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67" r:id="rId3"/>
    <p:sldId id="277" r:id="rId4"/>
    <p:sldId id="279" r:id="rId5"/>
    <p:sldId id="266" r:id="rId6"/>
    <p:sldId id="268" r:id="rId7"/>
    <p:sldId id="261" r:id="rId8"/>
    <p:sldId id="26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6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9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37BAB-0FC6-AD46-5E01-1DF327EE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0B05-04E6-447A-B12E-D773CFA4C32B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0C9DF-C23A-773D-AA5E-CFECDE6C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02680-C7FC-0F13-9EA4-5C9317BA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6DB17-079B-4768-B3F5-99543CC5417A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Picture 2" descr="https://img-fotki.yandex.ru/get/15510/212433154.61/0_135c3f_c7b7f036_L.jpg">
            <a:extLst>
              <a:ext uri="{FF2B5EF4-FFF2-40B4-BE49-F238E27FC236}">
                <a16:creationId xmlns:a16="http://schemas.microsoft.com/office/drawing/2014/main" id="{0856B80E-A809-8D9B-B9C1-070CF385C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F153BDB1-C994-311D-2BFB-DA8F5D89EFB7}"/>
              </a:ext>
            </a:extLst>
          </p:cNvPr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210C4A34-B5DB-2C9C-35BD-C5CB1050C582}"/>
              </a:ext>
            </a:extLst>
          </p:cNvPr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https://www.pureline.ua/image/cache/catalog/51_bereza-260x430.png">
            <a:extLst>
              <a:ext uri="{FF2B5EF4-FFF2-40B4-BE49-F238E27FC236}">
                <a16:creationId xmlns:a16="http://schemas.microsoft.com/office/drawing/2014/main" id="{DD95471D-5EEC-CD8A-FB42-4C2CECF6FDF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AutoShape 4" descr="https://www.pureline.ua/image/cache/catalog/51_bereza-260x430.png">
            <a:extLst>
              <a:ext uri="{FF2B5EF4-FFF2-40B4-BE49-F238E27FC236}">
                <a16:creationId xmlns:a16="http://schemas.microsoft.com/office/drawing/2014/main" id="{43A31BEF-8255-FC41-524D-7771696D63A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2" name="AutoShape 6" descr="https://www.pureline.ua/image/cache/catalog/51_bereza-260x430.png">
            <a:extLst>
              <a:ext uri="{FF2B5EF4-FFF2-40B4-BE49-F238E27FC236}">
                <a16:creationId xmlns:a16="http://schemas.microsoft.com/office/drawing/2014/main" id="{538A5768-01A1-3A79-243F-32C5747586F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" name="AutoShape 8" descr="https://www.pureline.ua/image/cache/catalog/51_bereza-260x430.png">
            <a:extLst>
              <a:ext uri="{FF2B5EF4-FFF2-40B4-BE49-F238E27FC236}">
                <a16:creationId xmlns:a16="http://schemas.microsoft.com/office/drawing/2014/main" id="{2D24B9F0-16FE-6728-AC07-4B64C5E4F03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AutoShape 10" descr="https://www.pureline.ua/image/cache/catalog/51_bereza-260x430.png">
            <a:extLst>
              <a:ext uri="{FF2B5EF4-FFF2-40B4-BE49-F238E27FC236}">
                <a16:creationId xmlns:a16="http://schemas.microsoft.com/office/drawing/2014/main" id="{28D5B004-62C0-4E3D-81AE-1D3DEAEE0DF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" name="Picture 8" descr="http://www.promopharma.it/wp-content/uploads/2014/11/margh-lacrimilla-2.png">
            <a:extLst>
              <a:ext uri="{FF2B5EF4-FFF2-40B4-BE49-F238E27FC236}">
                <a16:creationId xmlns:a16="http://schemas.microsoft.com/office/drawing/2014/main" id="{AD74C790-E972-F10A-2CA3-1FE3A649F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9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646BF-A0B6-7BF9-0DB5-942CC978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5124C-D82B-DAAE-A2BA-8C660FD9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463A3-CD2C-9BBE-7605-03D547A5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9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2CEA4-7F7D-0E0B-0CA2-61286057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80949-8979-3145-4FD3-95C2DE40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E0787-6FC4-B416-3571-41AD501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39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53C54-D547-299D-5788-6ED663C4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BE2E-4980-49AB-B8DB-38D78959E1EF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A5F1C-BBDF-BD00-19C8-41C2BF09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FB88E-A5A0-D29E-7652-03E4CC7C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www.playcast.ru/uploads/2016/05/20/18719641.png">
            <a:extLst>
              <a:ext uri="{FF2B5EF4-FFF2-40B4-BE49-F238E27FC236}">
                <a16:creationId xmlns:a16="http://schemas.microsoft.com/office/drawing/2014/main" id="{4F7E6DE7-30B6-9368-0B13-0430A9CEA0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EDAB714E-B46E-D433-5883-157671E4AEB1}"/>
              </a:ext>
            </a:extLst>
          </p:cNvPr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playcast.ru/uploads/2016/05/20/18719641.png">
            <a:extLst>
              <a:ext uri="{FF2B5EF4-FFF2-40B4-BE49-F238E27FC236}">
                <a16:creationId xmlns:a16="http://schemas.microsoft.com/office/drawing/2014/main" id="{CFA55CD9-0D54-D2C2-B556-5E3E4C25F9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>
            <a:extLst>
              <a:ext uri="{FF2B5EF4-FFF2-40B4-BE49-F238E27FC236}">
                <a16:creationId xmlns:a16="http://schemas.microsoft.com/office/drawing/2014/main" id="{8F26DF2A-C81C-E324-243C-69C46ACEA7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58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69EF7-BE0E-9BD2-CEFF-600D7699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2697F-4454-1310-F3F5-67559DC5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3B4ED-4198-A2E3-1C10-097860A4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7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08F207B-A48E-7E0F-E016-0BB0AA7D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3C3-0DB5-4DCA-AACE-E117DFB744C2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09DF2FA-7CBC-26D6-D081-8947A6F0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1D5EC56-72AC-7DFB-4F8B-B793B6CD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A836F-5114-42D1-9BF6-6F4312EA5E0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DF68004B-08A6-84CB-AA07-ED5194A38844}"/>
              </a:ext>
            </a:extLst>
          </p:cNvPr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playcast.ru/uploads/2016/05/20/18719641.png">
            <a:extLst>
              <a:ext uri="{FF2B5EF4-FFF2-40B4-BE49-F238E27FC236}">
                <a16:creationId xmlns:a16="http://schemas.microsoft.com/office/drawing/2014/main" id="{8B982872-BB8C-BE1B-13C4-7604C768B6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>
            <a:extLst>
              <a:ext uri="{FF2B5EF4-FFF2-40B4-BE49-F238E27FC236}">
                <a16:creationId xmlns:a16="http://schemas.microsoft.com/office/drawing/2014/main" id="{5CE4EC33-D615-AC83-0DB1-093BE3F4CD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>
            <a:extLst>
              <a:ext uri="{FF2B5EF4-FFF2-40B4-BE49-F238E27FC236}">
                <a16:creationId xmlns:a16="http://schemas.microsoft.com/office/drawing/2014/main" id="{C3B08960-FF9F-69F3-B8F5-80BADD01F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48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0E5C62B-ED94-B9B7-317D-FE84847E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7AFC-CDFD-46C0-B5CC-4BD389658751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BD9EE04-DA7A-9FBE-AA32-1419F2D5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EEC7C9D-01EE-0DE6-AB65-870EDC38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F54A-D061-4EEE-865C-BF337A8A14E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A3C32A45-6838-8657-1E99-583854E8F59F}"/>
              </a:ext>
            </a:extLst>
          </p:cNvPr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7F910B22-7D19-769D-3D2F-3AE3C5E9702E}"/>
              </a:ext>
            </a:extLst>
          </p:cNvPr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3DBD14AF-1889-3213-475E-CF154B818456}"/>
              </a:ext>
            </a:extLst>
          </p:cNvPr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www.playcast.ru/uploads/2016/05/20/18719641.png">
            <a:extLst>
              <a:ext uri="{FF2B5EF4-FFF2-40B4-BE49-F238E27FC236}">
                <a16:creationId xmlns:a16="http://schemas.microsoft.com/office/drawing/2014/main" id="{CAD0AB5A-D719-EDA0-B600-AD14FB9A9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>
            <a:extLst>
              <a:ext uri="{FF2B5EF4-FFF2-40B4-BE49-F238E27FC236}">
                <a16:creationId xmlns:a16="http://schemas.microsoft.com/office/drawing/2014/main" id="{CE286D8A-F34E-0C42-108E-942298DF8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>
            <a:extLst>
              <a:ext uri="{FF2B5EF4-FFF2-40B4-BE49-F238E27FC236}">
                <a16:creationId xmlns:a16="http://schemas.microsoft.com/office/drawing/2014/main" id="{4B9177AF-3201-CF06-DB80-A42A2A8D3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74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CDA8723-FE94-921B-EEFC-D30D83B5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8E01-2F36-4FCD-B648-722BC8E62429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09F0E4A-784A-2DED-78F5-819DFCD7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3CE8980-6B5E-E5EC-F68C-F5878E62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07463-62C0-421D-ADB6-3BC7239C7E4D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6" name="Picture 2" descr="https://img-fotki.yandex.ru/get/15510/212433154.61/0_135c3f_c7b7f036_L.jpg">
            <a:extLst>
              <a:ext uri="{FF2B5EF4-FFF2-40B4-BE49-F238E27FC236}">
                <a16:creationId xmlns:a16="http://schemas.microsoft.com/office/drawing/2014/main" id="{FBF28A68-7C38-EF25-6AAF-0B1C872E8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5D1A15D1-6E65-8CDA-80BB-54834F1B00CD}"/>
              </a:ext>
            </a:extLst>
          </p:cNvPr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promopharma.it/wp-content/uploads/2014/11/margh-lacrimilla-2.png">
            <a:extLst>
              <a:ext uri="{FF2B5EF4-FFF2-40B4-BE49-F238E27FC236}">
                <a16:creationId xmlns:a16="http://schemas.microsoft.com/office/drawing/2014/main" id="{47C77104-DF97-58E7-64EA-E5538CF2F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54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EFAB68-81F0-611A-1AF6-A1E84634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B3B0-2B4E-46DB-B911-434B6A197F08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D6E8096-6C57-E236-41F6-3B07546F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299CBE8-0DA6-876A-C083-85EEC13C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E23C3-F969-46F9-864B-2C0A2CF5DA49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5" name="Picture 4" descr="http://www.playcast.ru/uploads/2016/05/20/18719641.png">
            <a:extLst>
              <a:ext uri="{FF2B5EF4-FFF2-40B4-BE49-F238E27FC236}">
                <a16:creationId xmlns:a16="http://schemas.microsoft.com/office/drawing/2014/main" id="{BE34B2AA-715A-1370-9DB6-272598A785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>
            <a:extLst>
              <a:ext uri="{FF2B5EF4-FFF2-40B4-BE49-F238E27FC236}">
                <a16:creationId xmlns:a16="http://schemas.microsoft.com/office/drawing/2014/main" id="{DE66D32E-BD7F-DC1D-3941-7067E1EBA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>
            <a:extLst>
              <a:ext uri="{FF2B5EF4-FFF2-40B4-BE49-F238E27FC236}">
                <a16:creationId xmlns:a16="http://schemas.microsoft.com/office/drawing/2014/main" id="{A3BAE9DF-5A5D-A973-CF8A-5FA9E5CD80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8" name="Picture 4" descr="http://www.playcast.ru/uploads/2016/05/20/18719641.png">
            <a:extLst>
              <a:ext uri="{FF2B5EF4-FFF2-40B4-BE49-F238E27FC236}">
                <a16:creationId xmlns:a16="http://schemas.microsoft.com/office/drawing/2014/main" id="{82E1C32D-37D3-D28C-7C6E-CE76978F79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27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908759A-DC92-B056-2817-F0BB553C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586906-1849-B0E9-3840-FF6AC50B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6303A42-479D-DEB1-638A-523B692F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2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617D50D-DCDC-BB91-017B-9B0A717C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2A82779-93C2-C337-D821-053C496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11D9ACF-D581-2F61-1DEF-32669269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8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CA8B786-2E8D-1B72-8508-61C27CDD1A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B30A2E7-E1E6-63A8-8119-EABF6FA28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A24D9-DAF9-8619-C769-702ED1C8A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8A3A7-529B-0DF7-479B-DA3720C62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AD198-5822-ECE1-C811-08749C936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4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Особенности патриотического воспитания дошкольников через ознакомление с историей родного края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6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56213" y="5300663"/>
            <a:ext cx="3887787" cy="849312"/>
          </a:xfrm>
          <a:prstGeom prst="flowChartAlternateProcess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Автор: Гордей Наталия Юрьевна, старший воспитатель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707966"/>
            <a:ext cx="5760640" cy="7386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680726"/>
            <a:ext cx="54726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МУНИЦИПАЛЬНОЕ БЮДЖЕТНОЕ ДОШКОЛЬНОЕ ОБРАЗОВАТЕЛЬНОЕ</a:t>
            </a:r>
          </a:p>
          <a:p>
            <a:pPr algn="ctr"/>
            <a:r>
              <a:rPr lang="ru-RU" sz="1200" b="1" dirty="0"/>
              <a:t>УЧРЕЖДЕНИЕ «ДЕТСКИЙ САД «РУЧЕЁК» СЕЛА ТЕНИСТОЕ</a:t>
            </a:r>
          </a:p>
          <a:p>
            <a:pPr algn="ctr"/>
            <a:r>
              <a:rPr lang="ru-RU" sz="1200" b="1" dirty="0"/>
              <a:t>БАХЧИСАРАЙСКОГО РАЙОНА РЕСПУБЛИКИ КРЫМ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64886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2023год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маленькая птица Крыма?</a:t>
            </a:r>
          </a:p>
        </p:txBody>
      </p:sp>
      <p:pic>
        <p:nvPicPr>
          <p:cNvPr id="4" name="Замещающее содержимое 3" descr="0c507ebdc4394cc74304779abc3edd6c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992888" cy="496855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быстрая птица Крыма? </a:t>
            </a:r>
          </a:p>
        </p:txBody>
      </p:sp>
      <p:pic>
        <p:nvPicPr>
          <p:cNvPr id="4" name="Замещающее содержимое 3" descr="49E6B37800000578-0-image-a-12_15202956061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8229600" cy="48965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Самый ядовитый паук Крыма?</a:t>
            </a:r>
          </a:p>
        </p:txBody>
      </p:sp>
      <p:pic>
        <p:nvPicPr>
          <p:cNvPr id="4" name="Замещающее содержимое 3" descr="imgpreview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7811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Самый крупный паук Крыма?</a:t>
            </a:r>
          </a:p>
        </p:txBody>
      </p:sp>
      <p:pic>
        <p:nvPicPr>
          <p:cNvPr id="4" name="Замещающее содержимое 3" descr="l4IHOMjxDs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3" cy="4824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ru-RU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Самое большое по площади из Крымских озёр?</a:t>
            </a:r>
          </a:p>
        </p:txBody>
      </p:sp>
      <p:pic>
        <p:nvPicPr>
          <p:cNvPr id="4" name="Замещающее содержимое 3" descr="1647370500_47-vsegda-pomnim-com-p-ozero-kuchuk-adzhigol-foto-5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00200"/>
            <a:ext cx="8640960" cy="47811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Самый большой зверь Крыма?</a:t>
            </a:r>
          </a:p>
        </p:txBody>
      </p:sp>
      <p:pic>
        <p:nvPicPr>
          <p:cNvPr id="4" name="Замещающее содержимое 3" descr="4642480d52d0cfe84415a77641152be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00200"/>
            <a:ext cx="8640960" cy="47811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южная точка?</a:t>
            </a:r>
          </a:p>
        </p:txBody>
      </p:sp>
      <p:pic>
        <p:nvPicPr>
          <p:cNvPr id="4" name="Замещающее содержимое 3" descr="eeb1b4ac51595e7c574fd0f15c31c1b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8568952" cy="4824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восточная точка?</a:t>
            </a:r>
          </a:p>
        </p:txBody>
      </p:sp>
      <p:pic>
        <p:nvPicPr>
          <p:cNvPr id="4" name="Замещающее содержимое 3" descr="mys-fona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8712968" cy="4824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высокая гора? </a:t>
            </a:r>
          </a:p>
        </p:txBody>
      </p:sp>
      <p:pic>
        <p:nvPicPr>
          <p:cNvPr id="4" name="Замещающее содержимое 3" descr="1647639566_23-vsegda-pomnim-com-p-gora-roman-kosh-foto-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8712968" cy="4824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длинная пещера?</a:t>
            </a:r>
          </a:p>
        </p:txBody>
      </p:sp>
      <p:pic>
        <p:nvPicPr>
          <p:cNvPr id="4" name="Замещающее содержимое 3" descr="1647819020_1-vsegda-pomnim-com-p-krasnaya-peshchera-foto-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8568952" cy="4824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0000"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Особенности патриотического воспитания дошкольников через ознакомление с историей родного края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600000000000000" pitchFamily="50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Цель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совершенствование профессиональной компетентности педагогов и повышение их педагогического мастерства в краеведческой работе с дошкольниками.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Задачи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latin typeface="Century Schoolbook" panose="02040604050505020304" pitchFamily="18" charset="0"/>
              </a:rPr>
              <a:t>выявить затруднения воспитателей в планировании и организации работы с детьми по патриотическому воспитанию.</a:t>
            </a:r>
          </a:p>
          <a:p>
            <a:pPr lvl="0"/>
            <a:r>
              <a:rPr lang="ru-RU" dirty="0">
                <a:latin typeface="Century Schoolbook" panose="02040604050505020304" pitchFamily="18" charset="0"/>
              </a:rPr>
              <a:t>вызвать у педагогов осознание необходимости расширять свои знания в области формирования патриотических чувств у детей;</a:t>
            </a:r>
          </a:p>
          <a:p>
            <a:pPr lvl="0"/>
            <a:r>
              <a:rPr lang="ru-RU" dirty="0">
                <a:latin typeface="Century Schoolbook" panose="02040604050505020304" pitchFamily="18" charset="0"/>
              </a:rPr>
              <a:t>создать в коллективе обстановку творческого поиска наиболее эффективных форм и методов в работе с детьми в данном направлении;</a:t>
            </a:r>
          </a:p>
          <a:p>
            <a:pPr lvl="0"/>
            <a:r>
              <a:rPr lang="ru-RU" dirty="0">
                <a:latin typeface="Century Schoolbook" panose="02040604050505020304" pitchFamily="18" charset="0"/>
              </a:rPr>
              <a:t>активизировать деятельность педагогов по пополнению и обновлению предметно-пространственной среды по патриотическому воспитанию.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Самый большой водопад? </a:t>
            </a:r>
          </a:p>
        </p:txBody>
      </p:sp>
      <p:pic>
        <p:nvPicPr>
          <p:cNvPr id="4" name="Замещающее содержимое 3" descr="1651082516_1-celes-club-p-vodopad-uchan-su-priroda-krasivo-foto-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28800"/>
            <a:ext cx="8424936" cy="48245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0000"/>
          </a:bodyPr>
          <a:lstStyle/>
          <a:p>
            <a:r>
              <a:rPr lang="ru-RU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 задание:</a:t>
            </a:r>
            <a:br>
              <a:rPr lang="ru-RU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Игра: «Скажи иначе пословицу»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81035" cy="511492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            «Когда леди выходит из автомобиля, автомобиль едет быстрее»</a:t>
            </a:r>
          </a:p>
          <a:p>
            <a:pPr marL="0" indent="0">
              <a:buNone/>
            </a:pPr>
            <a:endParaRPr lang="ru-RU" altLang="en-US" sz="2000" b="1" dirty="0"/>
          </a:p>
        </p:txBody>
      </p:sp>
      <p:pic>
        <p:nvPicPr>
          <p:cNvPr id="6" name="Замещающее содержимое 5" descr="scale_120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560" y="2060848"/>
            <a:ext cx="7920880" cy="439248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0000"/>
          </a:bodyPr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«Голова – венец тела, а глаза – лучшие алмазы в том венце»</a:t>
            </a:r>
          </a:p>
        </p:txBody>
      </p:sp>
      <p:pic>
        <p:nvPicPr>
          <p:cNvPr id="7" name="Замещающее содержимое 6" descr="1685592396_gagaru-club-p-glaza-zerkalo-dushi-fon-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95" y="1522730"/>
            <a:ext cx="8752205" cy="520001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692696"/>
            <a:ext cx="8500179" cy="72494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ru-RU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«Плохое начало ведёт к плохому концу»</a:t>
            </a:r>
          </a:p>
        </p:txBody>
      </p:sp>
      <p:pic>
        <p:nvPicPr>
          <p:cNvPr id="4" name="Замещающее содержимое 3" descr="3345b88ac67ea696292c754904a1ed3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" y="1546860"/>
            <a:ext cx="8735060" cy="49064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«Идущий степь пересечет»</a:t>
            </a:r>
          </a:p>
        </p:txBody>
      </p:sp>
      <p:pic>
        <p:nvPicPr>
          <p:cNvPr id="4" name="Замещающее содержимое 3" descr="RQocS6fpqbM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" y="1588135"/>
            <a:ext cx="8778875" cy="479319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ru-RU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Известные люди Крыма</a:t>
            </a:r>
          </a:p>
        </p:txBody>
      </p:sp>
      <p:pic>
        <p:nvPicPr>
          <p:cNvPr id="4" name="Замещающее содержимое 3" descr="1113323_original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0" y="1600200"/>
            <a:ext cx="1600200" cy="20529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Замещающее содержимое 4" descr="676949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5965" y="1600200"/>
            <a:ext cx="2042795" cy="19570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Изображение 5" descr="Dawe,_Mikhail_Vorontso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1518285"/>
            <a:ext cx="1910715" cy="22167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Изображение 6" descr="1468361_orig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" y="3933190"/>
            <a:ext cx="1681480" cy="19481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Изображение 7" descr="2b697f07f63fdcdb890de779eae538e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775" y="3987165"/>
            <a:ext cx="3271520" cy="18402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Изображение 8" descr="maxresdefaul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4083685"/>
            <a:ext cx="2928620" cy="16478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Проект решения педсовета: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en-US" dirty="0"/>
              <a:t>1. </a:t>
            </a:r>
            <a:r>
              <a:rPr lang="ru-RU" altLang="en-US" b="1" dirty="0">
                <a:latin typeface="Akrobat" panose="00000600000000000000" pitchFamily="50" charset="-52"/>
              </a:rPr>
              <a:t>Продолжить углубленную работу по краеведению дошкольников, совершенствуя содержание, используя новые технологии, формы, методы и приемы работы по данному направлению воспитания. Ответственный: старший воспитатель, воспитатели возрастных групп. Срок: в течение учебного года.</a:t>
            </a:r>
          </a:p>
          <a:p>
            <a:r>
              <a:rPr lang="ru-RU" altLang="en-US" b="1" dirty="0">
                <a:latin typeface="Akrobat" panose="00000600000000000000" pitchFamily="50" charset="-52"/>
              </a:rPr>
              <a:t>2. Принять в работу рекомендации по организации краеведения дошкольников: планирование, современные методические разработки, диссеминация опыта. Ответственный: старший воспитатель, воспитатели возрастных групп. Срок: в течение учебного года.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84984"/>
            <a:ext cx="7772400" cy="10774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Повестка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895" y="1714500"/>
            <a:ext cx="7847330" cy="4526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/>
              <a:t>1</a:t>
            </a:r>
            <a:r>
              <a:rPr lang="ru-RU" b="1" i="1" dirty="0">
                <a:latin typeface="Century Schoolbook" panose="02040604050505020304" pitchFamily="18" charset="0"/>
              </a:rPr>
              <a:t>.Выполнение решений предыдущего педсовета (заведующий Исаенко А.А.);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2.Итоги тематического контроля «Ознакомление с родным краем как средство патриотического воспитания дошкольников» 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 (</a:t>
            </a:r>
            <a:r>
              <a:rPr lang="ru-RU" b="1" i="1" dirty="0">
                <a:latin typeface="Century Schoolbook" panose="02040604050505020304" pitchFamily="18" charset="0"/>
                <a:sym typeface="+mn-ea"/>
              </a:rPr>
              <a:t>заведующий Исаенко А.А.</a:t>
            </a:r>
            <a:r>
              <a:rPr lang="ru-RU" b="1" i="1" dirty="0">
                <a:latin typeface="Century Schoolbook" panose="020406040505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3.</a:t>
            </a:r>
            <a:r>
              <a:rPr lang="ru-RU" b="1" i="1" dirty="0">
                <a:latin typeface="Century Schoolbook" panose="02040604050505020304" pitchFamily="18" charset="0"/>
                <a:sym typeface="+mn-ea"/>
              </a:rPr>
              <a:t>Теоретическая часть: консультация «Краеведение в ДОУ» </a:t>
            </a:r>
            <a:endParaRPr lang="ru-RU" b="1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  <a:sym typeface="+mn-ea"/>
              </a:rPr>
              <a:t>(старший воспитатель Гордей Н.Ю.);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  <a:sym typeface="+mn-ea"/>
              </a:rPr>
              <a:t>4.Педагогическая копилка (из опыта работы педагогов по теме педсовета);</a:t>
            </a:r>
            <a:endParaRPr lang="ru-RU" b="1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5.Викторина «Хорошо ли я знаю свой край?» (старший воспитатель Гордей Н.Ю.);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7.Разное.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8.Проект решения педсовета </a:t>
            </a:r>
          </a:p>
          <a:p>
            <a:pPr marL="0" indent="0">
              <a:buNone/>
            </a:pPr>
            <a:r>
              <a:rPr lang="ru-RU" b="1" i="1" dirty="0">
                <a:latin typeface="Century Schoolbook" panose="02040604050505020304" pitchFamily="18" charset="0"/>
              </a:rPr>
              <a:t>(заведующий Исаенко А.А.);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59" y="1052736"/>
            <a:ext cx="7856165" cy="410445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altLang="en-US" sz="4000" i="1" dirty="0">
                <a:latin typeface="Century Schoolbook" panose="02040604050505020304" pitchFamily="18" charset="0"/>
                <a:cs typeface="Gabriola" panose="04040605051002020D02" charset="0"/>
              </a:rPr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доказывать»</a:t>
            </a: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ru-RU" altLang="en-US" sz="2400" dirty="0"/>
              <a:t>Академик Д. С. Лихачев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sz="3200" b="1" i="1" dirty="0">
                <a:latin typeface="Akrobat" panose="00000600000000000000" pitchFamily="50" charset="-52"/>
              </a:rPr>
              <a:t>Итоги тематического контроля</a:t>
            </a:r>
            <a:br>
              <a:rPr lang="ru-RU" sz="3200" b="1" i="1" dirty="0">
                <a:latin typeface="Akrobat" panose="00000600000000000000" pitchFamily="50" charset="-52"/>
              </a:rPr>
            </a:br>
            <a:r>
              <a:rPr lang="ru-RU" sz="3200" b="1" i="1" dirty="0">
                <a:latin typeface="Akrobat" panose="00000600000000000000" pitchFamily="50" charset="-52"/>
              </a:rPr>
              <a:t>(рекомендации)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1. </a:t>
            </a:r>
            <a:r>
              <a:rPr lang="ru-RU" sz="2000" dirty="0">
                <a:latin typeface="Century Schoolbook" panose="02040604050505020304" pitchFamily="18" charset="0"/>
              </a:rPr>
              <a:t>Работу педагогов всех возрастных групп признать удовлетворительной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2. Грамотно, содержательно прописывать воспитательно-образовательную работу по патриотическому воспитанию в календарных планах воспитателям всех возрастных групп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3. Отметить творческий подход воспитателей старшей группы в подготовке смотра-конкурса «Центр краеведения в ДОУ»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4. Провести неделю открытых дверей (апрель 2024г.) презентации итоговых мероприятий проектов по региональному компоненту 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5. Продолжить работу по патриотическому воспитанию дошкольников, используя новые технологии обучения и воспитания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6. Продолжить просветительскую работу родителей познавательному ознакомлению с родным краем</a:t>
            </a:r>
          </a:p>
          <a:p>
            <a:pPr marL="457200" indent="-457200">
              <a:buAutoNum type="arabicPeriod" startAt="2"/>
            </a:pP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ea typeface="Times New Roman" panose="02020603050405020304" pitchFamily="18" charset="0"/>
              </a:rPr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доказывать»</a:t>
            </a:r>
            <a:br>
              <a:rPr lang="ru-RU" sz="1600" dirty="0">
                <a:ea typeface="Times New Roman" panose="02020603050405020304" pitchFamily="18" charset="0"/>
              </a:rPr>
            </a:br>
            <a:r>
              <a:rPr lang="ru-RU" sz="1600" dirty="0">
                <a:ea typeface="Times New Roman" panose="02020603050405020304" pitchFamily="18" charset="0"/>
              </a:rPr>
              <a:t>Академик Д. С. Лихачев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Консультация «Краеведение в ДОУ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600000000000000" pitchFamily="50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Уголок </a:t>
            </a:r>
          </a:p>
        </p:txBody>
      </p:sp>
      <p:pic>
        <p:nvPicPr>
          <p:cNvPr id="7" name="Замещающее содержимое 6" descr="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08910"/>
            <a:ext cx="4040505" cy="33039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краеведения</a:t>
            </a:r>
          </a:p>
        </p:txBody>
      </p:sp>
      <p:pic>
        <p:nvPicPr>
          <p:cNvPr id="8" name="Замещающее содержимое 7" descr="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08910"/>
            <a:ext cx="4041775" cy="330390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1521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Деловая игра для педагогов «Знаешь ли ты свой край?»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057400" y="1557020"/>
            <a:ext cx="5002530" cy="5447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4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1. </a:t>
            </a:r>
            <a:r>
              <a:rPr lang="en-US" sz="2400" b="1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Задание</a:t>
            </a:r>
            <a:r>
              <a:rPr lang="en-US" sz="24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: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«Узнай символ города»</a:t>
            </a:r>
          </a:p>
          <a:p>
            <a:pPr indent="0" algn="ctr"/>
            <a:r>
              <a:rPr lang="ru-RU" altLang="en-US" sz="2400" b="1" i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2.Задание: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Придумайте слова-признаки (по 1прилагательному) о нашем Крыме на каждую букву, которые есть в названии села «Тенистое».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К-красивый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Р- родной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Ы</a:t>
            </a:r>
          </a:p>
          <a:p>
            <a:pPr indent="0" algn="ctr"/>
            <a:r>
              <a:rPr lang="ru-RU" alt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М- милый</a:t>
            </a:r>
          </a:p>
          <a:p>
            <a:pPr indent="0" algn="ctr"/>
            <a:endParaRPr lang="ru-RU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endParaRPr lang="ru-RU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ru-RU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Самая крупная птица Крыма?</a:t>
            </a:r>
          </a:p>
        </p:txBody>
      </p:sp>
      <p:pic>
        <p:nvPicPr>
          <p:cNvPr id="5" name="Замещающее содержимое 4" descr="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84784"/>
            <a:ext cx="8928992" cy="496855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слайда Ромашковая Рус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 Ромашковая Русь</Template>
  <TotalTime>132</TotalTime>
  <Words>656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Akrobat</vt:lpstr>
      <vt:lpstr>Arial</vt:lpstr>
      <vt:lpstr>Calibri</vt:lpstr>
      <vt:lpstr>Century Schoolbook</vt:lpstr>
      <vt:lpstr>Times New Roman</vt:lpstr>
      <vt:lpstr>Оформление слайда Ромашковая Русь</vt:lpstr>
      <vt:lpstr>Особенности патриотического воспитания дошкольников через ознакомление с историей родного края</vt:lpstr>
      <vt:lpstr>Особенности патриотического воспитания дошкольников через ознакомление с историей родного края</vt:lpstr>
      <vt:lpstr>Повестка дня</vt:lpstr>
      <vt:lpstr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доказывать»</vt:lpstr>
      <vt:lpstr>Итоги тематического контроля (рекомендации)</vt:lpstr>
      <vt:lpstr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доказывать» Академик Д. С. Лихачев</vt:lpstr>
      <vt:lpstr>Консультация «Краеведение в ДОУ</vt:lpstr>
      <vt:lpstr>Деловая игра для педагогов «Знаешь ли ты свой край?»</vt:lpstr>
      <vt:lpstr>Самая крупная птица Крыма?</vt:lpstr>
      <vt:lpstr>Самая маленькая птица Крыма?</vt:lpstr>
      <vt:lpstr>Самая быстрая птица Крыма? </vt:lpstr>
      <vt:lpstr>Самый ядовитый паук Крыма?</vt:lpstr>
      <vt:lpstr>Самый крупный паук Крыма?</vt:lpstr>
      <vt:lpstr>Самое большое по площади из Крымских озёр?</vt:lpstr>
      <vt:lpstr>Самый большой зверь Крыма?</vt:lpstr>
      <vt:lpstr>Самая южная точка?</vt:lpstr>
      <vt:lpstr>Самая восточная точка?</vt:lpstr>
      <vt:lpstr>Самая высокая гора? </vt:lpstr>
      <vt:lpstr>Самая длинная пещера?</vt:lpstr>
      <vt:lpstr>Самый большой водопад? </vt:lpstr>
      <vt:lpstr>4 задание: Игра: «Скажи иначе пословицу»</vt:lpstr>
      <vt:lpstr>«Голова – венец тела, а глаза – лучшие алмазы в том венце»</vt:lpstr>
      <vt:lpstr>«Плохое начало ведёт к плохому концу»</vt:lpstr>
      <vt:lpstr>«Идущий степь пересечет»</vt:lpstr>
      <vt:lpstr> Известные люди Крыма</vt:lpstr>
      <vt:lpstr>Проект решения педсовета: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Наталия Гордей</cp:lastModifiedBy>
  <cp:revision>30</cp:revision>
  <dcterms:created xsi:type="dcterms:W3CDTF">2023-12-03T17:56:11Z</dcterms:created>
  <dcterms:modified xsi:type="dcterms:W3CDTF">2023-12-18T09:04:07Z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2350F729CCD54D0C8A15EACB8720A8B4</vt:lpwstr>
  </property>
  <property fmtid="{D5CDD505-2E9C-101B-9397-08002B2CF9AE}" pid="3" name="KSOProductBuildVer">
    <vt:lpwstr>1049-11.2.0.11225</vt:lpwstr>
  </property>
</Properties>
</file>