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32" r:id="rId9"/>
    <p:sldId id="333" r:id="rId10"/>
    <p:sldId id="331" r:id="rId11"/>
    <p:sldId id="325" r:id="rId12"/>
    <p:sldId id="326" r:id="rId13"/>
    <p:sldId id="259" r:id="rId14"/>
    <p:sldId id="334" r:id="rId15"/>
    <p:sldId id="26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318" r:id="rId32"/>
    <p:sldId id="277" r:id="rId33"/>
    <p:sldId id="278" r:id="rId34"/>
    <p:sldId id="279" r:id="rId35"/>
    <p:sldId id="293" r:id="rId36"/>
    <p:sldId id="294" r:id="rId37"/>
    <p:sldId id="295" r:id="rId38"/>
    <p:sldId id="296" r:id="rId39"/>
    <p:sldId id="297" r:id="rId40"/>
    <p:sldId id="280" r:id="rId41"/>
    <p:sldId id="281" r:id="rId42"/>
    <p:sldId id="282" r:id="rId43"/>
    <p:sldId id="327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28" r:id="rId75"/>
    <p:sldId id="329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60" autoAdjust="0"/>
    <p:restoredTop sz="94624" autoAdjust="0"/>
  </p:normalViewPr>
  <p:slideViewPr>
    <p:cSldViewPr>
      <p:cViewPr varScale="1">
        <p:scale>
          <a:sx n="118" d="100"/>
          <a:sy n="118" d="100"/>
        </p:scale>
        <p:origin x="207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80DF3-742A-485A-A88F-34DA29A3D18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5C032E-CC57-4BFD-A815-2E45E7936AAF}">
      <dgm:prSet phldrT="[Текст]" custT="1"/>
      <dgm:spPr/>
      <dgm:t>
        <a:bodyPr/>
        <a:lstStyle/>
        <a:p>
          <a:endParaRPr lang="ru-RU" sz="1800" dirty="0" smtClean="0"/>
        </a:p>
        <a:p>
          <a:r>
            <a:rPr lang="ru-RU" sz="2000" dirty="0" smtClean="0"/>
            <a:t>Пожарная лестница</a:t>
          </a:r>
        </a:p>
        <a:p>
          <a:r>
            <a:rPr lang="ru-RU" sz="2000" dirty="0" smtClean="0"/>
            <a:t>В местах нахождения пожарных лестниц</a:t>
          </a:r>
          <a:endParaRPr lang="ru-RU" sz="2000" dirty="0"/>
        </a:p>
      </dgm:t>
    </dgm:pt>
    <dgm:pt modelId="{8AADD76B-E999-45F1-8903-228B426EB051}" type="parTrans" cxnId="{7CCC3969-EB0F-41D7-AAF4-A404ADE1BACD}">
      <dgm:prSet/>
      <dgm:spPr/>
      <dgm:t>
        <a:bodyPr/>
        <a:lstStyle/>
        <a:p>
          <a:endParaRPr lang="ru-RU"/>
        </a:p>
      </dgm:t>
    </dgm:pt>
    <dgm:pt modelId="{DBFEFF40-85DC-4D8B-87BA-BAEBC8C27B43}" type="sibTrans" cxnId="{7CCC3969-EB0F-41D7-AAF4-A404ADE1BACD}">
      <dgm:prSet/>
      <dgm:spPr/>
      <dgm:t>
        <a:bodyPr/>
        <a:lstStyle/>
        <a:p>
          <a:endParaRPr lang="ru-RU"/>
        </a:p>
      </dgm:t>
    </dgm:pt>
    <dgm:pt modelId="{554E70E3-A526-4422-AD25-E7AD337677B1}">
      <dgm:prSet phldrT="[Текст]" custT="1"/>
      <dgm:spPr/>
      <dgm:t>
        <a:bodyPr/>
        <a:lstStyle/>
        <a:p>
          <a:pPr algn="ctr"/>
          <a:r>
            <a:rPr lang="ru-RU" sz="2000" dirty="0" smtClean="0"/>
            <a:t>У мест нахождения подземных пожарных гидрантов. На знаке должны быть цифры, обозначающие расстояние от знака до гидранта в метрах</a:t>
          </a:r>
          <a:endParaRPr lang="ru-RU" sz="2000" dirty="0"/>
        </a:p>
      </dgm:t>
    </dgm:pt>
    <dgm:pt modelId="{DD00A988-BBEA-4E43-A1BD-08F7D727048D}" type="parTrans" cxnId="{6C4FA38A-2B41-4784-AEAE-B3661DC1CA30}">
      <dgm:prSet/>
      <dgm:spPr/>
      <dgm:t>
        <a:bodyPr/>
        <a:lstStyle/>
        <a:p>
          <a:endParaRPr lang="ru-RU"/>
        </a:p>
      </dgm:t>
    </dgm:pt>
    <dgm:pt modelId="{052DB5F8-ACD5-463F-A206-60D8598D1727}" type="sibTrans" cxnId="{6C4FA38A-2B41-4784-AEAE-B3661DC1CA30}">
      <dgm:prSet/>
      <dgm:spPr/>
      <dgm:t>
        <a:bodyPr/>
        <a:lstStyle/>
        <a:p>
          <a:endParaRPr lang="ru-RU"/>
        </a:p>
      </dgm:t>
    </dgm:pt>
    <dgm:pt modelId="{625B3201-E260-4463-AA0A-F12FDFAF7245}">
      <dgm:prSet phldrT="[Текст]" custT="1"/>
      <dgm:spPr/>
      <dgm:t>
        <a:bodyPr/>
        <a:lstStyle/>
        <a:p>
          <a:r>
            <a:rPr lang="ru-RU" sz="2000" dirty="0" smtClean="0"/>
            <a:t>В местах размещения телефона, по которому можно вызвать пожарную охрану </a:t>
          </a:r>
          <a:endParaRPr lang="ru-RU" sz="2000" dirty="0"/>
        </a:p>
      </dgm:t>
    </dgm:pt>
    <dgm:pt modelId="{525CF58B-CD8B-415F-9E7A-586598B8C321}" type="parTrans" cxnId="{48950218-391E-4012-91A4-1DDA47CA4AF0}">
      <dgm:prSet/>
      <dgm:spPr/>
      <dgm:t>
        <a:bodyPr/>
        <a:lstStyle/>
        <a:p>
          <a:endParaRPr lang="ru-RU"/>
        </a:p>
      </dgm:t>
    </dgm:pt>
    <dgm:pt modelId="{740B64BC-7C0D-4787-9DF4-C83B5C22F9B0}" type="sibTrans" cxnId="{48950218-391E-4012-91A4-1DDA47CA4AF0}">
      <dgm:prSet/>
      <dgm:spPr/>
      <dgm:t>
        <a:bodyPr/>
        <a:lstStyle/>
        <a:p>
          <a:endParaRPr lang="ru-RU"/>
        </a:p>
      </dgm:t>
    </dgm:pt>
    <dgm:pt modelId="{BD407092-E0CD-4A87-8F1A-867A32C41C40}">
      <dgm:prSet phldrT="[Текст]" custT="1"/>
      <dgm:spPr/>
      <dgm:t>
        <a:bodyPr/>
        <a:lstStyle/>
        <a:p>
          <a:r>
            <a:rPr lang="ru-RU" sz="2000" dirty="0" smtClean="0"/>
            <a:t>На дверях и стенах помещений, участках, где имеются горючие и легковоспламеняющиеся вещества, или в помещениях, где курить запрещается</a:t>
          </a:r>
          <a:endParaRPr lang="ru-RU" sz="2000" dirty="0"/>
        </a:p>
      </dgm:t>
    </dgm:pt>
    <dgm:pt modelId="{269F4EE2-6C9A-4E47-8A23-FBACDFF42E45}" type="parTrans" cxnId="{DF7FC7E5-293F-44D0-A9A5-7D395A3F9019}">
      <dgm:prSet/>
      <dgm:spPr/>
      <dgm:t>
        <a:bodyPr/>
        <a:lstStyle/>
        <a:p>
          <a:endParaRPr lang="ru-RU"/>
        </a:p>
      </dgm:t>
    </dgm:pt>
    <dgm:pt modelId="{A65EE094-2DF2-49E1-B124-2BE891BD88AF}" type="sibTrans" cxnId="{DF7FC7E5-293F-44D0-A9A5-7D395A3F9019}">
      <dgm:prSet/>
      <dgm:spPr/>
      <dgm:t>
        <a:bodyPr/>
        <a:lstStyle/>
        <a:p>
          <a:endParaRPr lang="ru-RU"/>
        </a:p>
      </dgm:t>
    </dgm:pt>
    <dgm:pt modelId="{E1D21EF7-8E9A-4854-B07A-0B9ED82B49C6}" type="pres">
      <dgm:prSet presAssocID="{58F80DF3-742A-485A-A88F-34DA29A3D1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05835-E97B-4BC1-BFA0-BB47E941AB59}" type="pres">
      <dgm:prSet presAssocID="{58F80DF3-742A-485A-A88F-34DA29A3D18E}" presName="bkgdShp" presStyleLbl="alignAccFollowNode1" presStyleIdx="0" presStyleCnt="1"/>
      <dgm:spPr/>
    </dgm:pt>
    <dgm:pt modelId="{259A3401-6788-4612-9EC9-6F248901EA4F}" type="pres">
      <dgm:prSet presAssocID="{58F80DF3-742A-485A-A88F-34DA29A3D18E}" presName="linComp" presStyleCnt="0"/>
      <dgm:spPr/>
    </dgm:pt>
    <dgm:pt modelId="{A68EE02B-4EDF-4F4A-AB87-FBF62172B9EF}" type="pres">
      <dgm:prSet presAssocID="{165C032E-CC57-4BFD-A815-2E45E7936AAF}" presName="compNode" presStyleCnt="0"/>
      <dgm:spPr/>
    </dgm:pt>
    <dgm:pt modelId="{0C22B439-EF3B-44E9-8D32-D9089805D656}" type="pres">
      <dgm:prSet presAssocID="{165C032E-CC57-4BFD-A815-2E45E7936AAF}" presName="node" presStyleLbl="node1" presStyleIdx="0" presStyleCnt="4" custScaleX="151508" custScaleY="125704" custLinFactNeighborX="-17587" custLinFactNeighborY="-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FD5AC8-7621-4574-B82A-CF1E67BB8452}" type="pres">
      <dgm:prSet presAssocID="{165C032E-CC57-4BFD-A815-2E45E7936AAF}" presName="invisiNode" presStyleLbl="node1" presStyleIdx="0" presStyleCnt="4"/>
      <dgm:spPr/>
    </dgm:pt>
    <dgm:pt modelId="{7A429659-05EF-40FF-9BA2-326E0CD5726F}" type="pres">
      <dgm:prSet presAssocID="{165C032E-CC57-4BFD-A815-2E45E7936AAF}" presName="imagNode" presStyleLbl="fgImgPlace1" presStyleIdx="0" presStyleCnt="4" custScaleX="138120" custLinFactNeighborX="-13048" custLinFactNeighborY="-192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43A7C6-B844-4547-BEE3-E87090B1C91F}" type="pres">
      <dgm:prSet presAssocID="{DBFEFF40-85DC-4D8B-87BA-BAEBC8C27B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B5AE5A8-6E1F-4CCF-9EEF-D01133339578}" type="pres">
      <dgm:prSet presAssocID="{554E70E3-A526-4422-AD25-E7AD337677B1}" presName="compNode" presStyleCnt="0"/>
      <dgm:spPr/>
    </dgm:pt>
    <dgm:pt modelId="{C925DD81-199E-4341-B6B8-DBAB1986EC0A}" type="pres">
      <dgm:prSet presAssocID="{554E70E3-A526-4422-AD25-E7AD337677B1}" presName="node" presStyleLbl="node1" presStyleIdx="1" presStyleCnt="4" custScaleX="152095" custScaleY="127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27105-7055-42BC-A96F-96D0DF85C947}" type="pres">
      <dgm:prSet presAssocID="{554E70E3-A526-4422-AD25-E7AD337677B1}" presName="invisiNode" presStyleLbl="node1" presStyleIdx="1" presStyleCnt="4"/>
      <dgm:spPr/>
    </dgm:pt>
    <dgm:pt modelId="{BABE9D4E-76AC-41C6-A7BA-D54FB14DF81D}" type="pres">
      <dgm:prSet presAssocID="{554E70E3-A526-4422-AD25-E7AD337677B1}" presName="imagNode" presStyleLbl="fgImgPlace1" presStyleIdx="1" presStyleCnt="4" custScaleX="118667" custLinFactNeighborX="-2885" custLinFactNeighborY="-229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E2B8F01-1800-485B-A212-853CBCD5C70D}" type="pres">
      <dgm:prSet presAssocID="{052DB5F8-ACD5-463F-A206-60D8598D17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FFB9EB8-0A76-4A60-9C42-9AE6829BC2EC}" type="pres">
      <dgm:prSet presAssocID="{625B3201-E260-4463-AA0A-F12FDFAF7245}" presName="compNode" presStyleCnt="0"/>
      <dgm:spPr/>
    </dgm:pt>
    <dgm:pt modelId="{1A23B723-86EC-4232-A634-F9BB7FB3C28B}" type="pres">
      <dgm:prSet presAssocID="{625B3201-E260-4463-AA0A-F12FDFAF7245}" presName="node" presStyleLbl="node1" presStyleIdx="2" presStyleCnt="4" custScaleX="116356" custScaleY="122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90D84-1708-497E-BE26-68C061B04884}" type="pres">
      <dgm:prSet presAssocID="{625B3201-E260-4463-AA0A-F12FDFAF7245}" presName="invisiNode" presStyleLbl="node1" presStyleIdx="2" presStyleCnt="4"/>
      <dgm:spPr/>
    </dgm:pt>
    <dgm:pt modelId="{3FF00264-C7FB-4641-94F2-F2B72C7F67F1}" type="pres">
      <dgm:prSet presAssocID="{625B3201-E260-4463-AA0A-F12FDFAF7245}" presName="imagNode" presStyleLbl="fgImgPlace1" presStyleIdx="2" presStyleCnt="4" custScaleX="144264" custLinFactNeighborX="1569" custLinFactNeighborY="-192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EB0CC1-0FAE-432B-9563-080419E9721D}" type="pres">
      <dgm:prSet presAssocID="{740B64BC-7C0D-4787-9DF4-C83B5C22F9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0FC6DA-F772-46D1-859C-B18E75B04A76}" type="pres">
      <dgm:prSet presAssocID="{BD407092-E0CD-4A87-8F1A-867A32C41C40}" presName="compNode" presStyleCnt="0"/>
      <dgm:spPr/>
    </dgm:pt>
    <dgm:pt modelId="{0A539B70-B849-4E90-BCDE-1D0FA4CB8545}" type="pres">
      <dgm:prSet presAssocID="{BD407092-E0CD-4A87-8F1A-867A32C41C40}" presName="node" presStyleLbl="node1" presStyleIdx="3" presStyleCnt="4" custScaleX="163829" custScaleY="125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16BBF-B63A-4C10-8739-EFCCC287313A}" type="pres">
      <dgm:prSet presAssocID="{BD407092-E0CD-4A87-8F1A-867A32C41C40}" presName="invisiNode" presStyleLbl="node1" presStyleIdx="3" presStyleCnt="4"/>
      <dgm:spPr/>
    </dgm:pt>
    <dgm:pt modelId="{3F9B8C08-2DF5-4A8F-8CFC-2E7410E3CADB}" type="pres">
      <dgm:prSet presAssocID="{BD407092-E0CD-4A87-8F1A-867A32C41C40}" presName="imagNode" presStyleLbl="fgImgPlace1" presStyleIdx="3" presStyleCnt="4" custScaleX="131640" custScaleY="101004" custLinFactNeighborX="601" custLinFactNeighborY="-261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E9DD958-C3AA-4026-B3A7-9297E0932F34}" type="presOf" srcId="{625B3201-E260-4463-AA0A-F12FDFAF7245}" destId="{1A23B723-86EC-4232-A634-F9BB7FB3C28B}" srcOrd="0" destOrd="0" presId="urn:microsoft.com/office/officeart/2005/8/layout/pList2#1"/>
    <dgm:cxn modelId="{E41C7870-1F50-430F-88F9-B3F9BE2C000C}" type="presOf" srcId="{58F80DF3-742A-485A-A88F-34DA29A3D18E}" destId="{E1D21EF7-8E9A-4854-B07A-0B9ED82B49C6}" srcOrd="0" destOrd="0" presId="urn:microsoft.com/office/officeart/2005/8/layout/pList2#1"/>
    <dgm:cxn modelId="{130E6E70-1361-48B6-B84E-E05869A6BC15}" type="presOf" srcId="{740B64BC-7C0D-4787-9DF4-C83B5C22F9B0}" destId="{EEEB0CC1-0FAE-432B-9563-080419E9721D}" srcOrd="0" destOrd="0" presId="urn:microsoft.com/office/officeart/2005/8/layout/pList2#1"/>
    <dgm:cxn modelId="{DF7FC7E5-293F-44D0-A9A5-7D395A3F9019}" srcId="{58F80DF3-742A-485A-A88F-34DA29A3D18E}" destId="{BD407092-E0CD-4A87-8F1A-867A32C41C40}" srcOrd="3" destOrd="0" parTransId="{269F4EE2-6C9A-4E47-8A23-FBACDFF42E45}" sibTransId="{A65EE094-2DF2-49E1-B124-2BE891BD88AF}"/>
    <dgm:cxn modelId="{EC0F8D49-B988-4C5F-B1ED-25EED8952696}" type="presOf" srcId="{DBFEFF40-85DC-4D8B-87BA-BAEBC8C27B43}" destId="{D643A7C6-B844-4547-BEE3-E87090B1C91F}" srcOrd="0" destOrd="0" presId="urn:microsoft.com/office/officeart/2005/8/layout/pList2#1"/>
    <dgm:cxn modelId="{7CCC3969-EB0F-41D7-AAF4-A404ADE1BACD}" srcId="{58F80DF3-742A-485A-A88F-34DA29A3D18E}" destId="{165C032E-CC57-4BFD-A815-2E45E7936AAF}" srcOrd="0" destOrd="0" parTransId="{8AADD76B-E999-45F1-8903-228B426EB051}" sibTransId="{DBFEFF40-85DC-4D8B-87BA-BAEBC8C27B43}"/>
    <dgm:cxn modelId="{AD6EE918-09CA-48A7-A897-C0B9823F1435}" type="presOf" srcId="{052DB5F8-ACD5-463F-A206-60D8598D1727}" destId="{CE2B8F01-1800-485B-A212-853CBCD5C70D}" srcOrd="0" destOrd="0" presId="urn:microsoft.com/office/officeart/2005/8/layout/pList2#1"/>
    <dgm:cxn modelId="{6C4FA38A-2B41-4784-AEAE-B3661DC1CA30}" srcId="{58F80DF3-742A-485A-A88F-34DA29A3D18E}" destId="{554E70E3-A526-4422-AD25-E7AD337677B1}" srcOrd="1" destOrd="0" parTransId="{DD00A988-BBEA-4E43-A1BD-08F7D727048D}" sibTransId="{052DB5F8-ACD5-463F-A206-60D8598D1727}"/>
    <dgm:cxn modelId="{831CF62F-2C53-4FA0-9BF9-3BF8239EB45E}" type="presOf" srcId="{165C032E-CC57-4BFD-A815-2E45E7936AAF}" destId="{0C22B439-EF3B-44E9-8D32-D9089805D656}" srcOrd="0" destOrd="0" presId="urn:microsoft.com/office/officeart/2005/8/layout/pList2#1"/>
    <dgm:cxn modelId="{48950218-391E-4012-91A4-1DDA47CA4AF0}" srcId="{58F80DF3-742A-485A-A88F-34DA29A3D18E}" destId="{625B3201-E260-4463-AA0A-F12FDFAF7245}" srcOrd="2" destOrd="0" parTransId="{525CF58B-CD8B-415F-9E7A-586598B8C321}" sibTransId="{740B64BC-7C0D-4787-9DF4-C83B5C22F9B0}"/>
    <dgm:cxn modelId="{C66991F7-565A-47F1-95DB-44966C9538D3}" type="presOf" srcId="{BD407092-E0CD-4A87-8F1A-867A32C41C40}" destId="{0A539B70-B849-4E90-BCDE-1D0FA4CB8545}" srcOrd="0" destOrd="0" presId="urn:microsoft.com/office/officeart/2005/8/layout/pList2#1"/>
    <dgm:cxn modelId="{9FCA926E-DAD0-4887-BCB7-72AD2F01188A}" type="presOf" srcId="{554E70E3-A526-4422-AD25-E7AD337677B1}" destId="{C925DD81-199E-4341-B6B8-DBAB1986EC0A}" srcOrd="0" destOrd="0" presId="urn:microsoft.com/office/officeart/2005/8/layout/pList2#1"/>
    <dgm:cxn modelId="{6574A488-3D7B-427B-BF5A-AAC1F6351DCC}" type="presParOf" srcId="{E1D21EF7-8E9A-4854-B07A-0B9ED82B49C6}" destId="{A8605835-E97B-4BC1-BFA0-BB47E941AB59}" srcOrd="0" destOrd="0" presId="urn:microsoft.com/office/officeart/2005/8/layout/pList2#1"/>
    <dgm:cxn modelId="{DF843C0F-D543-4967-90AE-3C63FC1F3522}" type="presParOf" srcId="{E1D21EF7-8E9A-4854-B07A-0B9ED82B49C6}" destId="{259A3401-6788-4612-9EC9-6F248901EA4F}" srcOrd="1" destOrd="0" presId="urn:microsoft.com/office/officeart/2005/8/layout/pList2#1"/>
    <dgm:cxn modelId="{563A8DD0-C912-4407-BFFD-7ACFA8091F6D}" type="presParOf" srcId="{259A3401-6788-4612-9EC9-6F248901EA4F}" destId="{A68EE02B-4EDF-4F4A-AB87-FBF62172B9EF}" srcOrd="0" destOrd="0" presId="urn:microsoft.com/office/officeart/2005/8/layout/pList2#1"/>
    <dgm:cxn modelId="{5A3D5455-9281-44C5-B30A-529C2C4FA5B0}" type="presParOf" srcId="{A68EE02B-4EDF-4F4A-AB87-FBF62172B9EF}" destId="{0C22B439-EF3B-44E9-8D32-D9089805D656}" srcOrd="0" destOrd="0" presId="urn:microsoft.com/office/officeart/2005/8/layout/pList2#1"/>
    <dgm:cxn modelId="{D99281BE-0323-4B1D-A7D5-86B46DC36F82}" type="presParOf" srcId="{A68EE02B-4EDF-4F4A-AB87-FBF62172B9EF}" destId="{E5FD5AC8-7621-4574-B82A-CF1E67BB8452}" srcOrd="1" destOrd="0" presId="urn:microsoft.com/office/officeart/2005/8/layout/pList2#1"/>
    <dgm:cxn modelId="{12E1F4F2-7C80-4193-9D88-E6E3DE63D0FC}" type="presParOf" srcId="{A68EE02B-4EDF-4F4A-AB87-FBF62172B9EF}" destId="{7A429659-05EF-40FF-9BA2-326E0CD5726F}" srcOrd="2" destOrd="0" presId="urn:microsoft.com/office/officeart/2005/8/layout/pList2#1"/>
    <dgm:cxn modelId="{C3101B53-9D36-4989-891E-67A1EE522FB4}" type="presParOf" srcId="{259A3401-6788-4612-9EC9-6F248901EA4F}" destId="{D643A7C6-B844-4547-BEE3-E87090B1C91F}" srcOrd="1" destOrd="0" presId="urn:microsoft.com/office/officeart/2005/8/layout/pList2#1"/>
    <dgm:cxn modelId="{DA4B0219-F502-4B22-B103-D675EC5D7EE9}" type="presParOf" srcId="{259A3401-6788-4612-9EC9-6F248901EA4F}" destId="{3B5AE5A8-6E1F-4CCF-9EEF-D01133339578}" srcOrd="2" destOrd="0" presId="urn:microsoft.com/office/officeart/2005/8/layout/pList2#1"/>
    <dgm:cxn modelId="{423B90C1-6C51-4350-87C9-F39D3CCBDCFE}" type="presParOf" srcId="{3B5AE5A8-6E1F-4CCF-9EEF-D01133339578}" destId="{C925DD81-199E-4341-B6B8-DBAB1986EC0A}" srcOrd="0" destOrd="0" presId="urn:microsoft.com/office/officeart/2005/8/layout/pList2#1"/>
    <dgm:cxn modelId="{B32415C0-03E0-4AC5-B43C-28034EB533A6}" type="presParOf" srcId="{3B5AE5A8-6E1F-4CCF-9EEF-D01133339578}" destId="{02B27105-7055-42BC-A96F-96D0DF85C947}" srcOrd="1" destOrd="0" presId="urn:microsoft.com/office/officeart/2005/8/layout/pList2#1"/>
    <dgm:cxn modelId="{7EC40028-6554-4B18-A8D5-3B98A949CCDB}" type="presParOf" srcId="{3B5AE5A8-6E1F-4CCF-9EEF-D01133339578}" destId="{BABE9D4E-76AC-41C6-A7BA-D54FB14DF81D}" srcOrd="2" destOrd="0" presId="urn:microsoft.com/office/officeart/2005/8/layout/pList2#1"/>
    <dgm:cxn modelId="{FCAE9FB2-E0B8-461A-ADE5-09BD4F5BD022}" type="presParOf" srcId="{259A3401-6788-4612-9EC9-6F248901EA4F}" destId="{CE2B8F01-1800-485B-A212-853CBCD5C70D}" srcOrd="3" destOrd="0" presId="urn:microsoft.com/office/officeart/2005/8/layout/pList2#1"/>
    <dgm:cxn modelId="{C7DA8B8A-DF41-48EC-8D77-C8114CF7C327}" type="presParOf" srcId="{259A3401-6788-4612-9EC9-6F248901EA4F}" destId="{8FFB9EB8-0A76-4A60-9C42-9AE6829BC2EC}" srcOrd="4" destOrd="0" presId="urn:microsoft.com/office/officeart/2005/8/layout/pList2#1"/>
    <dgm:cxn modelId="{E7451D93-D6D1-4AAA-AD67-2F2697BD96DE}" type="presParOf" srcId="{8FFB9EB8-0A76-4A60-9C42-9AE6829BC2EC}" destId="{1A23B723-86EC-4232-A634-F9BB7FB3C28B}" srcOrd="0" destOrd="0" presId="urn:microsoft.com/office/officeart/2005/8/layout/pList2#1"/>
    <dgm:cxn modelId="{6EC0B31A-7B2C-40A2-BF36-88D9C8573390}" type="presParOf" srcId="{8FFB9EB8-0A76-4A60-9C42-9AE6829BC2EC}" destId="{AC290D84-1708-497E-BE26-68C061B04884}" srcOrd="1" destOrd="0" presId="urn:microsoft.com/office/officeart/2005/8/layout/pList2#1"/>
    <dgm:cxn modelId="{BD9C8C22-47A4-45B4-97E8-F3A2B74B11FD}" type="presParOf" srcId="{8FFB9EB8-0A76-4A60-9C42-9AE6829BC2EC}" destId="{3FF00264-C7FB-4641-94F2-F2B72C7F67F1}" srcOrd="2" destOrd="0" presId="urn:microsoft.com/office/officeart/2005/8/layout/pList2#1"/>
    <dgm:cxn modelId="{55B6104C-60C9-4CA9-9294-F18BFF2E4454}" type="presParOf" srcId="{259A3401-6788-4612-9EC9-6F248901EA4F}" destId="{EEEB0CC1-0FAE-432B-9563-080419E9721D}" srcOrd="5" destOrd="0" presId="urn:microsoft.com/office/officeart/2005/8/layout/pList2#1"/>
    <dgm:cxn modelId="{44171A3A-CEB0-4FBA-B7BA-2F886CB06436}" type="presParOf" srcId="{259A3401-6788-4612-9EC9-6F248901EA4F}" destId="{490FC6DA-F772-46D1-859C-B18E75B04A76}" srcOrd="6" destOrd="0" presId="urn:microsoft.com/office/officeart/2005/8/layout/pList2#1"/>
    <dgm:cxn modelId="{0D2BF208-E0EF-4B11-B8C0-29D092423515}" type="presParOf" srcId="{490FC6DA-F772-46D1-859C-B18E75B04A76}" destId="{0A539B70-B849-4E90-BCDE-1D0FA4CB8545}" srcOrd="0" destOrd="0" presId="urn:microsoft.com/office/officeart/2005/8/layout/pList2#1"/>
    <dgm:cxn modelId="{FD594D3B-2797-4B89-A0FB-2DC7553B499D}" type="presParOf" srcId="{490FC6DA-F772-46D1-859C-B18E75B04A76}" destId="{84D16BBF-B63A-4C10-8739-EFCCC287313A}" srcOrd="1" destOrd="0" presId="urn:microsoft.com/office/officeart/2005/8/layout/pList2#1"/>
    <dgm:cxn modelId="{7878DB8E-83F9-4A55-A730-812C1CDE3E9B}" type="presParOf" srcId="{490FC6DA-F772-46D1-859C-B18E75B04A76}" destId="{3F9B8C08-2DF5-4A8F-8CFC-2E7410E3CAD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E3740-1C99-41B8-B8E3-86739AF27FC7}" type="doc">
      <dgm:prSet loTypeId="urn:microsoft.com/office/officeart/2005/8/layout/pList2#2" loCatId="list" qsTypeId="urn:microsoft.com/office/officeart/2005/8/quickstyle/simple1" qsCatId="simple" csTypeId="urn:microsoft.com/office/officeart/2005/8/colors/colorful3" csCatId="colorful" phldr="1"/>
      <dgm:spPr/>
    </dgm:pt>
    <dgm:pt modelId="{6F88D451-E0AD-4A13-A146-F87572DF837A}">
      <dgm:prSet phldrT="[Текст]" custT="1"/>
      <dgm:spPr/>
      <dgm:t>
        <a:bodyPr/>
        <a:lstStyle/>
        <a:p>
          <a:r>
            <a:rPr lang="ru-RU" sz="2000" b="1" dirty="0" smtClean="0"/>
            <a:t>Пожарный кран</a:t>
          </a:r>
        </a:p>
        <a:p>
          <a:r>
            <a:rPr lang="ru-RU" sz="2000" b="1" dirty="0" smtClean="0"/>
            <a:t>В местах нахождения комплекта пожарного крана с пожарным рукавом и стволом</a:t>
          </a:r>
          <a:endParaRPr lang="ru-RU" sz="2000" b="1" dirty="0"/>
        </a:p>
      </dgm:t>
    </dgm:pt>
    <dgm:pt modelId="{8A42F94E-622C-408B-8A85-018968B3740A}" type="parTrans" cxnId="{99AF8BEB-E7CB-4FA1-B5C5-2A7634A0F2F9}">
      <dgm:prSet/>
      <dgm:spPr/>
    </dgm:pt>
    <dgm:pt modelId="{14844F99-B6FC-4541-A1C6-901C22D6A84B}" type="sibTrans" cxnId="{99AF8BEB-E7CB-4FA1-B5C5-2A7634A0F2F9}">
      <dgm:prSet/>
      <dgm:spPr/>
    </dgm:pt>
    <dgm:pt modelId="{3615517D-FB63-4F81-B8CD-87D7367875DE}">
      <dgm:prSet phldrT="[Текст]" custT="1"/>
      <dgm:spPr/>
      <dgm:t>
        <a:bodyPr/>
        <a:lstStyle/>
        <a:p>
          <a:r>
            <a:rPr lang="ru-RU" sz="2000" b="1" dirty="0" smtClean="0"/>
            <a:t>Огнетушитель</a:t>
          </a:r>
        </a:p>
        <a:p>
          <a:r>
            <a:rPr lang="ru-RU" sz="2000" b="1" dirty="0" smtClean="0"/>
            <a:t>В местах размещения огнетушителя</a:t>
          </a:r>
          <a:endParaRPr lang="ru-RU" sz="2000" b="1" dirty="0"/>
        </a:p>
      </dgm:t>
    </dgm:pt>
    <dgm:pt modelId="{8F036F08-1597-4F38-9C92-8072B3D80392}" type="parTrans" cxnId="{BF98E440-90B3-4DC0-96EC-36D2A23C11C5}">
      <dgm:prSet/>
      <dgm:spPr/>
    </dgm:pt>
    <dgm:pt modelId="{10FC9907-6147-4F42-9EDC-DA156AC9C264}" type="sibTrans" cxnId="{BF98E440-90B3-4DC0-96EC-36D2A23C11C5}">
      <dgm:prSet/>
      <dgm:spPr/>
    </dgm:pt>
    <dgm:pt modelId="{4B01AA28-FFDA-4C19-80E0-966B063EA1F8}">
      <dgm:prSet phldrT="[Текст]" custT="1"/>
      <dgm:spPr/>
      <dgm:t>
        <a:bodyPr/>
        <a:lstStyle/>
        <a:p>
          <a:r>
            <a:rPr lang="ru-RU" sz="2000" b="1" dirty="0" smtClean="0"/>
            <a:t>Пожарный </a:t>
          </a:r>
          <a:r>
            <a:rPr lang="ru-RU" sz="2000" b="1" dirty="0" err="1" smtClean="0"/>
            <a:t>водоисточник</a:t>
          </a:r>
          <a:endParaRPr lang="ru-RU" sz="2000" b="1" dirty="0" smtClean="0"/>
        </a:p>
        <a:p>
          <a:r>
            <a:rPr lang="ru-RU" sz="2000" b="1" dirty="0" smtClean="0"/>
            <a:t>В местах нахождения пожарного водоема или пирса для пожарных машин</a:t>
          </a:r>
          <a:endParaRPr lang="ru-RU" sz="2000" b="1" dirty="0"/>
        </a:p>
      </dgm:t>
    </dgm:pt>
    <dgm:pt modelId="{F5C4C0E6-8B06-4B73-ACB6-403B5D5CCB99}" type="parTrans" cxnId="{9C316AC9-A6B7-4ECE-A084-D5A7FCD40BCC}">
      <dgm:prSet/>
      <dgm:spPr/>
    </dgm:pt>
    <dgm:pt modelId="{4BB48469-D9EB-4960-AAA5-703511537EF4}" type="sibTrans" cxnId="{9C316AC9-A6B7-4ECE-A084-D5A7FCD40BCC}">
      <dgm:prSet/>
      <dgm:spPr/>
    </dgm:pt>
    <dgm:pt modelId="{FAD9FC63-060F-4115-BA4F-4E6734011A5A}" type="pres">
      <dgm:prSet presAssocID="{C98E3740-1C99-41B8-B8E3-86739AF27FC7}" presName="Name0" presStyleCnt="0">
        <dgm:presLayoutVars>
          <dgm:dir/>
          <dgm:resizeHandles val="exact"/>
        </dgm:presLayoutVars>
      </dgm:prSet>
      <dgm:spPr/>
    </dgm:pt>
    <dgm:pt modelId="{8BFA28BF-67D5-4EC6-9D75-AD3C6FD90878}" type="pres">
      <dgm:prSet presAssocID="{C98E3740-1C99-41B8-B8E3-86739AF27FC7}" presName="bkgdShp" presStyleLbl="alignAccFollowNode1" presStyleIdx="0" presStyleCnt="1"/>
      <dgm:spPr/>
    </dgm:pt>
    <dgm:pt modelId="{596F3ED5-3668-4710-A8A8-4C4586D21205}" type="pres">
      <dgm:prSet presAssocID="{C98E3740-1C99-41B8-B8E3-86739AF27FC7}" presName="linComp" presStyleCnt="0"/>
      <dgm:spPr/>
    </dgm:pt>
    <dgm:pt modelId="{3382FA70-A306-4123-924A-8555ACD614F9}" type="pres">
      <dgm:prSet presAssocID="{6F88D451-E0AD-4A13-A146-F87572DF837A}" presName="compNode" presStyleCnt="0"/>
      <dgm:spPr/>
    </dgm:pt>
    <dgm:pt modelId="{6BCF9ECD-EAF0-4FA3-8A29-2D06376A964A}" type="pres">
      <dgm:prSet presAssocID="{6F88D451-E0AD-4A13-A146-F87572DF83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EFCE9-2712-4324-AE46-3CE53BC629DE}" type="pres">
      <dgm:prSet presAssocID="{6F88D451-E0AD-4A13-A146-F87572DF837A}" presName="invisiNode" presStyleLbl="node1" presStyleIdx="0" presStyleCnt="3"/>
      <dgm:spPr/>
    </dgm:pt>
    <dgm:pt modelId="{38BFA6D0-6B2B-462B-8D39-D7C712EF9095}" type="pres">
      <dgm:prSet presAssocID="{6F88D451-E0AD-4A13-A146-F87572DF837A}" presName="imagNode" presStyleLbl="fgImgPlace1" presStyleIdx="0" presStyleCnt="3" custScaleY="1212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320A8A1-60BA-4AEF-8FD6-5827B3C383B7}" type="pres">
      <dgm:prSet presAssocID="{14844F99-B6FC-4541-A1C6-901C22D6A84B}" presName="sibTrans" presStyleLbl="sibTrans2D1" presStyleIdx="0" presStyleCnt="0"/>
      <dgm:spPr/>
    </dgm:pt>
    <dgm:pt modelId="{8865B899-AC7C-49FE-B352-4277ED0D4E98}" type="pres">
      <dgm:prSet presAssocID="{3615517D-FB63-4F81-B8CD-87D7367875DE}" presName="compNode" presStyleCnt="0"/>
      <dgm:spPr/>
    </dgm:pt>
    <dgm:pt modelId="{BE5B42A1-E8C8-4272-A24E-3423AFB44224}" type="pres">
      <dgm:prSet presAssocID="{3615517D-FB63-4F81-B8CD-87D7367875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64CD0-DE78-4049-BFF3-DA23D1F92E72}" type="pres">
      <dgm:prSet presAssocID="{3615517D-FB63-4F81-B8CD-87D7367875DE}" presName="invisiNode" presStyleLbl="node1" presStyleIdx="1" presStyleCnt="3"/>
      <dgm:spPr/>
    </dgm:pt>
    <dgm:pt modelId="{218EE65C-C509-4D5C-8F25-A9DDC6C501F8}" type="pres">
      <dgm:prSet presAssocID="{3615517D-FB63-4F81-B8CD-87D7367875DE}" presName="imagNode" presStyleLbl="fgImgPlace1" presStyleIdx="1" presStyleCnt="3" custScaleY="1212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7260BA-F3C0-4706-8AFC-B62A03A35C4B}" type="pres">
      <dgm:prSet presAssocID="{10FC9907-6147-4F42-9EDC-DA156AC9C264}" presName="sibTrans" presStyleLbl="sibTrans2D1" presStyleIdx="0" presStyleCnt="0"/>
      <dgm:spPr/>
    </dgm:pt>
    <dgm:pt modelId="{C051B7F2-5F6C-4C50-A37B-A50148702078}" type="pres">
      <dgm:prSet presAssocID="{4B01AA28-FFDA-4C19-80E0-966B063EA1F8}" presName="compNode" presStyleCnt="0"/>
      <dgm:spPr/>
    </dgm:pt>
    <dgm:pt modelId="{826D3FEF-4EE4-4599-8138-D5EECFCF6260}" type="pres">
      <dgm:prSet presAssocID="{4B01AA28-FFDA-4C19-80E0-966B063EA1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04500-18A8-4C81-8674-A0C0A37BE3AA}" type="pres">
      <dgm:prSet presAssocID="{4B01AA28-FFDA-4C19-80E0-966B063EA1F8}" presName="invisiNode" presStyleLbl="node1" presStyleIdx="2" presStyleCnt="3"/>
      <dgm:spPr/>
    </dgm:pt>
    <dgm:pt modelId="{FFFDD7A8-DE53-40B0-8840-38FE44714306}" type="pres">
      <dgm:prSet presAssocID="{4B01AA28-FFDA-4C19-80E0-966B063EA1F8}" presName="imagNode" presStyleLbl="fgImgPlace1" presStyleIdx="2" presStyleCnt="3" custScaleY="1212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EF5E7CA-C8D7-445B-99ED-773B000D557E}" type="presOf" srcId="{6F88D451-E0AD-4A13-A146-F87572DF837A}" destId="{6BCF9ECD-EAF0-4FA3-8A29-2D06376A964A}" srcOrd="0" destOrd="0" presId="urn:microsoft.com/office/officeart/2005/8/layout/pList2#2"/>
    <dgm:cxn modelId="{9C1F0571-688A-4DF7-91FC-0858F989EFFF}" type="presOf" srcId="{C98E3740-1C99-41B8-B8E3-86739AF27FC7}" destId="{FAD9FC63-060F-4115-BA4F-4E6734011A5A}" srcOrd="0" destOrd="0" presId="urn:microsoft.com/office/officeart/2005/8/layout/pList2#2"/>
    <dgm:cxn modelId="{9C316AC9-A6B7-4ECE-A084-D5A7FCD40BCC}" srcId="{C98E3740-1C99-41B8-B8E3-86739AF27FC7}" destId="{4B01AA28-FFDA-4C19-80E0-966B063EA1F8}" srcOrd="2" destOrd="0" parTransId="{F5C4C0E6-8B06-4B73-ACB6-403B5D5CCB99}" sibTransId="{4BB48469-D9EB-4960-AAA5-703511537EF4}"/>
    <dgm:cxn modelId="{A7034CCB-DB3C-4567-BDD4-D9ABE645AC6A}" type="presOf" srcId="{4B01AA28-FFDA-4C19-80E0-966B063EA1F8}" destId="{826D3FEF-4EE4-4599-8138-D5EECFCF6260}" srcOrd="0" destOrd="0" presId="urn:microsoft.com/office/officeart/2005/8/layout/pList2#2"/>
    <dgm:cxn modelId="{5F4C4CF0-D93B-4F04-BE0E-71A6F594E22F}" type="presOf" srcId="{14844F99-B6FC-4541-A1C6-901C22D6A84B}" destId="{9320A8A1-60BA-4AEF-8FD6-5827B3C383B7}" srcOrd="0" destOrd="0" presId="urn:microsoft.com/office/officeart/2005/8/layout/pList2#2"/>
    <dgm:cxn modelId="{BF98E440-90B3-4DC0-96EC-36D2A23C11C5}" srcId="{C98E3740-1C99-41B8-B8E3-86739AF27FC7}" destId="{3615517D-FB63-4F81-B8CD-87D7367875DE}" srcOrd="1" destOrd="0" parTransId="{8F036F08-1597-4F38-9C92-8072B3D80392}" sibTransId="{10FC9907-6147-4F42-9EDC-DA156AC9C264}"/>
    <dgm:cxn modelId="{99AF8BEB-E7CB-4FA1-B5C5-2A7634A0F2F9}" srcId="{C98E3740-1C99-41B8-B8E3-86739AF27FC7}" destId="{6F88D451-E0AD-4A13-A146-F87572DF837A}" srcOrd="0" destOrd="0" parTransId="{8A42F94E-622C-408B-8A85-018968B3740A}" sibTransId="{14844F99-B6FC-4541-A1C6-901C22D6A84B}"/>
    <dgm:cxn modelId="{DAD6CE5E-4991-4741-A369-FD0D55C04A72}" type="presOf" srcId="{10FC9907-6147-4F42-9EDC-DA156AC9C264}" destId="{357260BA-F3C0-4706-8AFC-B62A03A35C4B}" srcOrd="0" destOrd="0" presId="urn:microsoft.com/office/officeart/2005/8/layout/pList2#2"/>
    <dgm:cxn modelId="{3A7F43AF-3CA8-42E2-ACC3-8913B523F71F}" type="presOf" srcId="{3615517D-FB63-4F81-B8CD-87D7367875DE}" destId="{BE5B42A1-E8C8-4272-A24E-3423AFB44224}" srcOrd="0" destOrd="0" presId="urn:microsoft.com/office/officeart/2005/8/layout/pList2#2"/>
    <dgm:cxn modelId="{392B0795-8C6B-4714-9476-DCEAFFE0D301}" type="presParOf" srcId="{FAD9FC63-060F-4115-BA4F-4E6734011A5A}" destId="{8BFA28BF-67D5-4EC6-9D75-AD3C6FD90878}" srcOrd="0" destOrd="0" presId="urn:microsoft.com/office/officeart/2005/8/layout/pList2#2"/>
    <dgm:cxn modelId="{20078988-0311-4D33-9E4E-31B7AAC87C48}" type="presParOf" srcId="{FAD9FC63-060F-4115-BA4F-4E6734011A5A}" destId="{596F3ED5-3668-4710-A8A8-4C4586D21205}" srcOrd="1" destOrd="0" presId="urn:microsoft.com/office/officeart/2005/8/layout/pList2#2"/>
    <dgm:cxn modelId="{9C042B54-B030-4F15-9084-BAEA11C2C3FB}" type="presParOf" srcId="{596F3ED5-3668-4710-A8A8-4C4586D21205}" destId="{3382FA70-A306-4123-924A-8555ACD614F9}" srcOrd="0" destOrd="0" presId="urn:microsoft.com/office/officeart/2005/8/layout/pList2#2"/>
    <dgm:cxn modelId="{48AE70E8-E419-4755-AE71-AB3A38B3CD1D}" type="presParOf" srcId="{3382FA70-A306-4123-924A-8555ACD614F9}" destId="{6BCF9ECD-EAF0-4FA3-8A29-2D06376A964A}" srcOrd="0" destOrd="0" presId="urn:microsoft.com/office/officeart/2005/8/layout/pList2#2"/>
    <dgm:cxn modelId="{E11AC2A6-C7D6-499C-9AF5-79AF45F299F2}" type="presParOf" srcId="{3382FA70-A306-4123-924A-8555ACD614F9}" destId="{421EFCE9-2712-4324-AE46-3CE53BC629DE}" srcOrd="1" destOrd="0" presId="urn:microsoft.com/office/officeart/2005/8/layout/pList2#2"/>
    <dgm:cxn modelId="{E6884002-5B7F-4C62-A3EE-9B7469051EED}" type="presParOf" srcId="{3382FA70-A306-4123-924A-8555ACD614F9}" destId="{38BFA6D0-6B2B-462B-8D39-D7C712EF9095}" srcOrd="2" destOrd="0" presId="urn:microsoft.com/office/officeart/2005/8/layout/pList2#2"/>
    <dgm:cxn modelId="{DFD4A8EE-CE8B-4FC0-913E-81E21904C914}" type="presParOf" srcId="{596F3ED5-3668-4710-A8A8-4C4586D21205}" destId="{9320A8A1-60BA-4AEF-8FD6-5827B3C383B7}" srcOrd="1" destOrd="0" presId="urn:microsoft.com/office/officeart/2005/8/layout/pList2#2"/>
    <dgm:cxn modelId="{A3F8F3A3-CBC3-4587-8EB3-8C3F6F250F55}" type="presParOf" srcId="{596F3ED5-3668-4710-A8A8-4C4586D21205}" destId="{8865B899-AC7C-49FE-B352-4277ED0D4E98}" srcOrd="2" destOrd="0" presId="urn:microsoft.com/office/officeart/2005/8/layout/pList2#2"/>
    <dgm:cxn modelId="{D1338157-AD66-47B0-A4EB-E6567F5BE2A9}" type="presParOf" srcId="{8865B899-AC7C-49FE-B352-4277ED0D4E98}" destId="{BE5B42A1-E8C8-4272-A24E-3423AFB44224}" srcOrd="0" destOrd="0" presId="urn:microsoft.com/office/officeart/2005/8/layout/pList2#2"/>
    <dgm:cxn modelId="{803B4ED2-B7B9-4758-9764-67BC2EAD527E}" type="presParOf" srcId="{8865B899-AC7C-49FE-B352-4277ED0D4E98}" destId="{D5E64CD0-DE78-4049-BFF3-DA23D1F92E72}" srcOrd="1" destOrd="0" presId="urn:microsoft.com/office/officeart/2005/8/layout/pList2#2"/>
    <dgm:cxn modelId="{DAAD9F28-E525-4384-9652-CA3760A5A963}" type="presParOf" srcId="{8865B899-AC7C-49FE-B352-4277ED0D4E98}" destId="{218EE65C-C509-4D5C-8F25-A9DDC6C501F8}" srcOrd="2" destOrd="0" presId="urn:microsoft.com/office/officeart/2005/8/layout/pList2#2"/>
    <dgm:cxn modelId="{A0C9C2B1-108E-4EBE-BBB3-D911443DBA71}" type="presParOf" srcId="{596F3ED5-3668-4710-A8A8-4C4586D21205}" destId="{357260BA-F3C0-4706-8AFC-B62A03A35C4B}" srcOrd="3" destOrd="0" presId="urn:microsoft.com/office/officeart/2005/8/layout/pList2#2"/>
    <dgm:cxn modelId="{032AE908-5C08-4A1A-971C-8970ADF77B75}" type="presParOf" srcId="{596F3ED5-3668-4710-A8A8-4C4586D21205}" destId="{C051B7F2-5F6C-4C50-A37B-A50148702078}" srcOrd="4" destOrd="0" presId="urn:microsoft.com/office/officeart/2005/8/layout/pList2#2"/>
    <dgm:cxn modelId="{1F7BA07B-3276-4970-9B7D-D566CA8A5358}" type="presParOf" srcId="{C051B7F2-5F6C-4C50-A37B-A50148702078}" destId="{826D3FEF-4EE4-4599-8138-D5EECFCF6260}" srcOrd="0" destOrd="0" presId="urn:microsoft.com/office/officeart/2005/8/layout/pList2#2"/>
    <dgm:cxn modelId="{1FCC80A5-ADDC-4532-9E9D-3A4825970B60}" type="presParOf" srcId="{C051B7F2-5F6C-4C50-A37B-A50148702078}" destId="{84204500-18A8-4C81-8674-A0C0A37BE3AA}" srcOrd="1" destOrd="0" presId="urn:microsoft.com/office/officeart/2005/8/layout/pList2#2"/>
    <dgm:cxn modelId="{85BFC614-C16F-421D-82BB-A7DDA7DF4328}" type="presParOf" srcId="{C051B7F2-5F6C-4C50-A37B-A50148702078}" destId="{FFFDD7A8-DE53-40B0-8840-38FE44714306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21C98-49A9-47D9-ACED-43547945D490}" type="doc">
      <dgm:prSet loTypeId="urn:microsoft.com/office/officeart/2005/8/layout/pList2#3" loCatId="list" qsTypeId="urn:microsoft.com/office/officeart/2005/8/quickstyle/simple1" qsCatId="simple" csTypeId="urn:microsoft.com/office/officeart/2005/8/colors/colorful5" csCatId="colorful" phldr="1"/>
      <dgm:spPr/>
    </dgm:pt>
    <dgm:pt modelId="{2EC9FAF9-F737-4EAF-9B17-1976FD3D8FFB}">
      <dgm:prSet phldrT="[Текст]" custT="1"/>
      <dgm:spPr/>
      <dgm:t>
        <a:bodyPr/>
        <a:lstStyle/>
        <a:p>
          <a:r>
            <a:rPr lang="ru-RU" sz="2000" dirty="0" smtClean="0"/>
            <a:t>Выход здесь</a:t>
          </a:r>
        </a:p>
        <a:p>
          <a:r>
            <a:rPr lang="ru-RU" sz="2000" dirty="0" smtClean="0"/>
            <a:t>Над дверями </a:t>
          </a:r>
        </a:p>
        <a:p>
          <a:r>
            <a:rPr lang="ru-RU" sz="2000" dirty="0" smtClean="0"/>
            <a:t>(или на дверях) эвакуационных выходов.</a:t>
          </a:r>
        </a:p>
      </dgm:t>
    </dgm:pt>
    <dgm:pt modelId="{A082739D-C623-455A-B149-96CF64E92AF4}" type="parTrans" cxnId="{F884E9AB-2065-4799-97CB-43242AB09EA2}">
      <dgm:prSet/>
      <dgm:spPr/>
      <dgm:t>
        <a:bodyPr/>
        <a:lstStyle/>
        <a:p>
          <a:endParaRPr lang="ru-RU"/>
        </a:p>
      </dgm:t>
    </dgm:pt>
    <dgm:pt modelId="{A0331D03-1289-49CE-B18A-FBDF90FC8840}" type="sibTrans" cxnId="{F884E9AB-2065-4799-97CB-43242AB09EA2}">
      <dgm:prSet/>
      <dgm:spPr/>
      <dgm:t>
        <a:bodyPr/>
        <a:lstStyle/>
        <a:p>
          <a:endParaRPr lang="ru-RU"/>
        </a:p>
      </dgm:t>
    </dgm:pt>
    <dgm:pt modelId="{55625C63-BC3C-4789-90D1-BDAC36B16677}">
      <dgm:prSet phldrT="[Текст]" custT="1"/>
      <dgm:spPr/>
      <dgm:t>
        <a:bodyPr/>
        <a:lstStyle/>
        <a:p>
          <a:r>
            <a:rPr lang="ru-RU" sz="2000" dirty="0" smtClean="0"/>
            <a:t>На стенах помещений вместе с направляющей стрелкой для указания направления движения к эвакуационному выходу</a:t>
          </a:r>
          <a:endParaRPr lang="ru-RU" sz="2000" dirty="0"/>
        </a:p>
      </dgm:t>
    </dgm:pt>
    <dgm:pt modelId="{83F59E5D-4B49-42B9-AEA9-C8BF81A58499}" type="parTrans" cxnId="{C43FFBFD-4F6F-49B6-9F71-81EEAD4A9C0E}">
      <dgm:prSet/>
      <dgm:spPr/>
      <dgm:t>
        <a:bodyPr/>
        <a:lstStyle/>
        <a:p>
          <a:endParaRPr lang="ru-RU"/>
        </a:p>
      </dgm:t>
    </dgm:pt>
    <dgm:pt modelId="{81F160D6-CA00-40FF-9820-9731D7870704}" type="sibTrans" cxnId="{C43FFBFD-4F6F-49B6-9F71-81EEAD4A9C0E}">
      <dgm:prSet/>
      <dgm:spPr/>
      <dgm:t>
        <a:bodyPr/>
        <a:lstStyle/>
        <a:p>
          <a:endParaRPr lang="ru-RU"/>
        </a:p>
      </dgm:t>
    </dgm:pt>
    <dgm:pt modelId="{0285C46D-0AE6-46BF-A807-306FF9D63EA4}">
      <dgm:prSet phldrT="[Текст]" custT="1"/>
      <dgm:spPr/>
      <dgm:t>
        <a:bodyPr/>
        <a:lstStyle/>
        <a:p>
          <a:r>
            <a:rPr lang="ru-RU" sz="2000" dirty="0" smtClean="0"/>
            <a:t>Направляющие стрелки (на зеленом фоне) Использовать только вместе с другими эвакуационными знаками для указания направления движения</a:t>
          </a:r>
          <a:endParaRPr lang="ru-RU" sz="2000" dirty="0"/>
        </a:p>
      </dgm:t>
    </dgm:pt>
    <dgm:pt modelId="{49982BED-230C-4858-B4B6-6CBEFC0D8127}" type="parTrans" cxnId="{5EE8CBC4-1F66-4FC5-91A7-B425CE961DD7}">
      <dgm:prSet/>
      <dgm:spPr/>
      <dgm:t>
        <a:bodyPr/>
        <a:lstStyle/>
        <a:p>
          <a:endParaRPr lang="ru-RU"/>
        </a:p>
      </dgm:t>
    </dgm:pt>
    <dgm:pt modelId="{FD324006-90DF-4F1F-8D2F-7E0BA58A397F}" type="sibTrans" cxnId="{5EE8CBC4-1F66-4FC5-91A7-B425CE961DD7}">
      <dgm:prSet/>
      <dgm:spPr/>
      <dgm:t>
        <a:bodyPr/>
        <a:lstStyle/>
        <a:p>
          <a:endParaRPr lang="ru-RU"/>
        </a:p>
      </dgm:t>
    </dgm:pt>
    <dgm:pt modelId="{200395EB-0D63-4EDD-9BA9-5CD20667A7AB}" type="pres">
      <dgm:prSet presAssocID="{5E421C98-49A9-47D9-ACED-43547945D490}" presName="Name0" presStyleCnt="0">
        <dgm:presLayoutVars>
          <dgm:dir/>
          <dgm:resizeHandles val="exact"/>
        </dgm:presLayoutVars>
      </dgm:prSet>
      <dgm:spPr/>
    </dgm:pt>
    <dgm:pt modelId="{A0CCBEDF-C00B-49F9-B134-87AE295399F3}" type="pres">
      <dgm:prSet presAssocID="{5E421C98-49A9-47D9-ACED-43547945D490}" presName="bkgdShp" presStyleLbl="alignAccFollowNode1" presStyleIdx="0" presStyleCnt="1"/>
      <dgm:spPr/>
    </dgm:pt>
    <dgm:pt modelId="{87E026C7-E395-4056-8B66-63FA62228BDE}" type="pres">
      <dgm:prSet presAssocID="{5E421C98-49A9-47D9-ACED-43547945D490}" presName="linComp" presStyleCnt="0"/>
      <dgm:spPr/>
    </dgm:pt>
    <dgm:pt modelId="{CE46942F-A91E-4942-9CEA-A6DD53C6A63D}" type="pres">
      <dgm:prSet presAssocID="{2EC9FAF9-F737-4EAF-9B17-1976FD3D8FFB}" presName="compNode" presStyleCnt="0"/>
      <dgm:spPr/>
    </dgm:pt>
    <dgm:pt modelId="{00DD4EEC-5F2A-4FC4-93F7-53789A086981}" type="pres">
      <dgm:prSet presAssocID="{2EC9FAF9-F737-4EAF-9B17-1976FD3D8FFB}" presName="node" presStyleLbl="node1" presStyleIdx="0" presStyleCnt="3" custScaleY="10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AB096-57AE-4778-A5E8-A0DA71B25659}" type="pres">
      <dgm:prSet presAssocID="{2EC9FAF9-F737-4EAF-9B17-1976FD3D8FFB}" presName="invisiNode" presStyleLbl="node1" presStyleIdx="0" presStyleCnt="3"/>
      <dgm:spPr/>
    </dgm:pt>
    <dgm:pt modelId="{0FFD40ED-F205-4F78-BE68-1306E0EE2ACB}" type="pres">
      <dgm:prSet presAssocID="{2EC9FAF9-F737-4EAF-9B17-1976FD3D8FFB}" presName="imagNode" presStyleLbl="fgImgPlace1" presStyleIdx="0" presStyleCnt="3" custScaleY="1208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769A4F-CCAB-490C-9E21-D22B1660FE41}" type="pres">
      <dgm:prSet presAssocID="{A0331D03-1289-49CE-B18A-FBDF90FC88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49F7948-8314-4EFA-AAA0-5AD52E8AAAFA}" type="pres">
      <dgm:prSet presAssocID="{55625C63-BC3C-4789-90D1-BDAC36B16677}" presName="compNode" presStyleCnt="0"/>
      <dgm:spPr/>
    </dgm:pt>
    <dgm:pt modelId="{F8566BED-23B0-4883-AC17-4891D1D45155}" type="pres">
      <dgm:prSet presAssocID="{55625C63-BC3C-4789-90D1-BDAC36B16677}" presName="node" presStyleLbl="node1" presStyleIdx="1" presStyleCnt="3" custScaleY="10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0C054-3A15-4332-AE81-1993952031BE}" type="pres">
      <dgm:prSet presAssocID="{55625C63-BC3C-4789-90D1-BDAC36B16677}" presName="invisiNode" presStyleLbl="node1" presStyleIdx="1" presStyleCnt="3"/>
      <dgm:spPr/>
    </dgm:pt>
    <dgm:pt modelId="{4CB6CFCF-A25B-4533-9580-F0021CBAE21E}" type="pres">
      <dgm:prSet presAssocID="{55625C63-BC3C-4789-90D1-BDAC36B16677}" presName="imagNode" presStyleLbl="fgImgPlace1" presStyleIdx="1" presStyleCnt="3" custScaleY="1208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B5E704-D67F-48A0-A337-85D52EA5AC67}" type="pres">
      <dgm:prSet presAssocID="{81F160D6-CA00-40FF-9820-9731D78707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FB3DF7-F7F0-4234-B46F-925F33116450}" type="pres">
      <dgm:prSet presAssocID="{0285C46D-0AE6-46BF-A807-306FF9D63EA4}" presName="compNode" presStyleCnt="0"/>
      <dgm:spPr/>
    </dgm:pt>
    <dgm:pt modelId="{8F0FBE9A-697D-4A2D-A895-1B083FB0DD1F}" type="pres">
      <dgm:prSet presAssocID="{0285C46D-0AE6-46BF-A807-306FF9D63EA4}" presName="node" presStyleLbl="node1" presStyleIdx="2" presStyleCnt="3" custScaleY="10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471B1-3D7A-447B-92CE-4E98A6A851F6}" type="pres">
      <dgm:prSet presAssocID="{0285C46D-0AE6-46BF-A807-306FF9D63EA4}" presName="invisiNode" presStyleLbl="node1" presStyleIdx="2" presStyleCnt="3"/>
      <dgm:spPr/>
    </dgm:pt>
    <dgm:pt modelId="{9DB3F95E-0E75-46A2-9B77-1540053A1F0B}" type="pres">
      <dgm:prSet presAssocID="{0285C46D-0AE6-46BF-A807-306FF9D63EA4}" presName="imagNode" presStyleLbl="fgImgPlace1" presStyleIdx="2" presStyleCnt="3" custScaleY="1208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2EF10E5-F6B0-48D2-9454-3C351B91C64C}" type="presOf" srcId="{2EC9FAF9-F737-4EAF-9B17-1976FD3D8FFB}" destId="{00DD4EEC-5F2A-4FC4-93F7-53789A086981}" srcOrd="0" destOrd="0" presId="urn:microsoft.com/office/officeart/2005/8/layout/pList2#3"/>
    <dgm:cxn modelId="{3AA05BCF-7C85-4C83-905A-A9BF7EE42F8D}" type="presOf" srcId="{5E421C98-49A9-47D9-ACED-43547945D490}" destId="{200395EB-0D63-4EDD-9BA9-5CD20667A7AB}" srcOrd="0" destOrd="0" presId="urn:microsoft.com/office/officeart/2005/8/layout/pList2#3"/>
    <dgm:cxn modelId="{F884E9AB-2065-4799-97CB-43242AB09EA2}" srcId="{5E421C98-49A9-47D9-ACED-43547945D490}" destId="{2EC9FAF9-F737-4EAF-9B17-1976FD3D8FFB}" srcOrd="0" destOrd="0" parTransId="{A082739D-C623-455A-B149-96CF64E92AF4}" sibTransId="{A0331D03-1289-49CE-B18A-FBDF90FC8840}"/>
    <dgm:cxn modelId="{CCAFF2CE-4566-4955-90C7-016439DFCBF4}" type="presOf" srcId="{81F160D6-CA00-40FF-9820-9731D7870704}" destId="{52B5E704-D67F-48A0-A337-85D52EA5AC67}" srcOrd="0" destOrd="0" presId="urn:microsoft.com/office/officeart/2005/8/layout/pList2#3"/>
    <dgm:cxn modelId="{CEED5182-A015-42E9-8E4F-EDD5F5CB941A}" type="presOf" srcId="{A0331D03-1289-49CE-B18A-FBDF90FC8840}" destId="{25769A4F-CCAB-490C-9E21-D22B1660FE41}" srcOrd="0" destOrd="0" presId="urn:microsoft.com/office/officeart/2005/8/layout/pList2#3"/>
    <dgm:cxn modelId="{ED7A5082-2B08-4694-909F-B5454230219A}" type="presOf" srcId="{55625C63-BC3C-4789-90D1-BDAC36B16677}" destId="{F8566BED-23B0-4883-AC17-4891D1D45155}" srcOrd="0" destOrd="0" presId="urn:microsoft.com/office/officeart/2005/8/layout/pList2#3"/>
    <dgm:cxn modelId="{CE8AC657-8317-4CB5-8C9C-82AC535C2A57}" type="presOf" srcId="{0285C46D-0AE6-46BF-A807-306FF9D63EA4}" destId="{8F0FBE9A-697D-4A2D-A895-1B083FB0DD1F}" srcOrd="0" destOrd="0" presId="urn:microsoft.com/office/officeart/2005/8/layout/pList2#3"/>
    <dgm:cxn modelId="{C43FFBFD-4F6F-49B6-9F71-81EEAD4A9C0E}" srcId="{5E421C98-49A9-47D9-ACED-43547945D490}" destId="{55625C63-BC3C-4789-90D1-BDAC36B16677}" srcOrd="1" destOrd="0" parTransId="{83F59E5D-4B49-42B9-AEA9-C8BF81A58499}" sibTransId="{81F160D6-CA00-40FF-9820-9731D7870704}"/>
    <dgm:cxn modelId="{5EE8CBC4-1F66-4FC5-91A7-B425CE961DD7}" srcId="{5E421C98-49A9-47D9-ACED-43547945D490}" destId="{0285C46D-0AE6-46BF-A807-306FF9D63EA4}" srcOrd="2" destOrd="0" parTransId="{49982BED-230C-4858-B4B6-6CBEFC0D8127}" sibTransId="{FD324006-90DF-4F1F-8D2F-7E0BA58A397F}"/>
    <dgm:cxn modelId="{8CC3C277-725F-4A50-A5D2-98C3A6E4930D}" type="presParOf" srcId="{200395EB-0D63-4EDD-9BA9-5CD20667A7AB}" destId="{A0CCBEDF-C00B-49F9-B134-87AE295399F3}" srcOrd="0" destOrd="0" presId="urn:microsoft.com/office/officeart/2005/8/layout/pList2#3"/>
    <dgm:cxn modelId="{533C68A3-754B-452C-B358-9A0577FCD5EE}" type="presParOf" srcId="{200395EB-0D63-4EDD-9BA9-5CD20667A7AB}" destId="{87E026C7-E395-4056-8B66-63FA62228BDE}" srcOrd="1" destOrd="0" presId="urn:microsoft.com/office/officeart/2005/8/layout/pList2#3"/>
    <dgm:cxn modelId="{DAEA019E-427D-4705-93F3-BA14C48D1726}" type="presParOf" srcId="{87E026C7-E395-4056-8B66-63FA62228BDE}" destId="{CE46942F-A91E-4942-9CEA-A6DD53C6A63D}" srcOrd="0" destOrd="0" presId="urn:microsoft.com/office/officeart/2005/8/layout/pList2#3"/>
    <dgm:cxn modelId="{E3B5EF25-6162-4B4B-BCEE-17691BD25D49}" type="presParOf" srcId="{CE46942F-A91E-4942-9CEA-A6DD53C6A63D}" destId="{00DD4EEC-5F2A-4FC4-93F7-53789A086981}" srcOrd="0" destOrd="0" presId="urn:microsoft.com/office/officeart/2005/8/layout/pList2#3"/>
    <dgm:cxn modelId="{BCDB8C2D-D811-44FA-9B2F-7FA0EBB9FA80}" type="presParOf" srcId="{CE46942F-A91E-4942-9CEA-A6DD53C6A63D}" destId="{A9AAB096-57AE-4778-A5E8-A0DA71B25659}" srcOrd="1" destOrd="0" presId="urn:microsoft.com/office/officeart/2005/8/layout/pList2#3"/>
    <dgm:cxn modelId="{67C37BB5-136A-4984-ACE9-5B821AB85883}" type="presParOf" srcId="{CE46942F-A91E-4942-9CEA-A6DD53C6A63D}" destId="{0FFD40ED-F205-4F78-BE68-1306E0EE2ACB}" srcOrd="2" destOrd="0" presId="urn:microsoft.com/office/officeart/2005/8/layout/pList2#3"/>
    <dgm:cxn modelId="{70F9ABF9-CB27-46D0-A328-0237F7052127}" type="presParOf" srcId="{87E026C7-E395-4056-8B66-63FA62228BDE}" destId="{25769A4F-CCAB-490C-9E21-D22B1660FE41}" srcOrd="1" destOrd="0" presId="urn:microsoft.com/office/officeart/2005/8/layout/pList2#3"/>
    <dgm:cxn modelId="{D7E4C5A4-041C-4D6A-B675-EFBC68C2C4D0}" type="presParOf" srcId="{87E026C7-E395-4056-8B66-63FA62228BDE}" destId="{949F7948-8314-4EFA-AAA0-5AD52E8AAAFA}" srcOrd="2" destOrd="0" presId="urn:microsoft.com/office/officeart/2005/8/layout/pList2#3"/>
    <dgm:cxn modelId="{A20CE18C-0ABE-4114-BB44-B347D35C0CF1}" type="presParOf" srcId="{949F7948-8314-4EFA-AAA0-5AD52E8AAAFA}" destId="{F8566BED-23B0-4883-AC17-4891D1D45155}" srcOrd="0" destOrd="0" presId="urn:microsoft.com/office/officeart/2005/8/layout/pList2#3"/>
    <dgm:cxn modelId="{7B61FA58-79F8-4DD6-9A93-80A2A0FA39E7}" type="presParOf" srcId="{949F7948-8314-4EFA-AAA0-5AD52E8AAAFA}" destId="{5EC0C054-3A15-4332-AE81-1993952031BE}" srcOrd="1" destOrd="0" presId="urn:microsoft.com/office/officeart/2005/8/layout/pList2#3"/>
    <dgm:cxn modelId="{B0A35BE1-16D4-48BE-BE3D-F5239A405E3C}" type="presParOf" srcId="{949F7948-8314-4EFA-AAA0-5AD52E8AAAFA}" destId="{4CB6CFCF-A25B-4533-9580-F0021CBAE21E}" srcOrd="2" destOrd="0" presId="urn:microsoft.com/office/officeart/2005/8/layout/pList2#3"/>
    <dgm:cxn modelId="{384E57CD-062B-4FBF-A481-E277433326CE}" type="presParOf" srcId="{87E026C7-E395-4056-8B66-63FA62228BDE}" destId="{52B5E704-D67F-48A0-A337-85D52EA5AC67}" srcOrd="3" destOrd="0" presId="urn:microsoft.com/office/officeart/2005/8/layout/pList2#3"/>
    <dgm:cxn modelId="{80E7B165-3756-46BF-A93E-39E8557A0FFD}" type="presParOf" srcId="{87E026C7-E395-4056-8B66-63FA62228BDE}" destId="{63FB3DF7-F7F0-4234-B46F-925F33116450}" srcOrd="4" destOrd="0" presId="urn:microsoft.com/office/officeart/2005/8/layout/pList2#3"/>
    <dgm:cxn modelId="{9DADCA85-5D9F-4C49-A27C-7F301C65BE0D}" type="presParOf" srcId="{63FB3DF7-F7F0-4234-B46F-925F33116450}" destId="{8F0FBE9A-697D-4A2D-A895-1B083FB0DD1F}" srcOrd="0" destOrd="0" presId="urn:microsoft.com/office/officeart/2005/8/layout/pList2#3"/>
    <dgm:cxn modelId="{EC362340-E0B4-4675-875B-9FA22F104AB4}" type="presParOf" srcId="{63FB3DF7-F7F0-4234-B46F-925F33116450}" destId="{B7F471B1-3D7A-447B-92CE-4E98A6A851F6}" srcOrd="1" destOrd="0" presId="urn:microsoft.com/office/officeart/2005/8/layout/pList2#3"/>
    <dgm:cxn modelId="{796AD907-8C01-4E3C-8D67-49EC59205B57}" type="presParOf" srcId="{63FB3DF7-F7F0-4234-B46F-925F33116450}" destId="{9DB3F95E-0E75-46A2-9B77-1540053A1F0B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3E8B0D-3196-42E9-8322-9AC3FB37ACC5}" type="doc">
      <dgm:prSet loTypeId="urn:microsoft.com/office/officeart/2005/8/layout/pList2#4" loCatId="list" qsTypeId="urn:microsoft.com/office/officeart/2005/8/quickstyle/simple1" qsCatId="simple" csTypeId="urn:microsoft.com/office/officeart/2005/8/colors/colorful1#1" csCatId="colorful" phldr="1"/>
      <dgm:spPr/>
    </dgm:pt>
    <dgm:pt modelId="{D4FC2A12-B6DB-45CE-B89D-E4DA5055D71F}">
      <dgm:prSet phldrT="[Текст]" custT="1"/>
      <dgm:spPr/>
      <dgm:t>
        <a:bodyPr/>
        <a:lstStyle/>
        <a:p>
          <a:r>
            <a:rPr lang="ru-RU" sz="2000" dirty="0" smtClean="0"/>
            <a:t>Направление к эвакуационному выходу. На стенах помещений для указания направления движения к эвакуационному выходу.</a:t>
          </a:r>
          <a:endParaRPr lang="ru-RU" sz="2000" dirty="0"/>
        </a:p>
      </dgm:t>
    </dgm:pt>
    <dgm:pt modelId="{E8898145-513D-4C76-B87F-35096DCA5223}" type="parTrans" cxnId="{6ABE9382-93EF-4472-8BCA-76BA49B915FB}">
      <dgm:prSet/>
      <dgm:spPr/>
      <dgm:t>
        <a:bodyPr/>
        <a:lstStyle/>
        <a:p>
          <a:endParaRPr lang="ru-RU"/>
        </a:p>
      </dgm:t>
    </dgm:pt>
    <dgm:pt modelId="{6DFB0446-2393-475B-9162-A01AFBACA22E}" type="sibTrans" cxnId="{6ABE9382-93EF-4472-8BCA-76BA49B915FB}">
      <dgm:prSet/>
      <dgm:spPr/>
      <dgm:t>
        <a:bodyPr/>
        <a:lstStyle/>
        <a:p>
          <a:endParaRPr lang="ru-RU"/>
        </a:p>
      </dgm:t>
    </dgm:pt>
    <dgm:pt modelId="{52ADF6A0-996B-4B1F-AC30-805B3BC06218}">
      <dgm:prSet phldrT="[Текст]" custT="1"/>
      <dgm:spPr/>
      <dgm:t>
        <a:bodyPr/>
        <a:lstStyle/>
        <a:p>
          <a:r>
            <a:rPr lang="ru-RU" sz="2000" dirty="0" smtClean="0"/>
            <a:t>Направления к эвакуационному выходу по лестнице</a:t>
          </a:r>
        </a:p>
        <a:p>
          <a:r>
            <a:rPr lang="ru-RU" sz="2000" dirty="0" smtClean="0"/>
            <a:t>(Правосторонний)</a:t>
          </a:r>
          <a:endParaRPr lang="ru-RU" sz="2000" dirty="0"/>
        </a:p>
      </dgm:t>
    </dgm:pt>
    <dgm:pt modelId="{2DE5457D-2E9C-4192-9FB6-74717D1478CF}" type="parTrans" cxnId="{BA7E04B0-16CD-4AD1-AE1E-63AF89934E43}">
      <dgm:prSet/>
      <dgm:spPr/>
      <dgm:t>
        <a:bodyPr/>
        <a:lstStyle/>
        <a:p>
          <a:endParaRPr lang="ru-RU"/>
        </a:p>
      </dgm:t>
    </dgm:pt>
    <dgm:pt modelId="{4667A749-8B37-4581-B62F-2D567735026B}" type="sibTrans" cxnId="{BA7E04B0-16CD-4AD1-AE1E-63AF89934E43}">
      <dgm:prSet/>
      <dgm:spPr/>
      <dgm:t>
        <a:bodyPr/>
        <a:lstStyle/>
        <a:p>
          <a:endParaRPr lang="ru-RU"/>
        </a:p>
      </dgm:t>
    </dgm:pt>
    <dgm:pt modelId="{15A556DE-1234-46BB-AB94-F6DB580F65D4}">
      <dgm:prSet phldrT="[Текст]" custT="1"/>
      <dgm:spPr/>
      <dgm:t>
        <a:bodyPr/>
        <a:lstStyle/>
        <a:p>
          <a:r>
            <a:rPr lang="ru-RU" sz="2000" dirty="0" smtClean="0"/>
            <a:t>(левосторонний)</a:t>
          </a:r>
        </a:p>
        <a:p>
          <a:r>
            <a:rPr lang="ru-RU" sz="2000" dirty="0" smtClean="0"/>
            <a:t>На лестничных площадках и стенах, прилегающих к лестничному маршу</a:t>
          </a:r>
          <a:endParaRPr lang="ru-RU" sz="2000" dirty="0"/>
        </a:p>
      </dgm:t>
    </dgm:pt>
    <dgm:pt modelId="{F519872D-0C8E-4D05-B1B1-1748B003F932}" type="parTrans" cxnId="{9C384066-D38B-4D58-B71D-0D14D7C3B9E6}">
      <dgm:prSet/>
      <dgm:spPr/>
      <dgm:t>
        <a:bodyPr/>
        <a:lstStyle/>
        <a:p>
          <a:endParaRPr lang="ru-RU"/>
        </a:p>
      </dgm:t>
    </dgm:pt>
    <dgm:pt modelId="{93EBD177-2319-4B92-ACFE-E2F4316E7E82}" type="sibTrans" cxnId="{9C384066-D38B-4D58-B71D-0D14D7C3B9E6}">
      <dgm:prSet/>
      <dgm:spPr/>
      <dgm:t>
        <a:bodyPr/>
        <a:lstStyle/>
        <a:p>
          <a:endParaRPr lang="ru-RU"/>
        </a:p>
      </dgm:t>
    </dgm:pt>
    <dgm:pt modelId="{6106CE63-C316-4B64-9887-B4C69A50F903}" type="pres">
      <dgm:prSet presAssocID="{433E8B0D-3196-42E9-8322-9AC3FB37ACC5}" presName="Name0" presStyleCnt="0">
        <dgm:presLayoutVars>
          <dgm:dir/>
          <dgm:resizeHandles val="exact"/>
        </dgm:presLayoutVars>
      </dgm:prSet>
      <dgm:spPr/>
    </dgm:pt>
    <dgm:pt modelId="{123F4D9F-67CF-469D-825F-890943AB5071}" type="pres">
      <dgm:prSet presAssocID="{433E8B0D-3196-42E9-8322-9AC3FB37ACC5}" presName="bkgdShp" presStyleLbl="alignAccFollowNode1" presStyleIdx="0" presStyleCnt="1"/>
      <dgm:spPr/>
    </dgm:pt>
    <dgm:pt modelId="{F053C6C6-9019-4BAA-8D00-DE588C172678}" type="pres">
      <dgm:prSet presAssocID="{433E8B0D-3196-42E9-8322-9AC3FB37ACC5}" presName="linComp" presStyleCnt="0"/>
      <dgm:spPr/>
    </dgm:pt>
    <dgm:pt modelId="{09411A12-6FCF-44B1-BADC-CE3FD8D98EFD}" type="pres">
      <dgm:prSet presAssocID="{D4FC2A12-B6DB-45CE-B89D-E4DA5055D71F}" presName="compNode" presStyleCnt="0"/>
      <dgm:spPr/>
    </dgm:pt>
    <dgm:pt modelId="{8A8967E5-A58E-440C-A66A-4A213C369C26}" type="pres">
      <dgm:prSet presAssocID="{D4FC2A12-B6DB-45CE-B89D-E4DA5055D7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AA99B-8BA2-4AAF-844B-593EB431E2A5}" type="pres">
      <dgm:prSet presAssocID="{D4FC2A12-B6DB-45CE-B89D-E4DA5055D71F}" presName="invisiNode" presStyleLbl="node1" presStyleIdx="0" presStyleCnt="3"/>
      <dgm:spPr/>
    </dgm:pt>
    <dgm:pt modelId="{E7603BF8-3D22-4EFE-AC6E-422A6F4024BF}" type="pres">
      <dgm:prSet presAssocID="{D4FC2A12-B6DB-45CE-B89D-E4DA5055D71F}" presName="imagNode" presStyleLbl="fgImgPlace1" presStyleIdx="0" presStyleCnt="3" custScaleY="1202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3BCF29-DD92-4B14-85F6-857CB21ED767}" type="pres">
      <dgm:prSet presAssocID="{6DFB0446-2393-475B-9162-A01AFBACA2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5AD7CB-DC7C-48FA-95A6-50FEE71BAF93}" type="pres">
      <dgm:prSet presAssocID="{52ADF6A0-996B-4B1F-AC30-805B3BC06218}" presName="compNode" presStyleCnt="0"/>
      <dgm:spPr/>
    </dgm:pt>
    <dgm:pt modelId="{9BA01513-66D8-47BC-80FE-FF48D1724D97}" type="pres">
      <dgm:prSet presAssocID="{52ADF6A0-996B-4B1F-AC30-805B3BC062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958A2-0276-41C6-BED1-A5638A700829}" type="pres">
      <dgm:prSet presAssocID="{52ADF6A0-996B-4B1F-AC30-805B3BC06218}" presName="invisiNode" presStyleLbl="node1" presStyleIdx="1" presStyleCnt="3"/>
      <dgm:spPr/>
    </dgm:pt>
    <dgm:pt modelId="{38DF9A4D-41AF-463F-AB49-40D29129B56A}" type="pres">
      <dgm:prSet presAssocID="{52ADF6A0-996B-4B1F-AC30-805B3BC06218}" presName="imagNode" presStyleLbl="fgImgPlace1" presStyleIdx="1" presStyleCnt="3" custScaleY="1202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7780A7-5127-416A-8AD0-32567B90C5BC}" type="pres">
      <dgm:prSet presAssocID="{4667A749-8B37-4581-B62F-2D567735026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E809C5-53C0-494B-86FF-2D591AE2C425}" type="pres">
      <dgm:prSet presAssocID="{15A556DE-1234-46BB-AB94-F6DB580F65D4}" presName="compNode" presStyleCnt="0"/>
      <dgm:spPr/>
    </dgm:pt>
    <dgm:pt modelId="{87890E93-AF58-4221-B5AF-11C8333039B8}" type="pres">
      <dgm:prSet presAssocID="{15A556DE-1234-46BB-AB94-F6DB580F65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31EF3-AC33-4FCC-B32F-FBF905E0543E}" type="pres">
      <dgm:prSet presAssocID="{15A556DE-1234-46BB-AB94-F6DB580F65D4}" presName="invisiNode" presStyleLbl="node1" presStyleIdx="2" presStyleCnt="3"/>
      <dgm:spPr/>
    </dgm:pt>
    <dgm:pt modelId="{AA4FB581-BF74-4BBB-8CDF-4B5E4B680D2A}" type="pres">
      <dgm:prSet presAssocID="{15A556DE-1234-46BB-AB94-F6DB580F65D4}" presName="imagNode" presStyleLbl="fgImgPlace1" presStyleIdx="2" presStyleCnt="3" custScaleY="1202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EF5316-0AA2-4CFB-937B-06579BBF7E8B}" type="presOf" srcId="{4667A749-8B37-4581-B62F-2D567735026B}" destId="{107780A7-5127-416A-8AD0-32567B90C5BC}" srcOrd="0" destOrd="0" presId="urn:microsoft.com/office/officeart/2005/8/layout/pList2#4"/>
    <dgm:cxn modelId="{74EBDC2F-E7DB-4FA1-87CF-C65AA58F6531}" type="presOf" srcId="{52ADF6A0-996B-4B1F-AC30-805B3BC06218}" destId="{9BA01513-66D8-47BC-80FE-FF48D1724D97}" srcOrd="0" destOrd="0" presId="urn:microsoft.com/office/officeart/2005/8/layout/pList2#4"/>
    <dgm:cxn modelId="{8D13574F-9C84-4860-9707-71C70B3D02AF}" type="presOf" srcId="{433E8B0D-3196-42E9-8322-9AC3FB37ACC5}" destId="{6106CE63-C316-4B64-9887-B4C69A50F903}" srcOrd="0" destOrd="0" presId="urn:microsoft.com/office/officeart/2005/8/layout/pList2#4"/>
    <dgm:cxn modelId="{0244D11D-5C35-4717-9780-53FDB683754F}" type="presOf" srcId="{D4FC2A12-B6DB-45CE-B89D-E4DA5055D71F}" destId="{8A8967E5-A58E-440C-A66A-4A213C369C26}" srcOrd="0" destOrd="0" presId="urn:microsoft.com/office/officeart/2005/8/layout/pList2#4"/>
    <dgm:cxn modelId="{17F8949C-D001-45D8-BE0C-F654836E45DD}" type="presOf" srcId="{6DFB0446-2393-475B-9162-A01AFBACA22E}" destId="{433BCF29-DD92-4B14-85F6-857CB21ED767}" srcOrd="0" destOrd="0" presId="urn:microsoft.com/office/officeart/2005/8/layout/pList2#4"/>
    <dgm:cxn modelId="{BA7E04B0-16CD-4AD1-AE1E-63AF89934E43}" srcId="{433E8B0D-3196-42E9-8322-9AC3FB37ACC5}" destId="{52ADF6A0-996B-4B1F-AC30-805B3BC06218}" srcOrd="1" destOrd="0" parTransId="{2DE5457D-2E9C-4192-9FB6-74717D1478CF}" sibTransId="{4667A749-8B37-4581-B62F-2D567735026B}"/>
    <dgm:cxn modelId="{6ABE9382-93EF-4472-8BCA-76BA49B915FB}" srcId="{433E8B0D-3196-42E9-8322-9AC3FB37ACC5}" destId="{D4FC2A12-B6DB-45CE-B89D-E4DA5055D71F}" srcOrd="0" destOrd="0" parTransId="{E8898145-513D-4C76-B87F-35096DCA5223}" sibTransId="{6DFB0446-2393-475B-9162-A01AFBACA22E}"/>
    <dgm:cxn modelId="{9C384066-D38B-4D58-B71D-0D14D7C3B9E6}" srcId="{433E8B0D-3196-42E9-8322-9AC3FB37ACC5}" destId="{15A556DE-1234-46BB-AB94-F6DB580F65D4}" srcOrd="2" destOrd="0" parTransId="{F519872D-0C8E-4D05-B1B1-1748B003F932}" sibTransId="{93EBD177-2319-4B92-ACFE-E2F4316E7E82}"/>
    <dgm:cxn modelId="{C26BB7CE-9360-4395-950E-ACB410AB77CB}" type="presOf" srcId="{15A556DE-1234-46BB-AB94-F6DB580F65D4}" destId="{87890E93-AF58-4221-B5AF-11C8333039B8}" srcOrd="0" destOrd="0" presId="urn:microsoft.com/office/officeart/2005/8/layout/pList2#4"/>
    <dgm:cxn modelId="{9C6CBB59-DD6A-4B19-AEC4-D9E408D96CC3}" type="presParOf" srcId="{6106CE63-C316-4B64-9887-B4C69A50F903}" destId="{123F4D9F-67CF-469D-825F-890943AB5071}" srcOrd="0" destOrd="0" presId="urn:microsoft.com/office/officeart/2005/8/layout/pList2#4"/>
    <dgm:cxn modelId="{95404BCC-F745-43F0-80E1-155DBD81D60F}" type="presParOf" srcId="{6106CE63-C316-4B64-9887-B4C69A50F903}" destId="{F053C6C6-9019-4BAA-8D00-DE588C172678}" srcOrd="1" destOrd="0" presId="urn:microsoft.com/office/officeart/2005/8/layout/pList2#4"/>
    <dgm:cxn modelId="{D9FBC766-1E16-4528-9C5C-FE713B376ACF}" type="presParOf" srcId="{F053C6C6-9019-4BAA-8D00-DE588C172678}" destId="{09411A12-6FCF-44B1-BADC-CE3FD8D98EFD}" srcOrd="0" destOrd="0" presId="urn:microsoft.com/office/officeart/2005/8/layout/pList2#4"/>
    <dgm:cxn modelId="{364EFE13-6673-488A-827E-5363231D4516}" type="presParOf" srcId="{09411A12-6FCF-44B1-BADC-CE3FD8D98EFD}" destId="{8A8967E5-A58E-440C-A66A-4A213C369C26}" srcOrd="0" destOrd="0" presId="urn:microsoft.com/office/officeart/2005/8/layout/pList2#4"/>
    <dgm:cxn modelId="{1DCB44CE-E371-45D9-B254-387360601C3A}" type="presParOf" srcId="{09411A12-6FCF-44B1-BADC-CE3FD8D98EFD}" destId="{3C2AA99B-8BA2-4AAF-844B-593EB431E2A5}" srcOrd="1" destOrd="0" presId="urn:microsoft.com/office/officeart/2005/8/layout/pList2#4"/>
    <dgm:cxn modelId="{57C80C58-5429-4668-BF0B-5DE6B1897E65}" type="presParOf" srcId="{09411A12-6FCF-44B1-BADC-CE3FD8D98EFD}" destId="{E7603BF8-3D22-4EFE-AC6E-422A6F4024BF}" srcOrd="2" destOrd="0" presId="urn:microsoft.com/office/officeart/2005/8/layout/pList2#4"/>
    <dgm:cxn modelId="{0E7FA1E7-D162-4AFE-869B-5F706BB243F2}" type="presParOf" srcId="{F053C6C6-9019-4BAA-8D00-DE588C172678}" destId="{433BCF29-DD92-4B14-85F6-857CB21ED767}" srcOrd="1" destOrd="0" presId="urn:microsoft.com/office/officeart/2005/8/layout/pList2#4"/>
    <dgm:cxn modelId="{FD45701D-62F4-430A-BFAF-AB32158C55EA}" type="presParOf" srcId="{F053C6C6-9019-4BAA-8D00-DE588C172678}" destId="{925AD7CB-DC7C-48FA-95A6-50FEE71BAF93}" srcOrd="2" destOrd="0" presId="urn:microsoft.com/office/officeart/2005/8/layout/pList2#4"/>
    <dgm:cxn modelId="{F7E06556-087B-43C2-B219-F1B5B7FFAC0F}" type="presParOf" srcId="{925AD7CB-DC7C-48FA-95A6-50FEE71BAF93}" destId="{9BA01513-66D8-47BC-80FE-FF48D1724D97}" srcOrd="0" destOrd="0" presId="urn:microsoft.com/office/officeart/2005/8/layout/pList2#4"/>
    <dgm:cxn modelId="{FFF2C209-5A56-4B75-A165-207C1DB39A5A}" type="presParOf" srcId="{925AD7CB-DC7C-48FA-95A6-50FEE71BAF93}" destId="{789958A2-0276-41C6-BED1-A5638A700829}" srcOrd="1" destOrd="0" presId="urn:microsoft.com/office/officeart/2005/8/layout/pList2#4"/>
    <dgm:cxn modelId="{F9D47AFB-2F81-41FF-9404-23A27645CB69}" type="presParOf" srcId="{925AD7CB-DC7C-48FA-95A6-50FEE71BAF93}" destId="{38DF9A4D-41AF-463F-AB49-40D29129B56A}" srcOrd="2" destOrd="0" presId="urn:microsoft.com/office/officeart/2005/8/layout/pList2#4"/>
    <dgm:cxn modelId="{BC1E75F7-0F7F-4156-8AD8-263B2230ADB1}" type="presParOf" srcId="{F053C6C6-9019-4BAA-8D00-DE588C172678}" destId="{107780A7-5127-416A-8AD0-32567B90C5BC}" srcOrd="3" destOrd="0" presId="urn:microsoft.com/office/officeart/2005/8/layout/pList2#4"/>
    <dgm:cxn modelId="{68E3ADEC-D732-467E-A516-0131D4E0C941}" type="presParOf" srcId="{F053C6C6-9019-4BAA-8D00-DE588C172678}" destId="{1DE809C5-53C0-494B-86FF-2D591AE2C425}" srcOrd="4" destOrd="0" presId="urn:microsoft.com/office/officeart/2005/8/layout/pList2#4"/>
    <dgm:cxn modelId="{7D3BF6C0-7871-4780-9CFC-C41E21DDAA5A}" type="presParOf" srcId="{1DE809C5-53C0-494B-86FF-2D591AE2C425}" destId="{87890E93-AF58-4221-B5AF-11C8333039B8}" srcOrd="0" destOrd="0" presId="urn:microsoft.com/office/officeart/2005/8/layout/pList2#4"/>
    <dgm:cxn modelId="{CB4F2EC3-3E0D-433E-9CF9-C0658AD3D28C}" type="presParOf" srcId="{1DE809C5-53C0-494B-86FF-2D591AE2C425}" destId="{D1A31EF3-AC33-4FCC-B32F-FBF905E0543E}" srcOrd="1" destOrd="0" presId="urn:microsoft.com/office/officeart/2005/8/layout/pList2#4"/>
    <dgm:cxn modelId="{321264D5-807D-436F-B160-AB1C2F4D6DB3}" type="presParOf" srcId="{1DE809C5-53C0-494B-86FF-2D591AE2C425}" destId="{AA4FB581-BF74-4BBB-8CDF-4B5E4B680D2A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A8FA7C-6470-445F-B087-31166D86BDA6}" type="doc">
      <dgm:prSet loTypeId="urn:microsoft.com/office/officeart/2005/8/layout/pList2#5" loCatId="list" qsTypeId="urn:microsoft.com/office/officeart/2005/8/quickstyle/simple1" qsCatId="simple" csTypeId="urn:microsoft.com/office/officeart/2005/8/colors/colorful4" csCatId="colorful" phldr="1"/>
      <dgm:spPr/>
    </dgm:pt>
    <dgm:pt modelId="{5252C7A8-E5C0-4B86-B2E5-16EC9203F245}">
      <dgm:prSet phldrT="[Текст]" custT="1"/>
      <dgm:spPr/>
      <dgm:t>
        <a:bodyPr/>
        <a:lstStyle/>
        <a:p>
          <a:r>
            <a:rPr lang="ru-RU" sz="2000" dirty="0" smtClean="0"/>
            <a:t>Над дверями эвакуационного выхода или в составе комбинированных знаков безопасности для указания направления движения к эвакуационному выходу</a:t>
          </a:r>
          <a:endParaRPr lang="ru-RU" sz="2000" dirty="0"/>
        </a:p>
      </dgm:t>
    </dgm:pt>
    <dgm:pt modelId="{F15AB28E-BB08-4252-959F-EFDBE2E019A5}" type="parTrans" cxnId="{B3BE46CC-0F39-4C4E-A049-F12485D4C7D7}">
      <dgm:prSet/>
      <dgm:spPr/>
      <dgm:t>
        <a:bodyPr/>
        <a:lstStyle/>
        <a:p>
          <a:endParaRPr lang="ru-RU"/>
        </a:p>
      </dgm:t>
    </dgm:pt>
    <dgm:pt modelId="{56E172FF-B8B1-4B59-912B-3E9490128A6D}" type="sibTrans" cxnId="{B3BE46CC-0F39-4C4E-A049-F12485D4C7D7}">
      <dgm:prSet/>
      <dgm:spPr/>
      <dgm:t>
        <a:bodyPr/>
        <a:lstStyle/>
        <a:p>
          <a:endParaRPr lang="ru-RU"/>
        </a:p>
      </dgm:t>
    </dgm:pt>
    <dgm:pt modelId="{AFFB2124-66B4-4ED5-9C60-F160A8E6BB95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r>
            <a:rPr lang="ru-RU" sz="2000" dirty="0" smtClean="0"/>
            <a:t>Над дверями запасного выхода</a:t>
          </a:r>
          <a:endParaRPr lang="ru-RU" sz="2000" dirty="0"/>
        </a:p>
      </dgm:t>
    </dgm:pt>
    <dgm:pt modelId="{A0CDA3B9-CE66-4191-83E3-B5F4917A9F21}" type="parTrans" cxnId="{0BBF97C0-4D17-4611-AAC7-537D547EC6F3}">
      <dgm:prSet/>
      <dgm:spPr/>
      <dgm:t>
        <a:bodyPr/>
        <a:lstStyle/>
        <a:p>
          <a:endParaRPr lang="ru-RU"/>
        </a:p>
      </dgm:t>
    </dgm:pt>
    <dgm:pt modelId="{D24B8BB4-265E-4C28-A3A1-4DE9855BADC8}" type="sibTrans" cxnId="{0BBF97C0-4D17-4611-AAC7-537D547EC6F3}">
      <dgm:prSet/>
      <dgm:spPr/>
      <dgm:t>
        <a:bodyPr/>
        <a:lstStyle/>
        <a:p>
          <a:endParaRPr lang="ru-RU"/>
        </a:p>
      </dgm:t>
    </dgm:pt>
    <dgm:pt modelId="{8E509578-C9E4-46D2-A91E-175B45589766}">
      <dgm:prSet phldrT="[Текст]" custT="1"/>
      <dgm:spPr/>
      <dgm:t>
        <a:bodyPr/>
        <a:lstStyle/>
        <a:p>
          <a:r>
            <a:rPr lang="ru-RU" sz="2000" dirty="0" smtClean="0"/>
            <a:t>Указательный знак для информирования, размещается в коридорах, помещениях, многолюдных местах и на территории</a:t>
          </a:r>
          <a:endParaRPr lang="ru-RU" sz="2000" dirty="0"/>
        </a:p>
      </dgm:t>
    </dgm:pt>
    <dgm:pt modelId="{D5BEF680-622C-4A5A-A668-A1DE99EEB45A}" type="parTrans" cxnId="{1E9C200C-D2CF-4A70-9D92-B580901F67BB}">
      <dgm:prSet/>
      <dgm:spPr/>
      <dgm:t>
        <a:bodyPr/>
        <a:lstStyle/>
        <a:p>
          <a:endParaRPr lang="ru-RU"/>
        </a:p>
      </dgm:t>
    </dgm:pt>
    <dgm:pt modelId="{314A46DC-B05F-4009-AADD-C8EF8EDCE822}" type="sibTrans" cxnId="{1E9C200C-D2CF-4A70-9D92-B580901F67BB}">
      <dgm:prSet/>
      <dgm:spPr/>
      <dgm:t>
        <a:bodyPr/>
        <a:lstStyle/>
        <a:p>
          <a:endParaRPr lang="ru-RU"/>
        </a:p>
      </dgm:t>
    </dgm:pt>
    <dgm:pt modelId="{EEBD7B7C-CD64-4FAE-BF17-2C7DA070AA07}" type="pres">
      <dgm:prSet presAssocID="{83A8FA7C-6470-445F-B087-31166D86BDA6}" presName="Name0" presStyleCnt="0">
        <dgm:presLayoutVars>
          <dgm:dir/>
          <dgm:resizeHandles val="exact"/>
        </dgm:presLayoutVars>
      </dgm:prSet>
      <dgm:spPr/>
    </dgm:pt>
    <dgm:pt modelId="{11359B9E-FF41-4F5C-AAF5-F726893A5E3D}" type="pres">
      <dgm:prSet presAssocID="{83A8FA7C-6470-445F-B087-31166D86BDA6}" presName="bkgdShp" presStyleLbl="alignAccFollowNode1" presStyleIdx="0" presStyleCnt="1"/>
      <dgm:spPr/>
    </dgm:pt>
    <dgm:pt modelId="{6C6F9263-B45B-424F-A61F-215486B818E8}" type="pres">
      <dgm:prSet presAssocID="{83A8FA7C-6470-445F-B087-31166D86BDA6}" presName="linComp" presStyleCnt="0"/>
      <dgm:spPr/>
    </dgm:pt>
    <dgm:pt modelId="{704B764A-6C24-4F03-9A8F-B0CD8E21129B}" type="pres">
      <dgm:prSet presAssocID="{5252C7A8-E5C0-4B86-B2E5-16EC9203F245}" presName="compNode" presStyleCnt="0"/>
      <dgm:spPr/>
    </dgm:pt>
    <dgm:pt modelId="{78F56B9C-BED9-4507-A327-F51E65913C51}" type="pres">
      <dgm:prSet presAssocID="{5252C7A8-E5C0-4B86-B2E5-16EC9203F245}" presName="node" presStyleLbl="node1" presStyleIdx="0" presStyleCnt="3" custScaleY="11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74939-369D-4DF2-9603-927F50DADDA8}" type="pres">
      <dgm:prSet presAssocID="{5252C7A8-E5C0-4B86-B2E5-16EC9203F245}" presName="invisiNode" presStyleLbl="node1" presStyleIdx="0" presStyleCnt="3"/>
      <dgm:spPr/>
    </dgm:pt>
    <dgm:pt modelId="{63C86B46-99F2-40F0-829A-31BA02B0797F}" type="pres">
      <dgm:prSet presAssocID="{5252C7A8-E5C0-4B86-B2E5-16EC9203F245}" presName="imagNode" presStyleLbl="fgImgPlace1" presStyleIdx="0" presStyleCnt="3" custScaleX="114407" custScaleY="1285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732CD3-6636-4DC2-A55A-07A3DF254763}" type="pres">
      <dgm:prSet presAssocID="{56E172FF-B8B1-4B59-912B-3E9490128A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736142D-9951-4123-AE21-1C7FADD19DE7}" type="pres">
      <dgm:prSet presAssocID="{AFFB2124-66B4-4ED5-9C60-F160A8E6BB95}" presName="compNode" presStyleCnt="0"/>
      <dgm:spPr/>
    </dgm:pt>
    <dgm:pt modelId="{BD98994E-E00B-4650-9CB2-B381DD985F9C}" type="pres">
      <dgm:prSet presAssocID="{AFFB2124-66B4-4ED5-9C60-F160A8E6BB95}" presName="node" presStyleLbl="node1" presStyleIdx="1" presStyleCnt="3" custScaleY="110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E4F19-9A04-4A31-A8D4-83FAC073D0C7}" type="pres">
      <dgm:prSet presAssocID="{AFFB2124-66B4-4ED5-9C60-F160A8E6BB95}" presName="invisiNode" presStyleLbl="node1" presStyleIdx="1" presStyleCnt="3"/>
      <dgm:spPr/>
    </dgm:pt>
    <dgm:pt modelId="{7C13E960-E1E6-4868-ACFE-FD734F711A11}" type="pres">
      <dgm:prSet presAssocID="{AFFB2124-66B4-4ED5-9C60-F160A8E6BB95}" presName="imagNode" presStyleLbl="fgImgPlace1" presStyleIdx="1" presStyleCnt="3" custScaleX="144171" custScaleY="113648" custLinFactNeighborX="2295" custLinFactNeighborY="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3AE4B4-FC24-4F8F-8238-DA1E5555216D}" type="pres">
      <dgm:prSet presAssocID="{D24B8BB4-265E-4C28-A3A1-4DE9855BADC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24F25B1-2129-4088-95E6-A4D48CE65581}" type="pres">
      <dgm:prSet presAssocID="{8E509578-C9E4-46D2-A91E-175B45589766}" presName="compNode" presStyleCnt="0"/>
      <dgm:spPr/>
    </dgm:pt>
    <dgm:pt modelId="{9F2BB3B5-911E-4090-9592-A7A226F62B25}" type="pres">
      <dgm:prSet presAssocID="{8E509578-C9E4-46D2-A91E-175B4558976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44523-D279-4333-BB21-7F5AC734EDF8}" type="pres">
      <dgm:prSet presAssocID="{8E509578-C9E4-46D2-A91E-175B45589766}" presName="invisiNode" presStyleLbl="node1" presStyleIdx="2" presStyleCnt="3"/>
      <dgm:spPr/>
    </dgm:pt>
    <dgm:pt modelId="{A14D1208-E4D5-4C23-8569-301FACF9DB02}" type="pres">
      <dgm:prSet presAssocID="{8E509578-C9E4-46D2-A91E-175B45589766}" presName="imagNode" presStyleLbl="fgImgPlace1" presStyleIdx="2" presStyleCnt="3" custScaleX="134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BBF97C0-4D17-4611-AAC7-537D547EC6F3}" srcId="{83A8FA7C-6470-445F-B087-31166D86BDA6}" destId="{AFFB2124-66B4-4ED5-9C60-F160A8E6BB95}" srcOrd="1" destOrd="0" parTransId="{A0CDA3B9-CE66-4191-83E3-B5F4917A9F21}" sibTransId="{D24B8BB4-265E-4C28-A3A1-4DE9855BADC8}"/>
    <dgm:cxn modelId="{4CDEBE9D-C579-4DF5-A495-8D68C481EC72}" type="presOf" srcId="{8E509578-C9E4-46D2-A91E-175B45589766}" destId="{9F2BB3B5-911E-4090-9592-A7A226F62B25}" srcOrd="0" destOrd="0" presId="urn:microsoft.com/office/officeart/2005/8/layout/pList2#5"/>
    <dgm:cxn modelId="{2C6DE27D-2BA3-4BFA-A2A0-FAEE424FE0EC}" type="presOf" srcId="{56E172FF-B8B1-4B59-912B-3E9490128A6D}" destId="{2C732CD3-6636-4DC2-A55A-07A3DF254763}" srcOrd="0" destOrd="0" presId="urn:microsoft.com/office/officeart/2005/8/layout/pList2#5"/>
    <dgm:cxn modelId="{5AAF2F00-4734-46AB-AAA5-B6BD46CF6D84}" type="presOf" srcId="{5252C7A8-E5C0-4B86-B2E5-16EC9203F245}" destId="{78F56B9C-BED9-4507-A327-F51E65913C51}" srcOrd="0" destOrd="0" presId="urn:microsoft.com/office/officeart/2005/8/layout/pList2#5"/>
    <dgm:cxn modelId="{59FC03F4-03BB-45FA-B8E3-33FA886B5C3A}" type="presOf" srcId="{AFFB2124-66B4-4ED5-9C60-F160A8E6BB95}" destId="{BD98994E-E00B-4650-9CB2-B381DD985F9C}" srcOrd="0" destOrd="0" presId="urn:microsoft.com/office/officeart/2005/8/layout/pList2#5"/>
    <dgm:cxn modelId="{9FD5A025-24AA-4D67-8B14-37CD1D9310D8}" type="presOf" srcId="{83A8FA7C-6470-445F-B087-31166D86BDA6}" destId="{EEBD7B7C-CD64-4FAE-BF17-2C7DA070AA07}" srcOrd="0" destOrd="0" presId="urn:microsoft.com/office/officeart/2005/8/layout/pList2#5"/>
    <dgm:cxn modelId="{1E9C200C-D2CF-4A70-9D92-B580901F67BB}" srcId="{83A8FA7C-6470-445F-B087-31166D86BDA6}" destId="{8E509578-C9E4-46D2-A91E-175B45589766}" srcOrd="2" destOrd="0" parTransId="{D5BEF680-622C-4A5A-A668-A1DE99EEB45A}" sibTransId="{314A46DC-B05F-4009-AADD-C8EF8EDCE822}"/>
    <dgm:cxn modelId="{B3BE46CC-0F39-4C4E-A049-F12485D4C7D7}" srcId="{83A8FA7C-6470-445F-B087-31166D86BDA6}" destId="{5252C7A8-E5C0-4B86-B2E5-16EC9203F245}" srcOrd="0" destOrd="0" parTransId="{F15AB28E-BB08-4252-959F-EFDBE2E019A5}" sibTransId="{56E172FF-B8B1-4B59-912B-3E9490128A6D}"/>
    <dgm:cxn modelId="{8CBEE5FD-A0A3-4573-9118-B3BF05871470}" type="presOf" srcId="{D24B8BB4-265E-4C28-A3A1-4DE9855BADC8}" destId="{193AE4B4-FC24-4F8F-8238-DA1E5555216D}" srcOrd="0" destOrd="0" presId="urn:microsoft.com/office/officeart/2005/8/layout/pList2#5"/>
    <dgm:cxn modelId="{0C08380A-DE7B-4B44-BD69-292D04C64ADC}" type="presParOf" srcId="{EEBD7B7C-CD64-4FAE-BF17-2C7DA070AA07}" destId="{11359B9E-FF41-4F5C-AAF5-F726893A5E3D}" srcOrd="0" destOrd="0" presId="urn:microsoft.com/office/officeart/2005/8/layout/pList2#5"/>
    <dgm:cxn modelId="{870C6848-F83F-4495-AE68-8E52B29422E9}" type="presParOf" srcId="{EEBD7B7C-CD64-4FAE-BF17-2C7DA070AA07}" destId="{6C6F9263-B45B-424F-A61F-215486B818E8}" srcOrd="1" destOrd="0" presId="urn:microsoft.com/office/officeart/2005/8/layout/pList2#5"/>
    <dgm:cxn modelId="{3EC9C715-6A77-4AD1-B14C-4C3731E1EC02}" type="presParOf" srcId="{6C6F9263-B45B-424F-A61F-215486B818E8}" destId="{704B764A-6C24-4F03-9A8F-B0CD8E21129B}" srcOrd="0" destOrd="0" presId="urn:microsoft.com/office/officeart/2005/8/layout/pList2#5"/>
    <dgm:cxn modelId="{2D29DFC0-BF53-4D30-9984-196963EE4BB8}" type="presParOf" srcId="{704B764A-6C24-4F03-9A8F-B0CD8E21129B}" destId="{78F56B9C-BED9-4507-A327-F51E65913C51}" srcOrd="0" destOrd="0" presId="urn:microsoft.com/office/officeart/2005/8/layout/pList2#5"/>
    <dgm:cxn modelId="{DBD96215-2489-4D0D-8850-F515E9F0D515}" type="presParOf" srcId="{704B764A-6C24-4F03-9A8F-B0CD8E21129B}" destId="{65074939-369D-4DF2-9603-927F50DADDA8}" srcOrd="1" destOrd="0" presId="urn:microsoft.com/office/officeart/2005/8/layout/pList2#5"/>
    <dgm:cxn modelId="{A4217321-C5EF-4512-808F-5E404BC89E40}" type="presParOf" srcId="{704B764A-6C24-4F03-9A8F-B0CD8E21129B}" destId="{63C86B46-99F2-40F0-829A-31BA02B0797F}" srcOrd="2" destOrd="0" presId="urn:microsoft.com/office/officeart/2005/8/layout/pList2#5"/>
    <dgm:cxn modelId="{F05AE554-179A-4E93-9647-2300A28F0924}" type="presParOf" srcId="{6C6F9263-B45B-424F-A61F-215486B818E8}" destId="{2C732CD3-6636-4DC2-A55A-07A3DF254763}" srcOrd="1" destOrd="0" presId="urn:microsoft.com/office/officeart/2005/8/layout/pList2#5"/>
    <dgm:cxn modelId="{3164F9C7-D075-4DC7-88A1-F8C6B2AF8AF2}" type="presParOf" srcId="{6C6F9263-B45B-424F-A61F-215486B818E8}" destId="{1736142D-9951-4123-AE21-1C7FADD19DE7}" srcOrd="2" destOrd="0" presId="urn:microsoft.com/office/officeart/2005/8/layout/pList2#5"/>
    <dgm:cxn modelId="{1082FEDA-F55D-492E-B725-A365937FBE8F}" type="presParOf" srcId="{1736142D-9951-4123-AE21-1C7FADD19DE7}" destId="{BD98994E-E00B-4650-9CB2-B381DD985F9C}" srcOrd="0" destOrd="0" presId="urn:microsoft.com/office/officeart/2005/8/layout/pList2#5"/>
    <dgm:cxn modelId="{4BEB43E4-0152-4B9E-A3C0-A47954F4C6B2}" type="presParOf" srcId="{1736142D-9951-4123-AE21-1C7FADD19DE7}" destId="{766E4F19-9A04-4A31-A8D4-83FAC073D0C7}" srcOrd="1" destOrd="0" presId="urn:microsoft.com/office/officeart/2005/8/layout/pList2#5"/>
    <dgm:cxn modelId="{B44B7BB9-7456-4756-AFB0-192E41BA2793}" type="presParOf" srcId="{1736142D-9951-4123-AE21-1C7FADD19DE7}" destId="{7C13E960-E1E6-4868-ACFE-FD734F711A11}" srcOrd="2" destOrd="0" presId="urn:microsoft.com/office/officeart/2005/8/layout/pList2#5"/>
    <dgm:cxn modelId="{2239E860-5F61-4C28-85E6-515BECD69769}" type="presParOf" srcId="{6C6F9263-B45B-424F-A61F-215486B818E8}" destId="{193AE4B4-FC24-4F8F-8238-DA1E5555216D}" srcOrd="3" destOrd="0" presId="urn:microsoft.com/office/officeart/2005/8/layout/pList2#5"/>
    <dgm:cxn modelId="{3B16A3B0-ECF9-4F71-8F8E-4D24FFD847D3}" type="presParOf" srcId="{6C6F9263-B45B-424F-A61F-215486B818E8}" destId="{924F25B1-2129-4088-95E6-A4D48CE65581}" srcOrd="4" destOrd="0" presId="urn:microsoft.com/office/officeart/2005/8/layout/pList2#5"/>
    <dgm:cxn modelId="{0C95D78B-1E48-47ED-982C-96738807CB0A}" type="presParOf" srcId="{924F25B1-2129-4088-95E6-A4D48CE65581}" destId="{9F2BB3B5-911E-4090-9592-A7A226F62B25}" srcOrd="0" destOrd="0" presId="urn:microsoft.com/office/officeart/2005/8/layout/pList2#5"/>
    <dgm:cxn modelId="{C3DF6CBE-6B10-46EF-A4E7-A1B6027BF95E}" type="presParOf" srcId="{924F25B1-2129-4088-95E6-A4D48CE65581}" destId="{92344523-D279-4333-BB21-7F5AC734EDF8}" srcOrd="1" destOrd="0" presId="urn:microsoft.com/office/officeart/2005/8/layout/pList2#5"/>
    <dgm:cxn modelId="{F48D3249-F955-448C-A4FE-E448B1FA0099}" type="presParOf" srcId="{924F25B1-2129-4088-95E6-A4D48CE65581}" destId="{A14D1208-E4D5-4C23-8569-301FACF9DB02}" srcOrd="2" destOrd="0" presId="urn:microsoft.com/office/officeart/2005/8/layout/pList2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05835-E97B-4BC1-BFA0-BB47E941AB59}">
      <dsp:nvSpPr>
        <dsp:cNvPr id="0" name=""/>
        <dsp:cNvSpPr/>
      </dsp:nvSpPr>
      <dsp:spPr>
        <a:xfrm>
          <a:off x="0" y="0"/>
          <a:ext cx="8229600" cy="26248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29659-05EF-40FF-9BA2-326E0CD5726F}">
      <dsp:nvSpPr>
        <dsp:cNvPr id="0" name=""/>
        <dsp:cNvSpPr/>
      </dsp:nvSpPr>
      <dsp:spPr>
        <a:xfrm>
          <a:off x="176045" y="0"/>
          <a:ext cx="1662645" cy="19248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2B439-EF3B-44E9-8D32-D9089805D656}">
      <dsp:nvSpPr>
        <dsp:cNvPr id="0" name=""/>
        <dsp:cNvSpPr/>
      </dsp:nvSpPr>
      <dsp:spPr>
        <a:xfrm rot="10800000">
          <a:off x="40825" y="1988559"/>
          <a:ext cx="1823805" cy="40327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Пожарная лестница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местах нахождения пожарных лестниц</a:t>
          </a:r>
          <a:endParaRPr lang="ru-RU" sz="2000" kern="1200" dirty="0"/>
        </a:p>
      </dsp:txBody>
      <dsp:txXfrm rot="10800000">
        <a:off x="96913" y="1988559"/>
        <a:ext cx="1711629" cy="3976647"/>
      </dsp:txXfrm>
    </dsp:sp>
    <dsp:sp modelId="{BABE9D4E-76AC-41C6-A7BA-D54FB14DF81D}">
      <dsp:nvSpPr>
        <dsp:cNvPr id="0" name=""/>
        <dsp:cNvSpPr/>
      </dsp:nvSpPr>
      <dsp:spPr>
        <a:xfrm>
          <a:off x="2363184" y="0"/>
          <a:ext cx="1428476" cy="19248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5DD81-199E-4341-B6B8-DBAB1986EC0A}">
      <dsp:nvSpPr>
        <dsp:cNvPr id="0" name=""/>
        <dsp:cNvSpPr/>
      </dsp:nvSpPr>
      <dsp:spPr>
        <a:xfrm rot="10800000">
          <a:off x="2196715" y="1959758"/>
          <a:ext cx="1830871" cy="409487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 мест нахождения подземных пожарных гидрантов. На знаке должны быть цифры, обозначающие расстояние от знака до гидранта в метрах</a:t>
          </a:r>
          <a:endParaRPr lang="ru-RU" sz="2000" kern="1200" dirty="0"/>
        </a:p>
      </dsp:txBody>
      <dsp:txXfrm rot="10800000">
        <a:off x="2253021" y="1959758"/>
        <a:ext cx="1718259" cy="4038570"/>
      </dsp:txXfrm>
    </dsp:sp>
    <dsp:sp modelId="{3FF00264-C7FB-4641-94F2-F2B72C7F67F1}">
      <dsp:nvSpPr>
        <dsp:cNvPr id="0" name=""/>
        <dsp:cNvSpPr/>
      </dsp:nvSpPr>
      <dsp:spPr>
        <a:xfrm>
          <a:off x="4166850" y="0"/>
          <a:ext cx="1736604" cy="19248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3B723-86EC-4232-A634-F9BB7FB3C28B}">
      <dsp:nvSpPr>
        <dsp:cNvPr id="0" name=""/>
        <dsp:cNvSpPr/>
      </dsp:nvSpPr>
      <dsp:spPr>
        <a:xfrm rot="10800000">
          <a:off x="4315937" y="2075154"/>
          <a:ext cx="1400656" cy="39410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местах размещения телефона, по которому можно вызвать пожарную охрану </a:t>
          </a:r>
          <a:endParaRPr lang="ru-RU" sz="2000" kern="1200" dirty="0"/>
        </a:p>
      </dsp:txBody>
      <dsp:txXfrm rot="10800000">
        <a:off x="4359012" y="2075154"/>
        <a:ext cx="1314506" cy="3897940"/>
      </dsp:txXfrm>
    </dsp:sp>
    <dsp:sp modelId="{3F9B8C08-2DF5-4A8F-8CFC-2E7410E3CADB}">
      <dsp:nvSpPr>
        <dsp:cNvPr id="0" name=""/>
        <dsp:cNvSpPr/>
      </dsp:nvSpPr>
      <dsp:spPr>
        <a:xfrm>
          <a:off x="6205920" y="0"/>
          <a:ext cx="1584640" cy="19441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39B70-B849-4E90-BCDE-1D0FA4CB8545}">
      <dsp:nvSpPr>
        <dsp:cNvPr id="0" name=""/>
        <dsp:cNvSpPr/>
      </dsp:nvSpPr>
      <dsp:spPr>
        <a:xfrm rot="10800000">
          <a:off x="6004945" y="2006364"/>
          <a:ext cx="1972121" cy="40327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дверях и стенах помещений, участках, где имеются горючие и легковоспламеняющиеся вещества, или в помещениях, где курить запрещается</a:t>
          </a:r>
          <a:endParaRPr lang="ru-RU" sz="2000" kern="1200" dirty="0"/>
        </a:p>
      </dsp:txBody>
      <dsp:txXfrm rot="10800000">
        <a:off x="6065595" y="2006364"/>
        <a:ext cx="1850821" cy="3972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67AE4-B4DC-4AD7-8E0A-FFECBB68C5EF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30E2-B9AF-4F1C-8176-7CE71F3816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8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A30E2-B9AF-4F1C-8176-7CE71F38160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32A5-DABA-4E62-AA60-00C8F182703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000D-4AB8-49F9-B1D2-C96A1E8CB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344816" cy="223224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ПОЖАРНАЯ БЕЗОПАСНОСТЬ</a:t>
            </a:r>
            <a:endParaRPr lang="ru-RU" sz="6000" b="1" i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Определение пожара.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Пожар с физико-химической точки зрения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D:\картинки\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844824"/>
            <a:ext cx="6034617" cy="42813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Опасные факторы пожара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1" name="Picture 3" descr="D:\картинки\0038-038-Opasnye-faktory-pozha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КЛАССЫ ПОЖАРОВ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картинки\klassy-pozharov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0308" y="1600200"/>
            <a:ext cx="4123384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000" b="1" cap="all" dirty="0" smtClean="0"/>
              <a:t>Противопожарный режим</a:t>
            </a:r>
            <a:endParaRPr lang="ru-RU" sz="4000" b="1" cap="all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algn="just" hangingPunct="0"/>
            <a:r>
              <a:rPr lang="ru-RU" sz="2000" dirty="0" smtClean="0"/>
              <a:t>В</a:t>
            </a:r>
            <a:r>
              <a:rPr lang="ru-RU" sz="2000" b="1" dirty="0" smtClean="0"/>
              <a:t> </a:t>
            </a:r>
            <a:r>
              <a:rPr lang="ru-RU" sz="2000" dirty="0"/>
              <a:t>каждой организации приказом устанавливаются общие требования по обеспечению противопожарного режима. Приказ должен содержать необходимые указания в этой области:</a:t>
            </a:r>
          </a:p>
          <a:p>
            <a:pPr algn="just" hangingPunct="0"/>
            <a:r>
              <a:rPr lang="ru-RU" sz="2000" dirty="0"/>
              <a:t>-	назначение ответственных за обеспечение пожарной безопасности в подразделениях объекта;</a:t>
            </a:r>
          </a:p>
          <a:p>
            <a:pPr algn="just" hangingPunct="0"/>
            <a:r>
              <a:rPr lang="ru-RU" sz="2000" dirty="0"/>
              <a:t>-	порядок противопожарного обучения работающих;</a:t>
            </a:r>
          </a:p>
          <a:p>
            <a:pPr algn="just" hangingPunct="0"/>
            <a:r>
              <a:rPr lang="ru-RU" sz="2000" dirty="0"/>
              <a:t>-	</a:t>
            </a:r>
            <a:r>
              <a:rPr lang="ru-RU" sz="2000" dirty="0" smtClean="0"/>
              <a:t>организация добровольно </a:t>
            </a:r>
            <a:r>
              <a:rPr lang="ru-RU" sz="2000" dirty="0"/>
              <a:t>– пожарных </a:t>
            </a:r>
            <a:r>
              <a:rPr lang="ru-RU" sz="2000" dirty="0" smtClean="0"/>
              <a:t>дружин.</a:t>
            </a:r>
            <a:endParaRPr lang="ru-RU" sz="2000" dirty="0"/>
          </a:p>
          <a:p>
            <a:pPr algn="just" hangingPunct="0"/>
            <a:r>
              <a:rPr lang="ru-RU" sz="2000" dirty="0"/>
              <a:t>Приказ об обеспечении пожарной безопасности, после утверждения руководителем предприятия, является основным юридическим документом на предприятии, нарушение которого влечет дисциплинарную (материальную) и иную ответственность, предусмотренную законодательством.</a:t>
            </a:r>
          </a:p>
          <a:p>
            <a:pPr algn="just" hangingPunct="0"/>
            <a:r>
              <a:rPr lang="ru-RU" sz="2000" dirty="0"/>
              <a:t>Приказами определяется проведение инструктажей в учреждениях.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Организация обучения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sz="3800" dirty="0" smtClean="0"/>
              <a:t>Обучение работников в области пожарной безопасности организуется в соответствии с требованиями федеральных законов «О пожарной безопасности» от 21 декабря 1994 г. № 69-ФЗ,  Приказом МЧС РФ об утверждении норм пожарной безопасности «Обучение мерам пожарной безопасности работников организаций» от 12 декабря 2007 года № 645 и осуществляется по месту работы.</a:t>
            </a:r>
          </a:p>
          <a:p>
            <a:pPr lvl="0" algn="just"/>
            <a:r>
              <a:rPr lang="ru-RU" sz="3800" dirty="0" smtClean="0"/>
              <a:t>Порядок прохождения работниками пожарно-технического минимума определяется приказом и утвержденным графиком. </a:t>
            </a:r>
          </a:p>
          <a:p>
            <a:pPr lvl="0" algn="just"/>
            <a:r>
              <a:rPr lang="ru-RU" sz="3800" dirty="0" smtClean="0"/>
              <a:t>По окончании курса пожарно-технического минимума обучаемые сдают зачеты (экзамены) в объеме изученной программы комиссии, созданной в приказом (распоряжением) руководителя.</a:t>
            </a:r>
          </a:p>
          <a:p>
            <a:pPr lvl="0" algn="just"/>
            <a:r>
              <a:rPr lang="ru-RU" sz="3800" dirty="0" smtClean="0"/>
              <a:t>Результаты зачетов (экзаменов) регистрируются в журнале производственного обучения и оформляются в виде протокола заседания комиссии, который подписывается членами комиссии. </a:t>
            </a:r>
          </a:p>
          <a:p>
            <a:pPr lvl="0" algn="just"/>
            <a:r>
              <a:rPr lang="ru-RU" sz="3800" dirty="0" smtClean="0"/>
              <a:t>Лица, не сдавшие зачет (экзамен) из-за неудовлетворительной подготовки, обязаны в течение месяца пройти повторную проверку. Неудовлетворительные результаты  повторной проверки являются основанием для запрещения выполнения работниками своих функциональных обязанностей (выполнения работ) и прекращения действия трудового договора (контракта) с работодателем.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ru-RU" sz="4000" dirty="0" smtClean="0"/>
              <a:t>Вводный инструктаж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ru-RU" sz="2000" b="1" dirty="0"/>
              <a:t>Вводный противопожарный инструктаж проводится с вновь принятыми на  работу: </a:t>
            </a:r>
            <a:endParaRPr lang="ru-RU" sz="2000" dirty="0" smtClean="0"/>
          </a:p>
          <a:p>
            <a:pPr algn="just" hangingPunct="0"/>
            <a:r>
              <a:rPr lang="ru-RU" sz="2000" dirty="0" smtClean="0"/>
              <a:t>1.	Общие  </a:t>
            </a:r>
            <a:r>
              <a:rPr lang="ru-RU" sz="2000" dirty="0"/>
              <a:t>сведения  о  специфике   и   особенностях организации  по условиям </a:t>
            </a:r>
            <a:r>
              <a:rPr lang="ru-RU" sz="2000" dirty="0" err="1"/>
              <a:t>пожаро</a:t>
            </a:r>
            <a:r>
              <a:rPr lang="ru-RU" sz="2000" dirty="0"/>
              <a:t>- и </a:t>
            </a:r>
            <a:r>
              <a:rPr lang="ru-RU" sz="2000" dirty="0" smtClean="0"/>
              <a:t>взрывоопасности.</a:t>
            </a:r>
            <a:endParaRPr lang="ru-RU" sz="2000" dirty="0"/>
          </a:p>
          <a:p>
            <a:pPr algn="just" hangingPunct="0"/>
            <a:r>
              <a:rPr lang="ru-RU" sz="2000" dirty="0"/>
              <a:t>2</a:t>
            </a:r>
            <a:r>
              <a:rPr lang="ru-RU" sz="2000" dirty="0" smtClean="0"/>
              <a:t>.	Обязанности </a:t>
            </a:r>
            <a:r>
              <a:rPr lang="ru-RU" sz="2000" dirty="0"/>
              <a:t>и ответственность работников за соблюдение требований пожарной безопасности</a:t>
            </a:r>
            <a:r>
              <a:rPr lang="ru-RU" sz="2000" dirty="0" smtClean="0"/>
              <a:t>.</a:t>
            </a:r>
          </a:p>
          <a:p>
            <a:pPr algn="just" hangingPunct="0"/>
            <a:r>
              <a:rPr lang="ru-RU" sz="2000" dirty="0" smtClean="0"/>
              <a:t>3.	Ознакомление </a:t>
            </a:r>
            <a:r>
              <a:rPr lang="ru-RU" sz="2000" dirty="0"/>
              <a:t>с противопожарным режимом в </a:t>
            </a:r>
            <a:r>
              <a:rPr lang="ru-RU" sz="2000" dirty="0" smtClean="0"/>
              <a:t>организации. Ознакомление </a:t>
            </a:r>
            <a:r>
              <a:rPr lang="ru-RU" sz="2000" dirty="0"/>
              <a:t>с приказами по соблюдению противопожарного режима; с объектовыми  инструкциями по пожарной безопасности;   основными причинами пожаров, которые могут быть  или  были </a:t>
            </a:r>
            <a:r>
              <a:rPr lang="ru-RU" sz="2000" dirty="0" smtClean="0"/>
              <a:t>на рабочем </a:t>
            </a:r>
            <a:r>
              <a:rPr lang="ru-RU" sz="2000" dirty="0"/>
              <a:t>месте</a:t>
            </a:r>
            <a:r>
              <a:rPr lang="ru-RU" sz="2000" dirty="0" smtClean="0"/>
              <a:t>.</a:t>
            </a:r>
          </a:p>
          <a:p>
            <a:pPr algn="just" hangingPunct="0"/>
            <a:r>
              <a:rPr lang="ru-RU" sz="2000" dirty="0" smtClean="0"/>
              <a:t>4.	Общие </a:t>
            </a:r>
            <a:r>
              <a:rPr lang="ru-RU" sz="2000" dirty="0"/>
              <a:t>меры по пожарной профилактике и тушению пожара</a:t>
            </a:r>
            <a:r>
              <a:rPr lang="ru-RU" sz="2000" dirty="0" smtClean="0"/>
              <a:t>: а) для </a:t>
            </a:r>
            <a:r>
              <a:rPr lang="ru-RU" sz="2000" dirty="0"/>
              <a:t>руководителей  структурных  </a:t>
            </a:r>
            <a:r>
              <a:rPr lang="ru-RU" sz="2000" dirty="0" smtClean="0"/>
              <a:t>подразделений:  сроки  </a:t>
            </a:r>
            <a:r>
              <a:rPr lang="ru-RU" sz="2000" dirty="0"/>
              <a:t>проверки и испытания гидрантов, </a:t>
            </a:r>
            <a:r>
              <a:rPr lang="ru-RU" sz="2000" dirty="0" smtClean="0"/>
              <a:t>технического обслуживания </a:t>
            </a:r>
            <a:r>
              <a:rPr lang="ru-RU" sz="2000" dirty="0"/>
              <a:t>огнетушителей, автоматических средств пожаротушения и </a:t>
            </a:r>
            <a:r>
              <a:rPr lang="ru-RU" sz="2000" dirty="0" smtClean="0"/>
              <a:t>сигнализации, </a:t>
            </a:r>
            <a:r>
              <a:rPr lang="ru-RU" sz="2000" dirty="0"/>
              <a:t>ознакомление с программой  первичного инструктажа персонала </a:t>
            </a:r>
            <a:r>
              <a:rPr lang="ru-RU" sz="2000" dirty="0" smtClean="0"/>
              <a:t>данного </a:t>
            </a:r>
            <a:r>
              <a:rPr lang="ru-RU" sz="2000" dirty="0"/>
              <a:t>цеха, участка, обеспечение личной и коллективной безопасности и др</a:t>
            </a:r>
            <a:r>
              <a:rPr lang="ru-RU" sz="2000" dirty="0" smtClean="0"/>
              <a:t>.; б) для работников: действия </a:t>
            </a:r>
            <a:r>
              <a:rPr lang="ru-RU" sz="2000" dirty="0"/>
              <a:t>при  загорании  или  пожаре, сообщение о пожаре  в  пожарную  часть,  непосредственному  руководителю, приемы и средства  тушения  загорания  или  пожара,  средства  и  меры личной и коллективной </a:t>
            </a:r>
            <a:r>
              <a:rPr lang="ru-RU" sz="2000" dirty="0" smtClean="0"/>
              <a:t>безопасности. </a:t>
            </a:r>
            <a:r>
              <a:rPr lang="ru-RU" sz="2000" dirty="0"/>
              <a:t>Занятия проводятся лицом, ответственным по пожарной безопасности или </a:t>
            </a:r>
            <a:r>
              <a:rPr lang="ru-RU" sz="2000" dirty="0" smtClean="0"/>
              <a:t>лицом, </a:t>
            </a:r>
            <a:r>
              <a:rPr lang="ru-RU" sz="2000" dirty="0"/>
              <a:t>специально назначенным за инструктаж ПБ.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Повторный инструктаж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ru-RU" sz="2000" b="1" dirty="0"/>
              <a:t>Повторный противопожарный инструктаж </a:t>
            </a:r>
            <a:r>
              <a:rPr lang="ru-RU" sz="2000" dirty="0" smtClean="0"/>
              <a:t>проводится лицом, </a:t>
            </a:r>
            <a:r>
              <a:rPr lang="ru-RU" sz="2000" dirty="0"/>
              <a:t>ответственным за пожарную </a:t>
            </a:r>
            <a:r>
              <a:rPr lang="ru-RU" sz="2000" dirty="0" smtClean="0"/>
              <a:t>безопасность, </a:t>
            </a:r>
            <a:r>
              <a:rPr lang="ru-RU" sz="2000" dirty="0"/>
              <a:t>назначенным приказом руководителя организации в каждом структурном подразделении и </a:t>
            </a:r>
            <a:r>
              <a:rPr lang="ru-RU" sz="2000" dirty="0" smtClean="0"/>
              <a:t>прошедшим </a:t>
            </a:r>
            <a:r>
              <a:rPr lang="ru-RU" sz="2000" dirty="0"/>
              <a:t>обучение по ПТМ, со всеми работниками независимо от квалификации образования, стажа, характера выполняемых </a:t>
            </a:r>
            <a:r>
              <a:rPr lang="ru-RU" sz="2000" dirty="0" smtClean="0"/>
              <a:t>работ, </a:t>
            </a:r>
            <a:r>
              <a:rPr lang="ru-RU" sz="2000" dirty="0"/>
              <a:t>не менее одного раза в год, а с работниками пожароопасных производств, не реже одного раза в полугодие (перечислить отделы  и перечень Ф.И.О., занимаемая должность сотрудников).</a:t>
            </a:r>
          </a:p>
          <a:p>
            <a:pPr algn="just" hangingPunct="0"/>
            <a:r>
              <a:rPr lang="ru-RU" sz="2000" dirty="0"/>
              <a:t>Повторный противопожарный инструктаж проводить в соответствии с графиком проведения занятий, утвержденным руководителем организации.</a:t>
            </a:r>
          </a:p>
          <a:p>
            <a:pPr algn="just" hangingPunct="0"/>
            <a:r>
              <a:rPr lang="ru-RU" sz="2000" dirty="0"/>
              <a:t>Повторный противопожарный инструктаж проводить индивидуально или с группой работников, обслуживающих однотипное оборудование в пределах общего рабочего места по программе первичного противопожарного инструктажа на рабочем месте.</a:t>
            </a:r>
          </a:p>
          <a:p>
            <a:pPr algn="just" hangingPunct="0"/>
            <a:r>
              <a:rPr lang="ru-RU" sz="2000" dirty="0"/>
              <a:t>В ходе повторного инструктажа проверять знание стандартов, правил, норм и инструкций по пожарной безопасности, умение пользоваться первичными средствами пожаротушения, знание путей эвакуации, системы оповещения о пожаре и управления процессов эвакуации людей.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Внеплановый инструктаж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algn="just" hangingPunct="0"/>
            <a:r>
              <a:rPr lang="ru-RU" sz="2000" b="1" dirty="0" smtClean="0"/>
              <a:t>Внеплановый </a:t>
            </a:r>
            <a:r>
              <a:rPr lang="ru-RU" sz="2000" b="1" dirty="0"/>
              <a:t>противопожарный инструктаж проводить</a:t>
            </a:r>
            <a:r>
              <a:rPr lang="ru-RU" sz="2000" dirty="0"/>
              <a:t>:</a:t>
            </a:r>
          </a:p>
          <a:p>
            <a:pPr algn="just" hangingPunct="0"/>
            <a:r>
              <a:rPr lang="ru-RU" sz="2000" dirty="0"/>
              <a:t>-	</a:t>
            </a:r>
            <a:r>
              <a:rPr lang="ru-RU" sz="1800" dirty="0"/>
              <a:t>при введении в действие новых или изменении разработанных правил, норм, инструкций по пожарной безопасности, иных документов, содержащих требования пожарной безопасности;</a:t>
            </a:r>
          </a:p>
          <a:p>
            <a:pPr algn="just" hangingPunct="0"/>
            <a:r>
              <a:rPr lang="ru-RU" sz="1800" dirty="0"/>
              <a:t>-	при изменении технологического процесса, замене или модернизации оборудования, инструментов, исходного сырья, материалов, а также изменение других факторов, влияющих на противопожарное состояние;</a:t>
            </a:r>
          </a:p>
          <a:p>
            <a:pPr algn="just" hangingPunct="0"/>
            <a:r>
              <a:rPr lang="ru-RU" sz="1800" dirty="0"/>
              <a:t>-	при нарушении работниками организации требований пожарной безопасности, которые могли привести или привели к пожару;</a:t>
            </a:r>
          </a:p>
          <a:p>
            <a:pPr algn="just" hangingPunct="0"/>
            <a:r>
              <a:rPr lang="ru-RU" sz="1800" dirty="0"/>
              <a:t>-	для дополнительного изучения  мер пожарной безопасности по требованию органов ГПН при выявлении или недостаточных знаний у работников организации;</a:t>
            </a:r>
          </a:p>
          <a:p>
            <a:pPr algn="just" hangingPunct="0"/>
            <a:r>
              <a:rPr lang="ru-RU" sz="1800" dirty="0"/>
              <a:t>-	при перерывах в работе более чем 30 календарных дней - для работ, которые предъявляются дополнительные (повышенные) требования пожарной безопасности, а для остальных работников  - 60 календарных дней (определить списочное Ф.И.О., должность, место работы</a:t>
            </a:r>
            <a:r>
              <a:rPr lang="ru-RU" sz="1800" dirty="0" smtClean="0"/>
              <a:t>);</a:t>
            </a:r>
          </a:p>
          <a:p>
            <a:pPr algn="just" hangingPunct="0"/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Внеплановый инструктаж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just" hangingPunct="0"/>
            <a:r>
              <a:rPr lang="ru-RU" sz="2000" dirty="0" smtClean="0"/>
              <a:t>-	при поступлении информационных материалов об авариях, пожарах происшедших на аналогичных производствах;</a:t>
            </a:r>
          </a:p>
          <a:p>
            <a:pPr algn="just" hangingPunct="0"/>
            <a:r>
              <a:rPr lang="ru-RU" sz="2000" dirty="0" smtClean="0"/>
              <a:t>-	при установлении факторов неудовлетворительного знания работниками организаций требований пожарной безопасности.</a:t>
            </a:r>
          </a:p>
          <a:p>
            <a:pPr algn="just"/>
            <a:r>
              <a:rPr lang="ru-RU" sz="2000" dirty="0" smtClean="0"/>
              <a:t>Внеплановый инструктаж проводить ответственным за пожарную безопасность в структурном подразделении (ответственным за пожарную безопасность в организации, руководителем работ, мастером, инженером, имеющим необходимую подготовку) индивидуально или с группой работников одной профессии. Объем и содержание внепланового противопожарного инструктажа определяется в каждом конкретном случае в зависимости от причин и обстоятельств, вызвавших необходимость его проведения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Целевой инструктаж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just" hangingPunct="0"/>
            <a:r>
              <a:rPr lang="ru-RU" sz="8000" b="1" dirty="0"/>
              <a:t>Целевой противопожарный инструктаж</a:t>
            </a:r>
            <a:r>
              <a:rPr lang="ru-RU" sz="8000" dirty="0"/>
              <a:t> проводить:</a:t>
            </a:r>
          </a:p>
          <a:p>
            <a:pPr algn="just" hangingPunct="0"/>
            <a:r>
              <a:rPr lang="ru-RU" sz="8000" dirty="0"/>
              <a:t>-	при выполнении  разовых  работ,  связанных  с  повышенной   пожарной опасностью (сварочные и другие огневые работы</a:t>
            </a:r>
            <a:r>
              <a:rPr lang="ru-RU" sz="8000" dirty="0" smtClean="0"/>
              <a:t>);</a:t>
            </a:r>
          </a:p>
          <a:p>
            <a:pPr algn="just" hangingPunct="0"/>
            <a:r>
              <a:rPr lang="ru-RU" sz="8000" dirty="0" smtClean="0"/>
              <a:t>-</a:t>
            </a:r>
            <a:r>
              <a:rPr lang="ru-RU" sz="8000" dirty="0"/>
              <a:t>	при ликвидации последствий аварий, стихийных бедствий и катастроф</a:t>
            </a:r>
            <a:r>
              <a:rPr lang="ru-RU" sz="8000" dirty="0" smtClean="0"/>
              <a:t>;</a:t>
            </a:r>
          </a:p>
          <a:p>
            <a:pPr algn="just" hangingPunct="0"/>
            <a:r>
              <a:rPr lang="ru-RU" sz="8000" dirty="0" smtClean="0"/>
              <a:t>-</a:t>
            </a:r>
            <a:r>
              <a:rPr lang="ru-RU" sz="8000" dirty="0"/>
              <a:t>	при производстве работ, на которые  оформляется  наряд-допуск,   </a:t>
            </a:r>
            <a:endParaRPr lang="ru-RU" sz="8000" dirty="0" smtClean="0"/>
          </a:p>
          <a:p>
            <a:pPr algn="just" hangingPunct="0"/>
            <a:r>
              <a:rPr lang="ru-RU" sz="8000" dirty="0" smtClean="0"/>
              <a:t>- 	при </a:t>
            </a:r>
            <a:r>
              <a:rPr lang="ru-RU" sz="8000" dirty="0"/>
              <a:t>производстве огневых работ во взрывоопасных производствах</a:t>
            </a:r>
            <a:r>
              <a:rPr lang="ru-RU" sz="8000" dirty="0" smtClean="0"/>
              <a:t>;</a:t>
            </a:r>
          </a:p>
          <a:p>
            <a:pPr algn="just" hangingPunct="0"/>
            <a:r>
              <a:rPr lang="ru-RU" sz="8000" dirty="0" smtClean="0"/>
              <a:t>-	 при </a:t>
            </a:r>
            <a:r>
              <a:rPr lang="ru-RU" sz="8000" dirty="0"/>
              <a:t>проведении экскурсий в организации</a:t>
            </a:r>
            <a:r>
              <a:rPr lang="ru-RU" sz="8000" dirty="0" smtClean="0"/>
              <a:t>;</a:t>
            </a:r>
          </a:p>
          <a:p>
            <a:pPr algn="just" hangingPunct="0"/>
            <a:r>
              <a:rPr lang="ru-RU" sz="8000" dirty="0" smtClean="0"/>
              <a:t>-</a:t>
            </a:r>
            <a:r>
              <a:rPr lang="ru-RU" sz="8000" dirty="0"/>
              <a:t>	при организации массовых мероприятий с обучающимися</a:t>
            </a:r>
            <a:r>
              <a:rPr lang="ru-RU" sz="8000" dirty="0" smtClean="0"/>
              <a:t>;</a:t>
            </a:r>
          </a:p>
          <a:p>
            <a:pPr algn="just" hangingPunct="0"/>
            <a:r>
              <a:rPr lang="ru-RU" sz="8000" dirty="0" smtClean="0"/>
              <a:t>-</a:t>
            </a:r>
            <a:r>
              <a:rPr lang="ru-RU" sz="8000" dirty="0"/>
              <a:t>	при подготовке в организации  мероприятий с массовым пребыванием людей (собрания, конференции и  т.п.), с числом участников более 50 человек</a:t>
            </a:r>
            <a:r>
              <a:rPr lang="ru-RU" sz="8000" dirty="0" smtClean="0"/>
              <a:t>.</a:t>
            </a:r>
          </a:p>
          <a:p>
            <a:pPr algn="just" hangingPunct="0">
              <a:buNone/>
            </a:pPr>
            <a:r>
              <a:rPr lang="ru-RU" sz="8000" dirty="0"/>
              <a:t>	</a:t>
            </a:r>
            <a:r>
              <a:rPr lang="ru-RU" sz="8000" dirty="0" smtClean="0"/>
              <a:t>Целевой </a:t>
            </a:r>
            <a:r>
              <a:rPr lang="ru-RU" sz="8000" dirty="0"/>
              <a:t>противопожарный инструктаж проводит лицо, ответственное за пожарную безопасность  в  организации,  или </a:t>
            </a:r>
            <a:r>
              <a:rPr lang="ru-RU" sz="8000" dirty="0" smtClean="0"/>
              <a:t>лицо, имеющее </a:t>
            </a:r>
            <a:r>
              <a:rPr lang="ru-RU" sz="8000" dirty="0"/>
              <a:t>подготовку (</a:t>
            </a:r>
            <a:r>
              <a:rPr lang="ru-RU" sz="8000" dirty="0" smtClean="0"/>
              <a:t>мастер, инженер).</a:t>
            </a:r>
            <a:r>
              <a:rPr lang="ru-RU" sz="8000" dirty="0"/>
              <a:t>Целевой противопожарный инструктаж по пожарной безопасности завершать  проверкой  приобретенных  знаний и навыков пользоваться  первичными средствами пожаротушения,  знаний правил эвакуации, помощи пострадавшим, лицом, проводившим инструктаж.</a:t>
            </a:r>
            <a:r>
              <a:rPr lang="ru-RU" sz="8000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АЗА\Пожары\2015\Пожары\июль\20.07 Ялта баня с пристройкой\фото\IMG_1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620688"/>
            <a:ext cx="6689717" cy="5505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Общие требования ПБ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algn="just" hangingPunct="0"/>
            <a:r>
              <a:rPr lang="ru-RU" sz="8000" b="1" dirty="0"/>
              <a:t>Общие требования пожарной безопасности:</a:t>
            </a:r>
            <a:endParaRPr lang="ru-RU" sz="8000" dirty="0"/>
          </a:p>
          <a:p>
            <a:pPr algn="just" hangingPunct="0"/>
            <a:r>
              <a:rPr lang="ru-RU" sz="8000" dirty="0"/>
              <a:t>-	На каждом объекте должны быть разработаны инструкции о мерах пожарной </a:t>
            </a:r>
            <a:r>
              <a:rPr lang="ru-RU" sz="8000" dirty="0" smtClean="0"/>
              <a:t>безопасности для каждого здания (сооружения).</a:t>
            </a:r>
            <a:endParaRPr lang="ru-RU" sz="8000" dirty="0"/>
          </a:p>
          <a:p>
            <a:pPr algn="just" hangingPunct="0"/>
            <a:r>
              <a:rPr lang="ru-RU" sz="8000" dirty="0"/>
              <a:t>Инструкция утверждается руководителем объекта, согласовывается </a:t>
            </a:r>
            <a:r>
              <a:rPr lang="ru-RU" sz="8000" dirty="0" smtClean="0"/>
              <a:t>с профсоюзным комитетом. </a:t>
            </a:r>
            <a:r>
              <a:rPr lang="ru-RU" sz="8000" dirty="0"/>
              <a:t>Нарушение требований инструкции влечет за собой дисциплинарную (материальную), административную, уголовную и иную ответственность в соответствии с действующим законодательством.</a:t>
            </a:r>
          </a:p>
          <a:p>
            <a:pPr algn="just" hangingPunct="0"/>
            <a:r>
              <a:rPr lang="ru-RU" sz="8000" dirty="0"/>
              <a:t>-	Во всех лабораториях, производственных, административных, складских и вспомогательных помещениях на видных местах должны быть вывешены таблички с указанием номера телефона и вызова пожарной охраны.</a:t>
            </a:r>
          </a:p>
          <a:p>
            <a:pPr algn="just" hangingPunct="0"/>
            <a:r>
              <a:rPr lang="ru-RU" sz="8000" dirty="0"/>
              <a:t>-	В </a:t>
            </a:r>
            <a:r>
              <a:rPr lang="ru-RU" sz="8000" dirty="0" smtClean="0"/>
              <a:t>зданиях </a:t>
            </a:r>
            <a:r>
              <a:rPr lang="ru-RU" sz="8000" dirty="0"/>
              <a:t>при единовременном нахождении </a:t>
            </a:r>
            <a:r>
              <a:rPr lang="ru-RU" sz="8000" dirty="0" smtClean="0"/>
              <a:t>50 и более человек, а также с постоянными рабочими местами на этаже для 10 и более человек </a:t>
            </a:r>
            <a:r>
              <a:rPr lang="ru-RU" sz="8000" dirty="0"/>
              <a:t>должны быть разработаны и вывешены на видные места </a:t>
            </a:r>
            <a:r>
              <a:rPr lang="ru-RU" sz="8000" dirty="0" smtClean="0"/>
              <a:t>планы </a:t>
            </a:r>
            <a:r>
              <a:rPr lang="ru-RU" sz="8000" dirty="0"/>
              <a:t>эвакуации людей в случае пожара, а также предусмотрена </a:t>
            </a:r>
            <a:r>
              <a:rPr lang="ru-RU" sz="8000" dirty="0" smtClean="0"/>
              <a:t>система </a:t>
            </a:r>
            <a:r>
              <a:rPr lang="ru-RU" sz="8000" dirty="0"/>
              <a:t>оповещения людей о пожаре.</a:t>
            </a:r>
          </a:p>
          <a:p>
            <a:pPr algn="just" hangingPunct="0"/>
            <a:r>
              <a:rPr lang="ru-RU" sz="8000" dirty="0"/>
              <a:t>-	Наружные пожарные лестницы и ограждения на крышах (покрытиях) зданий и сооружений должны содержаться в исправном состоянии и не реже одного раза в пять лет подвергаться эксплуатационным испытаниям.</a:t>
            </a:r>
          </a:p>
          <a:p>
            <a:pPr hangingPunct="0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algn="just" hangingPunct="0"/>
            <a:r>
              <a:rPr lang="ru-RU" sz="2000" dirty="0" smtClean="0"/>
              <a:t>Пожарные гидранты должны находиться в исправном состоянии, а зимой – утеплены.</a:t>
            </a:r>
          </a:p>
          <a:p>
            <a:pPr algn="just" hangingPunct="0"/>
            <a:r>
              <a:rPr lang="ru-RU" sz="2000" dirty="0" smtClean="0"/>
              <a:t>-  Пожарные краны на этажах должны быть оборудованы рукавами и стволами.</a:t>
            </a:r>
          </a:p>
          <a:p>
            <a:pPr algn="just" hangingPunct="0"/>
            <a:r>
              <a:rPr lang="ru-RU" sz="2000" dirty="0" smtClean="0"/>
              <a:t>- Помещения должны быть обеспечены первичными средствами и необходимым инвентарем  по пожарной безопасности.</a:t>
            </a:r>
            <a:endParaRPr lang="ru-RU" sz="2000" b="1" dirty="0" smtClean="0"/>
          </a:p>
          <a:p>
            <a:pPr algn="just" hangingPunct="0">
              <a:buNone/>
            </a:pPr>
            <a:endParaRPr lang="ru-RU" sz="2000" b="1" dirty="0" smtClean="0"/>
          </a:p>
          <a:p>
            <a:pPr algn="ctr" hangingPunct="0">
              <a:buNone/>
            </a:pPr>
            <a:r>
              <a:rPr lang="ru-RU" sz="4800" b="1" cap="all" dirty="0" smtClean="0"/>
              <a:t>Обязанности ответственного за Пожарную безопасность</a:t>
            </a:r>
          </a:p>
          <a:p>
            <a:pPr algn="ctr" hangingPunct="0">
              <a:buNone/>
            </a:pPr>
            <a:endParaRPr lang="ru-RU" sz="2100" b="1" cap="all" dirty="0" smtClean="0"/>
          </a:p>
          <a:p>
            <a:pPr algn="just" hangingPunct="0">
              <a:buNone/>
            </a:pPr>
            <a:r>
              <a:rPr lang="ru-RU" sz="2000" b="1" dirty="0" smtClean="0"/>
              <a:t>Ответственный </a:t>
            </a:r>
            <a:r>
              <a:rPr lang="ru-RU" sz="2000" b="1" dirty="0"/>
              <a:t>за пожарную безопасность ОБЯЗАН</a:t>
            </a:r>
            <a:r>
              <a:rPr lang="ru-RU" sz="2000" b="1" dirty="0" smtClean="0"/>
              <a:t>:</a:t>
            </a:r>
            <a:endParaRPr lang="ru-RU" sz="2000" dirty="0"/>
          </a:p>
          <a:p>
            <a:pPr algn="just" hangingPunct="0"/>
            <a:r>
              <a:rPr lang="ru-RU" sz="2000" dirty="0"/>
              <a:t>	Знать пожарную опасность помещений, оборудования, а также материалов и веществ, применяемых и хранимых на обслуживаемом участке или в помещении.</a:t>
            </a:r>
          </a:p>
          <a:p>
            <a:pPr algn="just" hangingPunct="0"/>
            <a:r>
              <a:rPr lang="ru-RU" sz="2000" dirty="0"/>
              <a:t>       Знать действующие Правила и Инструкции пожарной безопасности по общему противопожарному режиму, а также для отдельных пожароопасных помещений, производственных  работ</a:t>
            </a:r>
            <a:r>
              <a:rPr lang="ru-RU" sz="2000" dirty="0" smtClean="0"/>
              <a:t>.</a:t>
            </a:r>
          </a:p>
          <a:p>
            <a:pPr algn="just" hangingPunct="0"/>
            <a:r>
              <a:rPr lang="ru-RU" sz="2000" dirty="0"/>
              <a:t>Следить за состоянием территорий, эвакуационных путей и </a:t>
            </a:r>
            <a:r>
              <a:rPr lang="ru-RU" sz="2000" dirty="0" smtClean="0"/>
              <a:t>выходов. Не </a:t>
            </a:r>
            <a:r>
              <a:rPr lang="ru-RU" sz="2000" dirty="0"/>
              <a:t>допускать:</a:t>
            </a:r>
          </a:p>
          <a:p>
            <a:pPr algn="just" hangingPunct="0"/>
            <a:r>
              <a:rPr lang="ru-RU" sz="2000" dirty="0"/>
              <a:t>-	загромождения подступов к зданиям, пожарным гидрантам, расположенным на прилегающей к зданиям территории;</a:t>
            </a:r>
          </a:p>
          <a:p>
            <a:pPr hangingPunct="0">
              <a:buNone/>
            </a:pPr>
            <a:endParaRPr lang="ru-RU" sz="2000" dirty="0"/>
          </a:p>
          <a:p>
            <a:pPr hangingPunct="0"/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Обязанности ответственного за ПБ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algn="just" hangingPunct="0"/>
            <a:r>
              <a:rPr lang="ru-RU" dirty="0"/>
              <a:t>-</a:t>
            </a:r>
            <a:r>
              <a:rPr lang="ru-RU" sz="6200" dirty="0"/>
              <a:t>	</a:t>
            </a:r>
            <a:r>
              <a:rPr lang="ru-RU" sz="6800" dirty="0"/>
              <a:t>загромождения проходов, коридоров, тамбуров, лифтовых холлов, лестничных площадок, маршей лестниц, люков мебелью, шкафами, оборудованием, различными материалами и предметами, препятствующими свободному выходу людей и эвакуации имущества в случае пожара;</a:t>
            </a:r>
          </a:p>
          <a:p>
            <a:pPr algn="just" hangingPunct="0"/>
            <a:r>
              <a:rPr lang="ru-RU" sz="6800" dirty="0"/>
              <a:t>-	</a:t>
            </a:r>
            <a:r>
              <a:rPr lang="ru-RU" sz="6800" dirty="0" smtClean="0"/>
              <a:t>снятия </a:t>
            </a:r>
            <a:r>
              <a:rPr lang="ru-RU" sz="6800" dirty="0"/>
              <a:t>устройств для </a:t>
            </a:r>
            <a:r>
              <a:rPr lang="ru-RU" sz="6800" dirty="0" err="1" smtClean="0"/>
              <a:t>самозакрывания</a:t>
            </a:r>
            <a:r>
              <a:rPr lang="ru-RU" sz="6800" dirty="0" smtClean="0"/>
              <a:t> дверей</a:t>
            </a:r>
            <a:r>
              <a:rPr lang="ru-RU" sz="6800" dirty="0"/>
              <a:t>, фиксирования </a:t>
            </a:r>
            <a:r>
              <a:rPr lang="ru-RU" sz="6800" dirty="0" smtClean="0"/>
              <a:t>самозакрывающихся дверей </a:t>
            </a:r>
            <a:r>
              <a:rPr lang="ru-RU" sz="6800" dirty="0"/>
              <a:t>лестничных </a:t>
            </a:r>
            <a:r>
              <a:rPr lang="ru-RU" sz="6800" dirty="0" smtClean="0"/>
              <a:t>клеток, коридоров</a:t>
            </a:r>
            <a:r>
              <a:rPr lang="ru-RU" sz="6800" dirty="0"/>
              <a:t>, тамбуров, холлов в открытом положении (если для этих целей не используются автоматические устройства, срабатывающие при пожаре);</a:t>
            </a:r>
          </a:p>
          <a:p>
            <a:pPr algn="just" hangingPunct="0"/>
            <a:r>
              <a:rPr lang="ru-RU" sz="6800" dirty="0"/>
              <a:t>-	закрытия наглухо основных и запасных выходов, люков, дверей на балконы и наружные эвакуационные (пожарные) лестницы.</a:t>
            </a:r>
          </a:p>
          <a:p>
            <a:pPr algn="just" hangingPunct="0"/>
            <a:r>
              <a:rPr lang="ru-RU" sz="6800" dirty="0"/>
              <a:t>  Следить за исправностью первичных средств пожаротушения (пожарные краны, огнетушители, асбестовые покрывала) и обеспечением свободных подходов к ним. Знать места расположения первичных средств пожаротушения. Уметь пользоваться ими для тушения пожара.</a:t>
            </a:r>
          </a:p>
          <a:p>
            <a:pPr algn="just" hangingPunct="0"/>
            <a:r>
              <a:rPr lang="ru-RU" sz="6800" dirty="0"/>
              <a:t> Знать места расположения средств пожарной сигнализации и связи (телефонов, </a:t>
            </a:r>
            <a:r>
              <a:rPr lang="ru-RU" sz="6800" dirty="0" err="1"/>
              <a:t>извещателей</a:t>
            </a:r>
            <a:r>
              <a:rPr lang="ru-RU" sz="6800" dirty="0"/>
              <a:t>, кнопок пожарной сигнализации). Уметь пользоваться ими для вызова пожарных подраз</a:t>
            </a:r>
            <a:r>
              <a:rPr lang="ru-RU" sz="8000" dirty="0"/>
              <a:t>делений.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Обязанности ответственного за ПБ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Autofit/>
          </a:bodyPr>
          <a:lstStyle/>
          <a:p>
            <a:pPr algn="just" hangingPunct="0"/>
            <a:r>
              <a:rPr lang="ru-RU" sz="2000" dirty="0" smtClean="0"/>
              <a:t> </a:t>
            </a:r>
            <a:r>
              <a:rPr lang="ru-RU" sz="1700" dirty="0" smtClean="0"/>
              <a:t>Разъяснять подчиненному персоналу требования пожарной безопасности, действующие на объекте, порядок действий в случае возникновения пожара, эвакуации.</a:t>
            </a:r>
          </a:p>
          <a:p>
            <a:pPr algn="just" hangingPunct="0"/>
            <a:r>
              <a:rPr lang="ru-RU" sz="1700" dirty="0" smtClean="0"/>
              <a:t>Проводить с рабочими и служащими своего отдела, службы, подразделения инструктажи по пожарной безопасности на рабочем месте (первичный, повторный, внеплановый и целевой) с оформлением результатов в специальном журнале. Не допускать к работе лиц, не прошедших инструктаж.</a:t>
            </a:r>
          </a:p>
          <a:p>
            <a:pPr algn="just" hangingPunct="0"/>
            <a:r>
              <a:rPr lang="ru-RU" sz="1700" dirty="0"/>
              <a:t>Постоянно следить за соблюдением рабочими и служащими мер пожарной безопасности, установленного противопожарного режима, а также за своевременным выполнением предложенных уполномоченным должностным лицом противопожарных мероприятий.</a:t>
            </a:r>
          </a:p>
          <a:p>
            <a:pPr algn="just" hangingPunct="0"/>
            <a:r>
              <a:rPr lang="ru-RU" sz="1700" dirty="0"/>
              <a:t>Не допускать проведения временных пожароопасных работ (</a:t>
            </a:r>
            <a:r>
              <a:rPr lang="ru-RU" sz="1700" dirty="0" err="1"/>
              <a:t>электрогазосварка</a:t>
            </a:r>
            <a:r>
              <a:rPr lang="ru-RU" sz="1700" dirty="0"/>
              <a:t>, резка металла и т.п.) в помещениях и на территории объекта без специального оформленного </a:t>
            </a:r>
            <a:r>
              <a:rPr lang="ru-RU" sz="1700" b="1" dirty="0"/>
              <a:t>наряда-допуска.</a:t>
            </a:r>
            <a:endParaRPr lang="ru-RU" sz="17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Обязанности ответственного за ПБ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800" dirty="0" smtClean="0"/>
              <a:t>Ежедневно по окончании рабочего дня перед закрытием тщательно осматривать все обсуживаемые помещения и проверять:</a:t>
            </a:r>
          </a:p>
          <a:p>
            <a:pPr algn="just" hangingPunct="0"/>
            <a:r>
              <a:rPr lang="ru-RU" sz="6800" dirty="0"/>
              <a:t>-	выключение электронагревательных приборов, электроустановок, агрегатов, машин, оборудования, силовой и электроосветительной сети (за исключением источников электропитания и электроустановок, которые по условиям технологического процесса должны работать круглосуточно);</a:t>
            </a:r>
          </a:p>
          <a:p>
            <a:pPr algn="just" hangingPunct="0"/>
            <a:r>
              <a:rPr lang="ru-RU" sz="6800" dirty="0"/>
              <a:t>-	уборку помещений, рабочих мест от производственных отходов и мусора;</a:t>
            </a:r>
          </a:p>
          <a:p>
            <a:pPr algn="just" hangingPunct="0"/>
            <a:r>
              <a:rPr lang="ru-RU" sz="6800" dirty="0"/>
              <a:t>-	удаление с рабочих мест легковоспламеняющихся и горючих жидкостей, товаров в аэрозольной упаковке в специально отведенное и оборудованное для  их хранение место;</a:t>
            </a:r>
          </a:p>
          <a:p>
            <a:pPr algn="just" hangingPunct="0"/>
            <a:r>
              <a:rPr lang="ru-RU" sz="6800" dirty="0"/>
              <a:t>-	наличие свободных проходов по коридорам, лестницам к эвакуационным выходам, люкам, окнам, к средствам пожаротушения и связи;</a:t>
            </a:r>
          </a:p>
          <a:p>
            <a:pPr algn="just" hangingPunct="0"/>
            <a:r>
              <a:rPr lang="ru-RU" sz="6800" dirty="0"/>
              <a:t>-	закрытие окон (форточек), дверей, технологических проемов;</a:t>
            </a:r>
          </a:p>
          <a:p>
            <a:pPr algn="just" hangingPunct="0"/>
            <a:r>
              <a:rPr lang="ru-RU" sz="6800" dirty="0"/>
              <a:t>-	выполнение требований пожарной безопасности, изложенных в памятках для осмотра помещений.</a:t>
            </a:r>
          </a:p>
          <a:p>
            <a:pPr algn="just" hangingPunct="0"/>
            <a:r>
              <a:rPr lang="ru-RU" sz="6800" dirty="0"/>
              <a:t>	Проверка помещений, где производились пожароопасные работы, должна производиться с особой тщательностью. За этими помещениями должно быть установлено наблюдение в течение трех часов после окончания пожароопасных работ.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Обязанности ответственного за ПБ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hangingPunct="0"/>
            <a:r>
              <a:rPr lang="ru-RU" dirty="0" smtClean="0"/>
              <a:t> </a:t>
            </a:r>
            <a:r>
              <a:rPr lang="ru-RU" sz="1700" dirty="0" smtClean="0"/>
              <a:t>Помещения могут быть закрыты только после их осмотра и устранения всех пожароопасных недочетов. </a:t>
            </a:r>
          </a:p>
          <a:p>
            <a:pPr algn="just" hangingPunct="0"/>
            <a:r>
              <a:rPr lang="ru-RU" sz="1700" dirty="0" smtClean="0"/>
              <a:t>О недочетах, которые не могут быть устранены проверяющим, необходимо немедленно сообщить вышестоящему  должностному лицу для принятия соответствующих мер.</a:t>
            </a:r>
          </a:p>
          <a:p>
            <a:pPr algn="just" hangingPunct="0">
              <a:buNone/>
            </a:pPr>
            <a:r>
              <a:rPr lang="ru-RU" sz="1700" dirty="0"/>
              <a:t>	</a:t>
            </a:r>
            <a:r>
              <a:rPr lang="ru-RU" sz="1700" dirty="0" smtClean="0"/>
              <a:t>После закрытия помещений ответственное лицо обязано сдать ключи под расписку в охрану или ответственному дежурному объекта и сделать запись в специальном журнале о результатах осмотра помещений.</a:t>
            </a:r>
            <a:endParaRPr lang="ru-RU" sz="1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действий при пожаре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hangingPunct="0">
              <a:buNone/>
            </a:pPr>
            <a:r>
              <a:rPr lang="ru-RU" dirty="0"/>
              <a:t> </a:t>
            </a:r>
          </a:p>
          <a:p>
            <a:pPr hangingPunct="0">
              <a:buNone/>
            </a:pPr>
            <a:r>
              <a:rPr lang="ru-RU" b="1" dirty="0"/>
              <a:t>	</a:t>
            </a:r>
            <a:r>
              <a:rPr lang="ru-RU" b="1" dirty="0" smtClean="0"/>
              <a:t>	</a:t>
            </a:r>
            <a:r>
              <a:rPr lang="ru-RU" sz="8000" b="1" dirty="0" smtClean="0"/>
              <a:t>Порядок </a:t>
            </a:r>
            <a:r>
              <a:rPr lang="ru-RU" sz="8000" b="1" dirty="0"/>
              <a:t>действий при пожаре</a:t>
            </a:r>
            <a:endParaRPr lang="ru-RU" sz="8000" dirty="0"/>
          </a:p>
          <a:p>
            <a:pPr hangingPunct="0">
              <a:buNone/>
            </a:pPr>
            <a:r>
              <a:rPr lang="ru-RU" sz="8000" b="1" dirty="0"/>
              <a:t> </a:t>
            </a:r>
            <a:endParaRPr lang="ru-RU" sz="8000" dirty="0"/>
          </a:p>
          <a:p>
            <a:pPr algn="just" hangingPunct="0"/>
            <a:r>
              <a:rPr lang="ru-RU" sz="8000" dirty="0"/>
              <a:t>При обнаружении пожара или признаков горения (задымление, запах гари, повышение температуры и т.п.) ответственный за пожарную безопасность ОБЯЗАН:</a:t>
            </a:r>
          </a:p>
          <a:p>
            <a:pPr algn="just" hangingPunct="0"/>
            <a:r>
              <a:rPr lang="ru-RU" sz="8000" dirty="0" smtClean="0"/>
              <a:t>Немедленно вызвать пожарную охрану по телефону 101 (или по извещателю пожарной сигнализации) и поставить в известность вышестоящее руководство. При вызове пожарной охраны необходимо сообщить адрес объекта, место возникновения пожара, а также свою фамилию.</a:t>
            </a:r>
          </a:p>
          <a:p>
            <a:pPr algn="just" hangingPunct="0"/>
            <a:r>
              <a:rPr lang="ru-RU" sz="8000" dirty="0" smtClean="0"/>
              <a:t>В </a:t>
            </a:r>
            <a:r>
              <a:rPr lang="ru-RU" sz="8000" dirty="0"/>
              <a:t>случае угрозы жизни людей немедленно организовать их эвакуацию в соответствии с планом.</a:t>
            </a:r>
          </a:p>
          <a:p>
            <a:pPr algn="just" hangingPunct="0"/>
            <a:r>
              <a:rPr lang="ru-RU" sz="8000" dirty="0"/>
              <a:t>Одновременно с эвакуацией организовать тушение пожара первичными средствами пожаротушения (в случае, если нет опасности для людей).</a:t>
            </a:r>
          </a:p>
          <a:p>
            <a:pPr algn="just" hangingPunct="0"/>
            <a:r>
              <a:rPr lang="ru-RU" sz="8000" dirty="0"/>
              <a:t>Принять, по возможности, меры по сохранности материальных ценностей.</a:t>
            </a:r>
          </a:p>
          <a:p>
            <a:pPr algn="just" hangingPunct="0"/>
            <a:r>
              <a:rPr lang="ru-RU" sz="8000" dirty="0"/>
              <a:t>              Прекратить все работы, удалить за пределы опасной зоны всех сотрудников, не участвующих в тушении пожара</a:t>
            </a:r>
            <a:r>
              <a:rPr lang="ru-RU" sz="8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Порядок действий при пожаре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 hangingPunct="0"/>
            <a:r>
              <a:rPr lang="ru-RU" dirty="0" smtClean="0"/>
              <a:t>Проверить включение в работу автоматических систем пожарной защиты (пожаротушение, оповещение людей о пожаре, управление эвакуацией и др.).</a:t>
            </a:r>
          </a:p>
          <a:p>
            <a:pPr algn="just" hangingPunct="0"/>
            <a:r>
              <a:rPr lang="ru-RU" dirty="0" smtClean="0"/>
              <a:t>При необходимости, отключить электроэнергию (за исключением систем противопожарной защиты), остановить работу оборудования, аппаратов, перекрыть газовые, паровые и другие коммуникации, остановить работу систем вентиляции в горящем и смежных с ним помещениях, выполнить другие мероприятия, способствующие предотвращению развития пожара и задымления помещений здания.</a:t>
            </a:r>
          </a:p>
          <a:p>
            <a:pPr algn="just" hangingPunct="0"/>
            <a:r>
              <a:rPr lang="ru-RU" dirty="0" smtClean="0"/>
              <a:t>Осуществлять общее руководство по тушению пожара до прибытия подразделений пожарной охраны.</a:t>
            </a:r>
          </a:p>
          <a:p>
            <a:pPr algn="just" hangingPunct="0"/>
            <a:r>
              <a:rPr lang="ru-RU" dirty="0" smtClean="0"/>
              <a:t>Организовать встречу пожарных подразделений, проинформировать первого прибывшего руководителя пожарной охраны о принятых мерах, действовать по его указанию в зависимости от обстановки.</a:t>
            </a:r>
          </a:p>
          <a:p>
            <a:pPr algn="just" hangingPunct="0"/>
            <a:r>
              <a:rPr lang="ru-RU" i="1" dirty="0" smtClean="0"/>
              <a:t>Примечание:</a:t>
            </a:r>
            <a:r>
              <a:rPr lang="ru-RU" dirty="0" smtClean="0"/>
              <a:t> В зависимости от специфики обслуживаемых помещений (объекта) ответственное лицо за пожарную безопасность может выполнять и другие возложенные на него дополнительные обязанности.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Инструкция о мерах ПБ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algn="just" hangingPunct="0"/>
            <a:r>
              <a:rPr lang="ru-RU" sz="2000" b="1" dirty="0" smtClean="0"/>
              <a:t>Мероприятия противопожарного режима</a:t>
            </a:r>
            <a:r>
              <a:rPr lang="ru-RU" sz="2000" dirty="0" smtClean="0"/>
              <a:t> предусматриваются в инструкции о мерах пожарной безопасности.</a:t>
            </a:r>
          </a:p>
          <a:p>
            <a:pPr algn="just" hangingPunct="0">
              <a:buNone/>
            </a:pPr>
            <a:r>
              <a:rPr lang="ru-RU" sz="2000" b="1" dirty="0" smtClean="0"/>
              <a:t>	Требования к инструкции о мерах пожарной безопасности </a:t>
            </a:r>
            <a:endParaRPr lang="ru-RU" sz="2000" dirty="0" smtClean="0"/>
          </a:p>
          <a:p>
            <a:pPr algn="just" hangingPunct="0">
              <a:buNone/>
            </a:pPr>
            <a:r>
              <a:rPr lang="ru-RU" sz="2000" dirty="0" smtClean="0"/>
              <a:t>	Инструкции о мерах пожарной безопасности должны разрабатываться на основе правил пожарной безопасности, нормативно - технических, нормативных и других документов, содержащих требования пожарной безопасности, исходя из специфики пожарной опасности зданий, сооружений, технологических процессов, технологического и производственного оборудования. </a:t>
            </a:r>
          </a:p>
          <a:p>
            <a:pPr algn="just" hangingPunct="0"/>
            <a:r>
              <a:rPr lang="ru-RU" sz="2000" dirty="0" smtClean="0"/>
              <a:t>В инструкциях о мерах пожарной безопасности необходимо отражать следующие вопросы:</a:t>
            </a:r>
          </a:p>
          <a:p>
            <a:pPr algn="just" hangingPunct="0"/>
            <a:r>
              <a:rPr lang="ru-RU" sz="2000" dirty="0" smtClean="0"/>
              <a:t>1.	Противопожарный режим, порядок содержания территории, зданий и помещений предприятия.</a:t>
            </a:r>
          </a:p>
          <a:p>
            <a:pPr algn="just" hangingPunct="0"/>
            <a:r>
              <a:rPr lang="ru-RU" sz="2000" dirty="0" smtClean="0"/>
              <a:t>2.	Требования к содержанию путей эвакуации.</a:t>
            </a:r>
          </a:p>
          <a:p>
            <a:pPr algn="just" hangingPunct="0"/>
            <a:r>
              <a:rPr lang="ru-RU" sz="2000" dirty="0" smtClean="0"/>
              <a:t>3.	Требования пожарной безопасности к электроустановкам, порядок их отключения.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Инструкция о мерах ПБ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algn="just" hangingPunct="0"/>
            <a:r>
              <a:rPr lang="ru-RU" sz="8000" dirty="0" smtClean="0"/>
              <a:t>4.	Требования пожарной безопасности к системам отопления и вентиляции, порядок их отключения.</a:t>
            </a:r>
          </a:p>
          <a:p>
            <a:pPr algn="just" hangingPunct="0"/>
            <a:r>
              <a:rPr lang="ru-RU" sz="8000" dirty="0" smtClean="0"/>
              <a:t>5.	Требования пожарной безопасности к технологическим установкам, взрывопожароопасным процессам производства, порядок аварийной остановки технологического оборудования.</a:t>
            </a:r>
          </a:p>
          <a:p>
            <a:pPr algn="just" hangingPunct="0"/>
            <a:r>
              <a:rPr lang="ru-RU" sz="8000" dirty="0" smtClean="0"/>
              <a:t>6.	Мероприятия по обеспечения пожарной безопасности при проведении технологических процессов, эксплуатации оборудования, производстве пожароопасных работ.</a:t>
            </a:r>
          </a:p>
          <a:p>
            <a:pPr algn="just" hangingPunct="0"/>
            <a:r>
              <a:rPr lang="ru-RU" sz="8000" dirty="0" smtClean="0"/>
              <a:t>7.	Порядок и нормы хранения веществ и материалов на территории, в зданиях и сооружениях предприятия. Транспортировка взрывопожароопасных веществ и материалов.</a:t>
            </a:r>
          </a:p>
          <a:p>
            <a:pPr algn="just" hangingPunct="0"/>
            <a:r>
              <a:rPr lang="ru-RU" sz="8000" dirty="0" smtClean="0"/>
              <a:t>8.	Порядок эвакуации горючих веществ и материальных ценностей.</a:t>
            </a:r>
          </a:p>
          <a:p>
            <a:pPr algn="just" hangingPunct="0"/>
            <a:r>
              <a:rPr lang="ru-RU" sz="8000" dirty="0" smtClean="0"/>
              <a:t>9.	Содержание сетей наружного и внутреннего противопожарного водоснабжения (ПК, ПГ).</a:t>
            </a:r>
          </a:p>
          <a:p>
            <a:pPr algn="just" hangingPunct="0"/>
            <a:r>
              <a:rPr lang="ru-RU" sz="8000" dirty="0" smtClean="0"/>
              <a:t>10.	Содержание установок пожарной сигнализации и пожаротушения, систем </a:t>
            </a:r>
            <a:r>
              <a:rPr lang="ru-RU" sz="8000" dirty="0" err="1" smtClean="0"/>
              <a:t>противодымной</a:t>
            </a:r>
            <a:r>
              <a:rPr lang="ru-RU" sz="8000" dirty="0" smtClean="0"/>
              <a:t> защиты, оповещения людей о пожаре и управления эвакуацией.</a:t>
            </a:r>
          </a:p>
          <a:p>
            <a:pPr algn="just" hangingPunct="0"/>
            <a:r>
              <a:rPr lang="ru-RU" sz="8000" dirty="0" smtClean="0"/>
              <a:t>11.	Содержание пожарной техники, первичных средств пожаротушения (</a:t>
            </a:r>
            <a:r>
              <a:rPr lang="ru-RU" sz="8000" dirty="0" err="1" smtClean="0"/>
              <a:t>мотопомп</a:t>
            </a:r>
            <a:r>
              <a:rPr lang="ru-RU" sz="8000" dirty="0" smtClean="0"/>
              <a:t>, огнетушителей).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БАЗА\Пожары\2015\Пожары\октябрь\30.11 судно Ялта\Фото\IMG_2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89695" y="839591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Инструкция о мерах ПБ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ru-RU" sz="2000" dirty="0" smtClean="0"/>
              <a:t>12.	Общий порядок действий при пожаре. Обязанности работающих и администрации предприятия.</a:t>
            </a:r>
          </a:p>
          <a:p>
            <a:pPr algn="just" hangingPunct="0"/>
            <a:r>
              <a:rPr lang="ru-RU" sz="2000" dirty="0" smtClean="0"/>
              <a:t>13.	Порядок осмотра и сдача помещений после рабочего дня.</a:t>
            </a:r>
          </a:p>
          <a:p>
            <a:pPr algn="just" hangingPunct="0"/>
            <a:r>
              <a:rPr lang="ru-RU" sz="2000" dirty="0" smtClean="0"/>
              <a:t>14.	Место курения.</a:t>
            </a:r>
          </a:p>
          <a:p>
            <a:pPr algn="just" hangingPunct="0"/>
            <a:r>
              <a:rPr lang="ru-RU" sz="2000" dirty="0" smtClean="0"/>
              <a:t>15.	Применение открытого огня и проведение огневых работ.</a:t>
            </a:r>
          </a:p>
          <a:p>
            <a:pPr algn="just" hangingPunct="0"/>
            <a:r>
              <a:rPr lang="ru-RU" sz="2000" dirty="0" smtClean="0"/>
              <a:t>16.	Порядок сбора, хранение и удаление (вывоз) горючих веществ и материалов.</a:t>
            </a:r>
          </a:p>
          <a:p>
            <a:pPr algn="just" hangingPunct="0"/>
            <a:r>
              <a:rPr lang="ru-RU" sz="2000" dirty="0" smtClean="0"/>
              <a:t>17.	Содержание, хранение спецодежды.</a:t>
            </a:r>
          </a:p>
          <a:p>
            <a:pPr algn="just" hangingPunct="0"/>
            <a:r>
              <a:rPr lang="ru-RU" sz="2000" dirty="0" smtClean="0"/>
              <a:t>18.	Порядок осмотра и проведения в </a:t>
            </a:r>
            <a:r>
              <a:rPr lang="ru-RU" sz="2000" dirty="0" err="1" smtClean="0"/>
              <a:t>пожаровзрывобезопасное</a:t>
            </a:r>
            <a:r>
              <a:rPr lang="ru-RU" sz="2000" dirty="0" smtClean="0"/>
              <a:t> состояние всех помещений учреждения.</a:t>
            </a:r>
          </a:p>
          <a:p>
            <a:pPr algn="just" hangingPunct="0">
              <a:buNone/>
            </a:pPr>
            <a:r>
              <a:rPr lang="ru-RU" sz="2200" b="1" dirty="0" smtClean="0"/>
              <a:t>	</a:t>
            </a:r>
          </a:p>
          <a:p>
            <a:pPr algn="just" hangingPunct="0">
              <a:buNone/>
            </a:pPr>
            <a:r>
              <a:rPr lang="ru-RU" sz="2200" b="1" dirty="0" smtClean="0"/>
              <a:t>	Планы эвакуации</a:t>
            </a:r>
            <a:r>
              <a:rPr lang="ru-RU" sz="2200" dirty="0" smtClean="0"/>
              <a:t> (схемы) людей в случае пожара в зданиях и сооружениях (кроме жилых домов) при </a:t>
            </a:r>
            <a:r>
              <a:rPr lang="ru-RU" sz="2200" u="sng" dirty="0" smtClean="0"/>
              <a:t>единовременном</a:t>
            </a:r>
            <a:r>
              <a:rPr lang="ru-RU" sz="2200" dirty="0" smtClean="0"/>
              <a:t> нахождении </a:t>
            </a:r>
            <a:r>
              <a:rPr lang="ru-RU" sz="2200" b="1" dirty="0" smtClean="0"/>
              <a:t>более 50 человек</a:t>
            </a:r>
            <a:r>
              <a:rPr lang="ru-RU" sz="2200" dirty="0" smtClean="0"/>
              <a:t>  - должны быть разработаны.</a:t>
            </a:r>
          </a:p>
          <a:p>
            <a:pPr algn="just" hangingPunct="0">
              <a:buNone/>
            </a:pPr>
            <a:r>
              <a:rPr lang="ru-RU" sz="2200" dirty="0" smtClean="0"/>
              <a:t>	На объектах с массовым пребыванием людей </a:t>
            </a:r>
            <a:r>
              <a:rPr lang="ru-RU" sz="2200" b="1" dirty="0" smtClean="0"/>
              <a:t>50 и более</a:t>
            </a:r>
            <a:r>
              <a:rPr lang="ru-RU" sz="2200" dirty="0" smtClean="0"/>
              <a:t> человек в дополнение к схематическому плану эвакуации людей при пожаре должна быть разработана инструкция, определяющая действия персонала по обеспечению безопасности и быстрой эвакуации людей, по которой не реже </a:t>
            </a:r>
            <a:r>
              <a:rPr lang="ru-RU" sz="2200" b="1" dirty="0" smtClean="0"/>
              <a:t>1-го раза</a:t>
            </a:r>
            <a:r>
              <a:rPr lang="ru-RU" sz="2200" dirty="0" smtClean="0"/>
              <a:t> в полугодие должны проводиться практические тренировки всех задействованных для эвакуации работников.</a:t>
            </a:r>
          </a:p>
          <a:p>
            <a:pPr algn="just" hangingPunct="0"/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/>
                </a:solidFill>
              </a:rPr>
              <a:t>План эвакуации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8-03-27207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6459" y="1125538"/>
            <a:ext cx="7591082" cy="5000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Знаки пожарной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algn="just" hangingPunct="0">
              <a:buNone/>
            </a:pPr>
            <a:r>
              <a:rPr lang="ru-RU" sz="8000" dirty="0" smtClean="0"/>
              <a:t>	</a:t>
            </a:r>
            <a:r>
              <a:rPr lang="ru-RU" sz="8000" b="1" dirty="0" smtClean="0"/>
              <a:t>Так же на объектах должны быть установлены знаки пожарной безопасности ( ГОСТ Р 12.4.026-2015)</a:t>
            </a:r>
          </a:p>
          <a:p>
            <a:pPr algn="just" hangingPunct="0">
              <a:buNone/>
            </a:pPr>
            <a:r>
              <a:rPr lang="ru-RU" sz="8000" b="1" dirty="0" smtClean="0"/>
              <a:t>             </a:t>
            </a:r>
            <a:r>
              <a:rPr lang="ru-RU" sz="8000" dirty="0" smtClean="0"/>
              <a:t>Знаки пожарной безопасности предназначены для регулирования поведения человека в целях предотвращения возникновения пожара и (или) выполнения им определенных действий при пожаре для обеспечения собственной безопасности и снижения размера потерь от пожара.</a:t>
            </a:r>
          </a:p>
          <a:p>
            <a:pPr algn="just" hangingPunct="0">
              <a:buNone/>
            </a:pPr>
            <a:r>
              <a:rPr lang="ru-RU" sz="8000" dirty="0" smtClean="0"/>
              <a:t>	Применение сигнальных цветов и знаков пожарной безопасности обязательно для организаций независимо от их ведомственной принадлежности и форм собственности на всей территории Российской Федерации.</a:t>
            </a:r>
          </a:p>
          <a:p>
            <a:pPr algn="just" hangingPunct="0">
              <a:buNone/>
            </a:pPr>
            <a:r>
              <a:rPr lang="ru-RU" sz="8000" dirty="0" smtClean="0"/>
              <a:t>	Выбор вида, типа и размера, количество мест расположения знаков, а также сигнальных цветов для конкретных условий должен осуществляться в соответствии с настоящими нормами, действующими стандартами, строительными нормами и правилами, правилами пожарной безопасности, в порядке реализации мер пожарной безопасности по согласованию ГПН.</a:t>
            </a:r>
          </a:p>
          <a:p>
            <a:pPr algn="just" hangingPunct="0">
              <a:buNone/>
            </a:pPr>
            <a:r>
              <a:rPr lang="ru-RU" sz="8000" dirty="0" smtClean="0"/>
              <a:t>	Сигнальные цвета следует использовать для:</a:t>
            </a:r>
          </a:p>
          <a:p>
            <a:pPr algn="just" hangingPunct="0"/>
            <a:r>
              <a:rPr lang="ru-RU" sz="8000" dirty="0" smtClean="0"/>
              <a:t>-	обозначения мест размещения пожарной техники, мест нахождения кнопок ручного пуска установок пожарной автоматики,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Знаки пожарной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algn="just" hangingPunct="0"/>
            <a:r>
              <a:rPr lang="ru-RU" sz="8000" dirty="0" smtClean="0"/>
              <a:t>систем </a:t>
            </a:r>
            <a:r>
              <a:rPr lang="ru-RU" sz="8000" dirty="0" err="1" smtClean="0"/>
              <a:t>противодымной</a:t>
            </a:r>
            <a:r>
              <a:rPr lang="ru-RU" sz="8000" dirty="0" smtClean="0"/>
              <a:t> защиты, мест нахождения средств индивидуальной защиты, </a:t>
            </a:r>
            <a:r>
              <a:rPr lang="ru-RU" sz="8000" dirty="0" err="1" smtClean="0"/>
              <a:t>самоспасания</a:t>
            </a:r>
            <a:r>
              <a:rPr lang="ru-RU" sz="8000" dirty="0" smtClean="0"/>
              <a:t> и т.п.;</a:t>
            </a:r>
          </a:p>
          <a:p>
            <a:pPr algn="just" hangingPunct="0"/>
            <a:r>
              <a:rPr lang="ru-RU" sz="8000" dirty="0" smtClean="0"/>
              <a:t>-	обозначение путей эвакуации, а также границ зон путей эвакуации, которые не допускаются загромождать или использовать для складирования.</a:t>
            </a:r>
          </a:p>
          <a:p>
            <a:pPr algn="just" hangingPunct="0"/>
            <a:r>
              <a:rPr lang="ru-RU" sz="8000" dirty="0" smtClean="0"/>
              <a:t>Знаки пожарной безопасности следует размещать:</a:t>
            </a:r>
          </a:p>
          <a:p>
            <a:pPr algn="just" hangingPunct="0"/>
            <a:r>
              <a:rPr lang="ru-RU" sz="8000" dirty="0" smtClean="0"/>
              <a:t>-	на территориях предприятий (в зданиях, сооружениях и на других объектах);</a:t>
            </a:r>
          </a:p>
          <a:p>
            <a:pPr algn="just" hangingPunct="0"/>
            <a:r>
              <a:rPr lang="ru-RU" sz="8000" dirty="0" smtClean="0"/>
              <a:t>-	в помещениях, а также на рабочих местах и участках производства работ, в зонах застройки, в интерьерах средств транспорта и т.п.</a:t>
            </a:r>
          </a:p>
          <a:p>
            <a:pPr algn="just" hangingPunct="0"/>
            <a:r>
              <a:rPr lang="ru-RU" sz="8000" dirty="0" smtClean="0"/>
              <a:t>На участках (в зонах), временно отнесенных к пожароопасным, следует устанавливать переносные знаки пожарной безопасности, которые должны убираться по мере того, как отпадает необходимость в их применении.</a:t>
            </a:r>
          </a:p>
          <a:p>
            <a:pPr algn="just" hangingPunct="0"/>
            <a:r>
              <a:rPr lang="ru-RU" sz="8000" dirty="0" smtClean="0"/>
              <a:t>При выборе места установки знака необходимо соблюдение следующих требований:</a:t>
            </a:r>
          </a:p>
          <a:p>
            <a:pPr algn="just" hangingPunct="0"/>
            <a:r>
              <a:rPr lang="ru-RU" sz="8000" dirty="0" smtClean="0"/>
              <a:t>-	знак должен быть хорошо виден, его восприятию не должны мешать цвет окружающего фона, посторонние предметы или яркий контраст при искусственном или естественном освещении;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Знаки пожарной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algn="just" hangingPunct="0"/>
            <a:r>
              <a:rPr lang="ru-RU" dirty="0" smtClean="0"/>
              <a:t>-</a:t>
            </a:r>
            <a:r>
              <a:rPr lang="ru-RU" sz="2000" dirty="0" smtClean="0"/>
              <a:t>	знак должен находиться в пределах поля зрения при условии наиболее естественного (привычного) зрительного восприятия окружающей среды;</a:t>
            </a:r>
          </a:p>
          <a:p>
            <a:pPr algn="just" hangingPunct="0"/>
            <a:r>
              <a:rPr lang="ru-RU" sz="2000" dirty="0" smtClean="0"/>
              <a:t>-	расстояние между одноименными знаками, указывающими местонахождение эвакуационного выхода или пожарно-технической продукции, не должно превышать 60м;</a:t>
            </a:r>
          </a:p>
          <a:p>
            <a:pPr algn="just" hangingPunct="0"/>
            <a:r>
              <a:rPr lang="ru-RU" sz="2000" dirty="0" smtClean="0"/>
              <a:t>-	знак должен располагаться в непосредственной близости от объекта, к которому он относится.</a:t>
            </a:r>
          </a:p>
          <a:p>
            <a:pPr algn="just" hangingPunct="0">
              <a:buNone/>
            </a:pPr>
            <a:r>
              <a:rPr lang="ru-RU" sz="2000" dirty="0" smtClean="0"/>
              <a:t>	Нормы устанавливают четыре основных вида знаков ПБ:</a:t>
            </a:r>
          </a:p>
          <a:p>
            <a:pPr lvl="1" algn="just" hangingPunct="0">
              <a:buNone/>
            </a:pPr>
            <a:r>
              <a:rPr lang="ru-RU" sz="2000" dirty="0" smtClean="0"/>
              <a:t>1.	запрещающие;</a:t>
            </a:r>
          </a:p>
          <a:p>
            <a:pPr lvl="1" algn="just" hangingPunct="0">
              <a:buNone/>
            </a:pPr>
            <a:r>
              <a:rPr lang="ru-RU" sz="2000" dirty="0" smtClean="0"/>
              <a:t>2.	предупреждающие;</a:t>
            </a:r>
          </a:p>
          <a:p>
            <a:pPr lvl="1" algn="just" hangingPunct="0">
              <a:buNone/>
            </a:pPr>
            <a:r>
              <a:rPr lang="ru-RU" sz="2000" dirty="0" smtClean="0"/>
              <a:t>3.	предписывающие;</a:t>
            </a:r>
          </a:p>
          <a:p>
            <a:pPr lvl="1" algn="just" hangingPunct="0">
              <a:buNone/>
            </a:pPr>
            <a:r>
              <a:rPr lang="ru-RU" sz="2000" dirty="0" smtClean="0"/>
              <a:t>4.	указательные.</a:t>
            </a:r>
          </a:p>
          <a:p>
            <a:pPr algn="just" hangingPunct="0">
              <a:buNone/>
            </a:pPr>
            <a:r>
              <a:rPr lang="ru-RU" sz="2000" dirty="0" smtClean="0"/>
              <a:t>	Фотолюминесцентное свечение не менее 15 мин.</a:t>
            </a:r>
          </a:p>
          <a:p>
            <a:pPr hangingPunct="0"/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Знаки пожарной безопасности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583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Знаки пожарной безопасности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/>
              <a:t>Знаки пожарной безопасности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052736"/>
          <a:ext cx="8229600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Знаки пожарной безопасности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Знаки пожарной безопасности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08720"/>
          <a:ext cx="8712968" cy="5760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БАЗА\Пожары\2015\Пожары\октябрь\21.10. машина Сузуки Гранд Витара Молодежное\Фото и видео\IMG_2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692696"/>
            <a:ext cx="6833733" cy="543346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Первичные средства пожаротушения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b="1" dirty="0" smtClean="0"/>
              <a:t>Первичные средства пожаротушения и правила пользования ими.</a:t>
            </a:r>
            <a:endParaRPr lang="ru-RU" sz="8000" dirty="0" smtClean="0"/>
          </a:p>
          <a:p>
            <a:pPr algn="just">
              <a:buNone/>
            </a:pPr>
            <a:r>
              <a:rPr lang="ru-RU" sz="8000" dirty="0" smtClean="0"/>
              <a:t>	 Согласно официальной статистике, более 50 тысяч пожаров тушится первичными средствами пожаротушения еще до прибытия пожарных подразделений.</a:t>
            </a:r>
          </a:p>
          <a:p>
            <a:pPr algn="just"/>
            <a:r>
              <a:rPr lang="ru-RU" sz="8000" dirty="0" smtClean="0"/>
              <a:t>Статистика показывает, что более 600 пожаров вспыхивает на нашей планете каждый час. Наибольшее их количество происходит в жилых домах и служебных помещениях. Порой это приводит к тяжелым последствиям, поэтому все здания должны быть обеспечены первичными средствами пожаротушения (огнетушителями).</a:t>
            </a:r>
          </a:p>
          <a:p>
            <a:pPr algn="just"/>
            <a:r>
              <a:rPr lang="ru-RU" sz="8000" dirty="0" smtClean="0"/>
              <a:t>К первичным средствам пожаротушения относятся устройства, инструменты и материалы, предназначенные для локализации или тушения пожара на начальной стадии его развития, а именно:  </a:t>
            </a:r>
          </a:p>
          <a:p>
            <a:pPr algn="just"/>
            <a:r>
              <a:rPr lang="ru-RU" sz="8000" dirty="0" smtClean="0"/>
              <a:t>- пожарные щиты;</a:t>
            </a:r>
          </a:p>
          <a:p>
            <a:pPr algn="just"/>
            <a:r>
              <a:rPr lang="ru-RU" sz="8000" dirty="0" smtClean="0"/>
              <a:t>- внутренние пожарные краны с рукавами и стволами (установленные в пожарных шкафах);</a:t>
            </a:r>
          </a:p>
          <a:p>
            <a:pPr algn="just"/>
            <a:r>
              <a:rPr lang="ru-RU" sz="8000" dirty="0" smtClean="0"/>
              <a:t>- бочки с водой;</a:t>
            </a:r>
          </a:p>
          <a:p>
            <a:pPr algn="just"/>
            <a:r>
              <a:rPr lang="ru-RU" sz="8000" dirty="0" smtClean="0"/>
              <a:t>- ящики с песком;</a:t>
            </a:r>
          </a:p>
          <a:p>
            <a:pPr algn="just"/>
            <a:r>
              <a:rPr lang="ru-RU" sz="8000" dirty="0" smtClean="0"/>
              <a:t>- ведра;</a:t>
            </a:r>
          </a:p>
          <a:p>
            <a:pPr algn="just"/>
            <a:r>
              <a:rPr lang="ru-RU" sz="8000" dirty="0" smtClean="0"/>
              <a:t>- багры;</a:t>
            </a:r>
          </a:p>
          <a:p>
            <a:pPr algn="just"/>
            <a:r>
              <a:rPr lang="ru-RU" sz="8000" dirty="0" smtClean="0"/>
              <a:t>- несгораемые полотнища (кошма);</a:t>
            </a:r>
          </a:p>
          <a:p>
            <a:pPr algn="just"/>
            <a:r>
              <a:rPr lang="ru-RU" sz="8000" dirty="0" smtClean="0"/>
              <a:t>- огнетушители;</a:t>
            </a:r>
          </a:p>
          <a:p>
            <a:pPr algn="just"/>
            <a:r>
              <a:rPr lang="ru-RU" sz="8000" dirty="0" smtClean="0"/>
              <a:t>- и др.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Классификация огнетушителей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b="1" i="1" dirty="0" smtClean="0"/>
              <a:t>Классификация огнетушителей.</a:t>
            </a:r>
            <a:endParaRPr lang="ru-RU" sz="2200" b="1" dirty="0" smtClean="0"/>
          </a:p>
          <a:p>
            <a:pPr algn="just"/>
            <a:r>
              <a:rPr lang="ru-RU" sz="2200" dirty="0" smtClean="0"/>
              <a:t>Огнетушители делятся на переносные (массой до 20 кг) и передвижные (массой не менее 20 кг, но не более 400 кг). Передвижные огнетушители могут иметь одну или несколько емкостей для зарядки огнетушащим веществом (далее – ОТВ), смонтированных на тележке.</a:t>
            </a:r>
          </a:p>
          <a:p>
            <a:pPr algn="just"/>
            <a:r>
              <a:rPr lang="ru-RU" sz="2200" dirty="0" smtClean="0"/>
              <a:t>В зависимости от вида применяемых огнетушащих веществ огнетушители делятся на:</a:t>
            </a:r>
          </a:p>
          <a:p>
            <a:pPr algn="just"/>
            <a:r>
              <a:rPr lang="ru-RU" sz="2200" dirty="0" smtClean="0"/>
              <a:t>- порошковые (ОП);</a:t>
            </a:r>
          </a:p>
          <a:p>
            <a:pPr algn="just"/>
            <a:r>
              <a:rPr lang="ru-RU" sz="2200" dirty="0" smtClean="0"/>
              <a:t>- газовые, которые в свою очередь подразделяются на углекислотные (ОУ) и </a:t>
            </a:r>
            <a:r>
              <a:rPr lang="ru-RU" sz="2200" dirty="0" err="1" smtClean="0"/>
              <a:t>хладоновые</a:t>
            </a:r>
            <a:r>
              <a:rPr lang="ru-RU" sz="2200" dirty="0" smtClean="0"/>
              <a:t> (ОХ);</a:t>
            </a:r>
          </a:p>
          <a:p>
            <a:pPr algn="just"/>
            <a:r>
              <a:rPr lang="ru-RU" sz="2200" dirty="0" smtClean="0"/>
              <a:t>- воздушно-пенные (ОВП);</a:t>
            </a:r>
          </a:p>
          <a:p>
            <a:pPr algn="just"/>
            <a:r>
              <a:rPr lang="ru-RU" sz="2200" dirty="0" smtClean="0"/>
              <a:t>- водные (ОВ).</a:t>
            </a:r>
          </a:p>
          <a:p>
            <a:pPr algn="just">
              <a:buNone/>
            </a:pPr>
            <a:r>
              <a:rPr lang="ru-RU" sz="2200" dirty="0" smtClean="0"/>
              <a:t>	Правила пользования огнетушителями указаны на самом огнетушителе, но в экстренных ситуациях нет времени изучать инструкции, поэтому лучше ознакомиться с ними заранее.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Классификация огнетушителей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Порошковые огнетушители </a:t>
            </a:r>
            <a:r>
              <a:rPr lang="ru-RU" dirty="0" smtClean="0"/>
              <a:t>тушат огонь при помощи сухих химических веществ и являются почти универсальным средством для борьбы с пожарами. Порошки эффективны для тушения не только пожаров класса А и класса В, но и пожаров класса Е (электрическое оборудование). Следует отметить, что использование порошковых огнетушителей для тушения пожара рядом с установленными электронно-вычислительными машинами, электронным оборудованием, электрическими машинами коллекторного типа, может привести к их преждевременному выходу из строя (при попадании порошка).</a:t>
            </a:r>
          </a:p>
          <a:p>
            <a:pPr algn="just"/>
            <a:r>
              <a:rPr lang="ru-RU" b="1" dirty="0" smtClean="0"/>
              <a:t>Углекислотные огнетушители </a:t>
            </a:r>
            <a:r>
              <a:rPr lang="ru-RU" dirty="0" smtClean="0"/>
              <a:t>можно использовать для тушения практически всех пожаров, кроме пожаров газообразных веществ. В основе их работы лежит принцип: углекислый газ вытесняет кислород, поэтому он менее эффективен при тушении пожара в открытой местности. Поскольку газ не оставляет следов, его часто используют при тушении пожара, вызванного возгоранием чувствительного оборудования и электроники. Но при использовании углекислого газа в замкнутых пространствах можно задохнуться, поэтому, как только пожар потушен, необходимо сразу покинуть помещение при этом закрыв дверь.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D:\картинки\Sravn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908720"/>
            <a:ext cx="8208912" cy="52174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Первичные средства пожаротушения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Противопожарное полотно (кошма) – удобное средство, прекрасно подходящее для ликвидации небольших возгораний. Перед применением его необходимо развернуть перед собой, чтобы защитить себя от пламени, потом наложить на огонь.</a:t>
            </a:r>
          </a:p>
          <a:p>
            <a:pPr algn="just"/>
            <a:r>
              <a:rPr lang="ru-RU" sz="2000" dirty="0" smtClean="0"/>
              <a:t>Запрещается применять углекислотные огнетушители для тушения пожаров электрооборудования, находящегося под напряжением </a:t>
            </a:r>
            <a:r>
              <a:rPr lang="ru-RU" sz="2000" u="sng" dirty="0" smtClean="0"/>
              <a:t>выше 10 кВ</a:t>
            </a:r>
            <a:r>
              <a:rPr lang="ru-RU" sz="2000" dirty="0" smtClean="0"/>
              <a:t>, а порошковые – под напряжением </a:t>
            </a:r>
            <a:r>
              <a:rPr lang="ru-RU" sz="2000" u="sng" dirty="0" smtClean="0"/>
              <a:t>выше 1 кВ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Запрещается эксплуатировать огнетушители при появлении вмятин, вздутий или трещин на корпусе огнетушителя, на запорно-пусковой головке или на накидной гайке, а также при нарушении герметичности соединений узлов огнетушителя или при неисправности индикатора давления.</a:t>
            </a:r>
          </a:p>
          <a:p>
            <a:pPr algn="just">
              <a:buNone/>
            </a:pPr>
            <a:r>
              <a:rPr lang="ru-RU" sz="2000" i="1" dirty="0" smtClean="0"/>
              <a:t>	Правила применения углекислотных огнетушителей.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	Ручные углекислотные огнетушители типа ОУ предназначены для тушения небольших возгораний электропроводов, кабелей, электроустановок до 1000 В (на расстоянии не менее 1 м).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Приведение в действие огнетушителя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 smtClean="0"/>
              <a:t>	</a:t>
            </a:r>
            <a:r>
              <a:rPr lang="ru-RU" sz="8000" b="1" dirty="0" smtClean="0"/>
              <a:t>Порядок приведения в действие огнетушителя:</a:t>
            </a:r>
          </a:p>
          <a:p>
            <a:pPr algn="just"/>
            <a:r>
              <a:rPr lang="ru-RU" sz="8000" dirty="0" smtClean="0"/>
              <a:t>- снять огнетушитель и поднести к очагу пожара; </a:t>
            </a:r>
          </a:p>
          <a:p>
            <a:pPr algn="just"/>
            <a:r>
              <a:rPr lang="ru-RU" sz="8000" dirty="0" smtClean="0"/>
              <a:t>- сорвать пломбу, выдернуть чеку;</a:t>
            </a:r>
          </a:p>
          <a:p>
            <a:pPr algn="just"/>
            <a:r>
              <a:rPr lang="ru-RU" sz="8000" dirty="0" smtClean="0"/>
              <a:t>- направить раструб на очаг пожара и нажать на рычаг;</a:t>
            </a:r>
          </a:p>
          <a:p>
            <a:pPr algn="just"/>
            <a:r>
              <a:rPr lang="ru-RU" sz="8000" dirty="0" smtClean="0"/>
              <a:t>- во время работы (выброса заснеженной углекислоты через раструб) не разрешается брать рукой за раструб, во избежание обмораживания;</a:t>
            </a:r>
          </a:p>
          <a:p>
            <a:pPr algn="just"/>
            <a:r>
              <a:rPr lang="ru-RU" sz="8000" dirty="0" smtClean="0"/>
              <a:t>- при тушении выключателя или розетки, если пламя по проводке пошло вверх, струю огнетушителя направляют сначала на источник огня – розетку или выключатель, и только потом сбивают пламя вверху;</a:t>
            </a:r>
          </a:p>
          <a:p>
            <a:pPr algn="just"/>
            <a:r>
              <a:rPr lang="ru-RU" sz="8000" dirty="0" smtClean="0"/>
              <a:t>- запорно-пусковое устройство позволяет прерывать подачу углекислоты.</a:t>
            </a:r>
          </a:p>
          <a:p>
            <a:pPr algn="just">
              <a:buNone/>
            </a:pPr>
            <a:r>
              <a:rPr lang="ru-RU" sz="8000" dirty="0" smtClean="0"/>
              <a:t>	</a:t>
            </a:r>
            <a:r>
              <a:rPr lang="ru-RU" sz="8000" b="1" dirty="0" smtClean="0"/>
              <a:t>Не допускается:</a:t>
            </a:r>
          </a:p>
          <a:p>
            <a:pPr algn="just"/>
            <a:r>
              <a:rPr lang="ru-RU" sz="8000" dirty="0" smtClean="0"/>
              <a:t>- применение огнетушителей имеющих повреждения (вмятины, орешины и пр.);</a:t>
            </a:r>
          </a:p>
          <a:p>
            <a:pPr algn="just"/>
            <a:r>
              <a:rPr lang="ru-RU" sz="8000" dirty="0" smtClean="0"/>
              <a:t>- применение непроверенных огнетушителей (не имеющих паспорта завода-изготовителя и пломбы);</a:t>
            </a:r>
          </a:p>
          <a:p>
            <a:pPr algn="just"/>
            <a:r>
              <a:rPr lang="ru-RU" sz="8000" dirty="0" smtClean="0"/>
              <a:t>- бросать огнетушители;</a:t>
            </a:r>
          </a:p>
          <a:p>
            <a:pPr algn="just"/>
            <a:r>
              <a:rPr lang="ru-RU" sz="8000" dirty="0" smtClean="0"/>
              <a:t>- хранить огнетушители без специальных подставок или креплений;</a:t>
            </a:r>
          </a:p>
          <a:p>
            <a:pPr algn="just"/>
            <a:r>
              <a:rPr lang="ru-RU" sz="8000" dirty="0" smtClean="0"/>
              <a:t>- хранить огнетушители вблизи отопительных приборов.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Порошковый огнетушитель</a:t>
            </a:r>
            <a:endParaRPr lang="ru-RU" dirty="0"/>
          </a:p>
        </p:txBody>
      </p:sp>
      <p:pic>
        <p:nvPicPr>
          <p:cNvPr id="5" name="Содержимое 4" descr="о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768752" cy="561662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Углекислотный огнетушитель</a:t>
            </a:r>
            <a:endParaRPr lang="ru-RU" dirty="0"/>
          </a:p>
        </p:txBody>
      </p:sp>
      <p:pic>
        <p:nvPicPr>
          <p:cNvPr id="4" name="Содержимое 3" descr="устройство-огнетушите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412"/>
            <a:ext cx="7560840" cy="518492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 smtClean="0"/>
              <a:t>	</a:t>
            </a:r>
            <a:r>
              <a:rPr lang="ru-RU" sz="8000" b="1" i="1" dirty="0" smtClean="0"/>
              <a:t> Особенности применения углекислотных огнетушителей.</a:t>
            </a:r>
            <a:endParaRPr lang="ru-RU" sz="8000" dirty="0" smtClean="0"/>
          </a:p>
          <a:p>
            <a:pPr algn="just">
              <a:buNone/>
            </a:pPr>
            <a:r>
              <a:rPr lang="ru-RU" sz="8000" dirty="0" smtClean="0"/>
              <a:t>      При работе огнетушителя необходимо направлять раструб в нужную сторону и удерживать только при помощи рукоятки, специально смонтированной на подвижной трубке. Если такая ручка отсутствует, то подводящие трубки должны иметь пластмассовые покрытия. Ни в коем случае нельзя держать раструб углекислотного огнетушителя незащищенной, голой рукой – углекислотный снег имеет очень низкую температуру и это может стать причиной сильного обморожения рук.</a:t>
            </a:r>
          </a:p>
          <a:p>
            <a:pPr algn="just">
              <a:buNone/>
            </a:pPr>
            <a:r>
              <a:rPr lang="ru-RU" sz="8000" i="1" dirty="0" smtClean="0"/>
              <a:t>	</a:t>
            </a:r>
            <a:r>
              <a:rPr lang="ru-RU" sz="8000" b="1" i="1" dirty="0" smtClean="0"/>
              <a:t>Правила применения порошковых огнетушителей.</a:t>
            </a:r>
            <a:endParaRPr lang="ru-RU" sz="8000" b="1" dirty="0" smtClean="0"/>
          </a:p>
          <a:p>
            <a:pPr algn="just"/>
            <a:r>
              <a:rPr lang="ru-RU" sz="8000" dirty="0" smtClean="0"/>
              <a:t>Применяются для тушения практические всех классов пожаров, в том числе и электрооборудования, находящегося под напряжением до 1000 В. Область их применения зависит от вида используемого в огнетушителе порошка. На сегодняшний день это самый распространенный тип огнетушителей. Температурный диапазон их применения может достигать значений от -50 до +50 С°.</a:t>
            </a:r>
          </a:p>
          <a:p>
            <a:pPr algn="just"/>
            <a:r>
              <a:rPr lang="ru-RU" sz="8000" dirty="0" smtClean="0"/>
              <a:t>Этими огнетушителями можно тушить небольшие возгорания электроприборов, горючих газов и жидкостей.</a:t>
            </a:r>
          </a:p>
          <a:p>
            <a:pPr algn="just"/>
            <a:r>
              <a:rPr lang="ru-RU" sz="8000" dirty="0" smtClean="0"/>
              <a:t>Внутри огнетушителя находится специальный порошок, который при распылении создает пленку на поверхности загоревшегося предмета.</a:t>
            </a:r>
          </a:p>
          <a:p>
            <a:pPr algn="just"/>
            <a:r>
              <a:rPr lang="ru-RU" sz="8000" dirty="0" smtClean="0"/>
              <a:t>Порошок, находящийся в огнетушителе раздражает органы дыхания, поэтому во время работы с ним нужно пользоваться защитной повязкой.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Огнетушители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i="1" dirty="0" smtClean="0"/>
              <a:t>		</a:t>
            </a:r>
            <a:r>
              <a:rPr lang="ru-RU" sz="2400" i="1" dirty="0" smtClean="0"/>
              <a:t>Порядок приведения огнетушителя в действие:</a:t>
            </a:r>
            <a:endParaRPr lang="ru-RU" sz="2400" dirty="0" smtClean="0"/>
          </a:p>
          <a:p>
            <a:pPr algn="just"/>
            <a:r>
              <a:rPr lang="ru-RU" sz="2400" dirty="0" smtClean="0"/>
              <a:t>- убедиться, что огнетушитель заряжен (посмотреть на датчик давления);</a:t>
            </a:r>
          </a:p>
          <a:p>
            <a:pPr algn="just"/>
            <a:r>
              <a:rPr lang="ru-RU" sz="2400" dirty="0" smtClean="0"/>
              <a:t>- сорвать пломбу, выдернуть чеку;</a:t>
            </a:r>
          </a:p>
          <a:p>
            <a:pPr algn="just"/>
            <a:r>
              <a:rPr lang="ru-RU" sz="2400" dirty="0" smtClean="0"/>
              <a:t>- направить огнетушитель на очаг пожара, нажать рычаг вниз;</a:t>
            </a:r>
          </a:p>
          <a:p>
            <a:pPr algn="just"/>
            <a:r>
              <a:rPr lang="ru-RU" sz="2400" dirty="0" smtClean="0"/>
              <a:t>- тушение производить с наветренной стороны;</a:t>
            </a:r>
          </a:p>
          <a:p>
            <a:pPr algn="just"/>
            <a:r>
              <a:rPr lang="ru-RU" sz="2400" dirty="0" smtClean="0"/>
              <a:t>- допускается многократное открытие и закрытие выпускного клапана при тушении пожара.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АЗА\Пожары\2016\пожары\июль\18.07.2016 Казантип\фото\IMG_4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620688"/>
            <a:ext cx="7570937" cy="5505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Огнетушители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i="1" dirty="0" smtClean="0"/>
              <a:t>Размещение первичных средств пожаротушения.</a:t>
            </a:r>
            <a:endParaRPr lang="ru-RU" sz="8000" dirty="0" smtClean="0"/>
          </a:p>
          <a:p>
            <a:pPr algn="just"/>
            <a:r>
              <a:rPr lang="ru-RU" sz="8000" dirty="0" smtClean="0"/>
              <a:t>Для размещения первичных средств пожаротушения в производственных и складских помещениях, а также на территории защищаемых объектов необходимо оборудовать пожарные щиты (пункты).</a:t>
            </a:r>
          </a:p>
          <a:p>
            <a:pPr algn="just"/>
            <a:r>
              <a:rPr lang="ru-RU" sz="8000" dirty="0" smtClean="0"/>
              <a:t>Расстояние от возможного очага пожара до ближайшего огнетушителя определяется требованиями норм и не должно превышать 20-40 м в зависимости от категории помещения по взрывопожарной и пожарной опасности.</a:t>
            </a:r>
          </a:p>
          <a:p>
            <a:pPr algn="just"/>
            <a:r>
              <a:rPr lang="ru-RU" sz="8000" dirty="0" smtClean="0"/>
              <a:t>Огнетушители должны располагаться так, чтобы основные надписи и пиктограммы, показывающие порядок приведения их в действие, были хорошо видны и обращены наружу или в сторону наиболее вероятного подхода к ним.</a:t>
            </a:r>
          </a:p>
          <a:p>
            <a:pPr algn="just"/>
            <a:r>
              <a:rPr lang="ru-RU" sz="8000" dirty="0" smtClean="0"/>
              <a:t>Запорно-пусковое устройство огнетушителей и дверцы шкафа (в случае их размещения в шкафу) должны быть опломбированы.</a:t>
            </a:r>
          </a:p>
          <a:p>
            <a:pPr algn="just"/>
            <a:r>
              <a:rPr lang="ru-RU" sz="8000" dirty="0" smtClean="0"/>
              <a:t>Огнетушители нельзя устанавливать в таких местах, где значения температуры воздуха выходят за температурный диапазон, указанный на огнетушителях.</a:t>
            </a:r>
          </a:p>
          <a:p>
            <a:pPr algn="just"/>
            <a:r>
              <a:rPr lang="ru-RU" sz="8000" dirty="0" smtClean="0"/>
              <a:t>Использование первичных средств пожаротушения для хозяйственных и прочих нужд, не связанных с тушением пожара, не допускается.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/>
                </a:solidFill>
              </a:rPr>
              <a:t>Первичные средства пожаротушения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 smtClean="0"/>
              <a:t>Огнетушители, введенные в эксплуатацию, должны подвергаться техническому обслуживанию, которое обеспечивает поддержание огнетушителей в постоянной готовности к использованию и надежную работу всех узлов огнетушителя в течение всего срока эксплуатации. Техническое обслуживание включает в себя периодические проверки, осмотры, ремонт, испытания и перезарядку огнетушителей.</a:t>
            </a:r>
          </a:p>
          <a:p>
            <a:pPr algn="just"/>
            <a:r>
              <a:rPr lang="ru-RU" sz="8000" dirty="0" smtClean="0"/>
              <a:t>Огнетушители, выведенные на время ремонта, испытания или перезарядки из эксплуатации, должны быть заменены резервными огнетушителями с аналогичными параметрами.</a:t>
            </a:r>
          </a:p>
          <a:p>
            <a:pPr algn="just"/>
            <a:r>
              <a:rPr lang="ru-RU" sz="8000" dirty="0" smtClean="0"/>
              <a:t>На объекте должно быть определено лицо, ответственное за приобретение, сохранность огнетушителей и контроль их состояния.</a:t>
            </a:r>
          </a:p>
          <a:p>
            <a:pPr algn="just"/>
            <a:r>
              <a:rPr lang="ru-RU" sz="8000" b="1" dirty="0" smtClean="0"/>
              <a:t>Пожарные гидранты</a:t>
            </a:r>
            <a:r>
              <a:rPr lang="ru-RU" sz="8000" dirty="0" smtClean="0"/>
              <a:t> должны находиться в исправном состоянии, а в зимнее время должны быть утеплены, их необходимо очищать от снега и льда. Не допускается стоянка автотранспорта на крышках колодцев пожарных гидрантов и складирование материалов и оборудования. Дороги и подъезды к источникам противопожарного водоснабжения должны обеспечивать проезд пожарной техники к ним в любое время года.</a:t>
            </a:r>
          </a:p>
          <a:p>
            <a:pPr algn="just"/>
            <a:r>
              <a:rPr lang="ru-RU" sz="8000" dirty="0" smtClean="0"/>
              <a:t>У гидрантов и водоемов (</a:t>
            </a:r>
            <a:r>
              <a:rPr lang="ru-RU" sz="8000" dirty="0" err="1" smtClean="0"/>
              <a:t>водоисточников</a:t>
            </a:r>
            <a:r>
              <a:rPr lang="ru-RU" sz="8000" dirty="0" smtClean="0"/>
              <a:t>), а также по направлению движения к ним должны быть установлены соответствующие световые указатели.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Внутренний пожарный кран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algn="just"/>
            <a:r>
              <a:rPr lang="ru-RU" sz="2000" dirty="0" smtClean="0"/>
              <a:t>Пожарные краны внутреннего противопожарного водопровода должны быть укомплектованы рукавами и стволами одного диаметра. Пожарный рукав должен быть присоединен к крану и стволу. Необходимо не реже одного раза в год производить перекатку рукавов на новую скатку, а проверку работоспособности крана не менее 2-х раз в год – весной и осенью.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Внутренний пожарный кран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кр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772816"/>
            <a:ext cx="7560840" cy="41044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Эвакуационные пути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b="1" i="1" dirty="0" smtClean="0"/>
              <a:t>	Эксплуатация эвакуационных путей и выходов.</a:t>
            </a:r>
            <a:endParaRPr lang="ru-RU" sz="8000" b="1" dirty="0" smtClean="0"/>
          </a:p>
          <a:p>
            <a:pPr algn="just"/>
            <a:r>
              <a:rPr lang="ru-RU" sz="8000" dirty="0" smtClean="0"/>
              <a:t>В зданиях и сооружениях (кроме жилых домов) при единовременном нахождении на этаже более 50 человек должны быть разработаны и на видных местах вывешены планы (схемы) эвакуации людей в случае пожара, а также предусмотрена система (установка) оповещения людей о пожаре.</a:t>
            </a:r>
          </a:p>
          <a:p>
            <a:pPr algn="just"/>
            <a:r>
              <a:rPr lang="ru-RU" sz="8000" dirty="0" smtClean="0"/>
              <a:t>На объектах с массовым пребыванием людей (50 человек и более) в дополнение к схематическому плану эвакуации людей при пожаре должна быть разработана инструкция, определяющая действия персонала по обеспечению безопасной и быстрой эвакуации людей, по которой не реже одного раза в полугодие должны проводиться практические тренировки всех задействованных для эвакуации работников. </a:t>
            </a:r>
          </a:p>
          <a:p>
            <a:pPr algn="just"/>
            <a:r>
              <a:rPr lang="ru-RU" sz="8000" b="1" dirty="0" smtClean="0"/>
              <a:t>Не допускается одновременное пребывание 50 человек и более в помещениях с одним эвакуационным выходом.</a:t>
            </a:r>
            <a:endParaRPr lang="ru-RU" sz="8000" dirty="0" smtClean="0"/>
          </a:p>
          <a:p>
            <a:pPr algn="just"/>
            <a:r>
              <a:rPr lang="ru-RU" sz="8000" dirty="0" smtClean="0"/>
              <a:t>Двери на путях эвакуации должны открываться свободно и по направлению выхода из здания, за исключением дверей, открывание которых не нормируется требованиями нормативных документов по пожарной безопасности.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Эвакуационные пути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200" dirty="0" smtClean="0"/>
              <a:t>При эксплуатации эвакуационных путей и выходов запрещается:</a:t>
            </a:r>
          </a:p>
          <a:p>
            <a:pPr algn="just"/>
            <a:r>
              <a:rPr lang="ru-RU" sz="2200" dirty="0" smtClean="0"/>
              <a:t>- загромождать эвакуационные пути и выходы, а также забивать двери эвакуационных выходов;</a:t>
            </a:r>
          </a:p>
          <a:p>
            <a:pPr algn="just"/>
            <a:r>
              <a:rPr lang="ru-RU" sz="2200" dirty="0" smtClean="0"/>
              <a:t>- устраивать в тамбурах выходов сушилки и вешалки для одежды, гардеробы, а также хранить (в том числе временно) инвентарь и материалы;</a:t>
            </a:r>
          </a:p>
          <a:p>
            <a:pPr algn="just"/>
            <a:r>
              <a:rPr lang="ru-RU" sz="2200" dirty="0" smtClean="0"/>
              <a:t>- устраивать на путях эвакуации пороги, раздвижные и подъемно-опускные двери и ворота, вращающиеся двери и турникеты, а также другие устройства, препятствующие свободной эвакуации людей;</a:t>
            </a:r>
          </a:p>
          <a:p>
            <a:pPr algn="just"/>
            <a:r>
              <a:rPr lang="ru-RU" sz="2200" dirty="0" smtClean="0"/>
              <a:t>- применять горючие материалы для отделки, облицовки и окраски стен и потолков, а также ступеней и лестничных площадок на путях эвакуации.</a:t>
            </a:r>
          </a:p>
          <a:p>
            <a:pPr algn="just"/>
            <a:r>
              <a:rPr lang="ru-RU" sz="2200" dirty="0" smtClean="0"/>
              <a:t>На путях эвакуации устанавливают специальные знаки.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Содержание территорий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	Содержание территорий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На стенах зданий и сооружений должны быть расположены специальные знаки указывающие местонахождение пожарных гидрантов и расстоянии их от фасада здания. Подходы к ним должны быть всегда доступными для подъезда пожарных машин, очищены от хлама  и снега в зимнее время.</a:t>
            </a:r>
          </a:p>
          <a:p>
            <a:pPr algn="just"/>
            <a:r>
              <a:rPr lang="ru-RU" sz="2000" dirty="0" smtClean="0"/>
              <a:t> Территория помещений должна содержаться постоянно в чистоте и систематически очищаться от мусора. Промасленные обтирочные материалы, производственные отходы, металлическая стружка должны убираться с территории помещения.</a:t>
            </a:r>
          </a:p>
          <a:p>
            <a:pPr algn="just"/>
            <a:r>
              <a:rPr lang="ru-RU" sz="2000" dirty="0" smtClean="0"/>
              <a:t> Подступы к пожарному инвентарю и оборудованию должны быть всегда свободными.</a:t>
            </a:r>
          </a:p>
          <a:p>
            <a:pPr algn="just"/>
            <a:r>
              <a:rPr lang="ru-RU" sz="2000" dirty="0" smtClean="0"/>
              <a:t> Проходы, выходы, коридоры, тамбуры, лестницы должны быть свободными. Все двери эвакуационных выходов должны свободно открываться в направлении выхода из здания.</a:t>
            </a:r>
          </a:p>
          <a:p>
            <a:pPr algn="just"/>
            <a:r>
              <a:rPr lang="ru-RU" sz="2000" dirty="0" smtClean="0"/>
              <a:t>На лестничных клетках запрещается устраивать рабочие, складские помещения, загромождать проходы.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Содержание территорий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200" dirty="0" smtClean="0"/>
              <a:t>Запрещается производить перепланировку учебных, производственных, служебных помещений без проекта, согласованного с органами </a:t>
            </a:r>
            <a:r>
              <a:rPr lang="ru-RU" sz="2200" dirty="0" err="1" smtClean="0"/>
              <a:t>госпожнадзора</a:t>
            </a:r>
            <a:r>
              <a:rPr lang="ru-RU" sz="2200" dirty="0" smtClean="0"/>
              <a:t>. Запрещается применение сгораемых конструкций и материалов при строительстве и реконструкции служебно-бытовых помещений без предварительной их пропитки огнезащитным составом.</a:t>
            </a:r>
          </a:p>
          <a:p>
            <a:pPr algn="just"/>
            <a:r>
              <a:rPr lang="ru-RU" sz="2200" dirty="0" smtClean="0"/>
              <a:t>        На участках, отделах, службах и других подразделений, где применяются легковоспламеняющиеся жидкости (ЛВЖ), горючие жидкости (ГЖ), горючие газы и вещества, хранения их разрешается их расчета суточной потребности в плотно закрытой таре или сейфе для проведения учебно-лабораторных, научно-исследовательских работ и других технологических процессов.</a:t>
            </a:r>
          </a:p>
          <a:p>
            <a:pPr algn="just"/>
            <a:r>
              <a:rPr lang="ru-RU" sz="2200" dirty="0" smtClean="0"/>
              <a:t>       Учебные, научно-исследовательские и другие помещения периодически должны подвергаться обязательным очищением от пыли, пуха и др. горючих отходов.</a:t>
            </a:r>
          </a:p>
          <a:p>
            <a:pPr algn="just"/>
            <a:r>
              <a:rPr lang="ru-RU" sz="2200" dirty="0" smtClean="0"/>
              <a:t>       Спецодежда должна своевременно стираться и храниться в специальных шкафах, запрещается стирка ее в ЛВЖ, ГЖ.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лабораториях: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учебных, научно-исследовательских, учебно-лабораторных, производственных и служебных помещениях запрещается:</a:t>
            </a:r>
          </a:p>
          <a:p>
            <a:r>
              <a:rPr lang="ru-RU" sz="2000" dirty="0" smtClean="0"/>
              <a:t>а) устанавливать на пути эвакуации людей мебель, шкафы, сейфы и др. оборудование;</a:t>
            </a:r>
          </a:p>
          <a:p>
            <a:r>
              <a:rPr lang="ru-RU" sz="2000" dirty="0" smtClean="0"/>
              <a:t>б) применять бензин, керосин и др. огнеопасные жидкости для уборки помещений;</a:t>
            </a:r>
          </a:p>
          <a:p>
            <a:r>
              <a:rPr lang="ru-RU" sz="2000" dirty="0" smtClean="0"/>
              <a:t>в) оставлять после окончания работы, учебы работающие огневые установки и включенные электрические приборы;</a:t>
            </a:r>
          </a:p>
          <a:p>
            <a:r>
              <a:rPr lang="ru-RU" sz="2000" dirty="0" smtClean="0"/>
              <a:t>г) оборудовать стены, окна помещений машинописных бюро, служебных кабинетов, вычислительных центров горючими (сгораемыми) тканями, не пропитанными огнезащитным составом.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Эксплуатация электроустановок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b="1" dirty="0" smtClean="0"/>
              <a:t>	Эксплуатация электроустановок</a:t>
            </a:r>
            <a:endParaRPr lang="ru-RU" sz="8000" dirty="0" smtClean="0"/>
          </a:p>
          <a:p>
            <a:pPr algn="just"/>
            <a:r>
              <a:rPr lang="ru-RU" sz="8000" dirty="0" smtClean="0"/>
              <a:t>         Электрические сети, установки и оборудование должны отвечать требованиям действующих «Правил технической эксплуатации электроустановок потребителей» и «Правил техники безопасности при эксплуатации электроустановок потребителей».</a:t>
            </a:r>
          </a:p>
          <a:p>
            <a:pPr algn="just">
              <a:buNone/>
            </a:pPr>
            <a:r>
              <a:rPr lang="ru-RU" sz="8000" dirty="0" smtClean="0"/>
              <a:t>	</a:t>
            </a:r>
            <a:r>
              <a:rPr lang="ru-RU" sz="8000" b="1" dirty="0" smtClean="0"/>
              <a:t>Лица, ответственные за состояние электроустановок и ответственный за электрохозяйство обязаны:</a:t>
            </a:r>
          </a:p>
          <a:p>
            <a:pPr algn="just"/>
            <a:r>
              <a:rPr lang="ru-RU" sz="8000" dirty="0" smtClean="0"/>
              <a:t>а) обеспечить организацию и своевременное проведение профилактических осмотров и планово-предупредительных ремонтов (ППР) электрооборудования, аппаратуры и электросетей, а также своевременное устранение нарушений, которые могут привести к пожарам и загораниям;</a:t>
            </a:r>
          </a:p>
          <a:p>
            <a:pPr algn="just"/>
            <a:r>
              <a:rPr lang="ru-RU" sz="8000" dirty="0" smtClean="0"/>
              <a:t>б) систематически контролировать состояние аппаратов защиты от коротких замыканий, перегрузок, а также других опасных режимов работы;</a:t>
            </a:r>
          </a:p>
          <a:p>
            <a:pPr algn="just"/>
            <a:r>
              <a:rPr lang="ru-RU" sz="8000" dirty="0" smtClean="0"/>
              <a:t>в) следить за правильностью выбора и применения кабелей, электроприводов, электродвигателей, светильников и другого электрооборудования;</a:t>
            </a:r>
          </a:p>
          <a:p>
            <a:pPr algn="just"/>
            <a:r>
              <a:rPr lang="ru-RU" sz="8000" dirty="0" smtClean="0"/>
              <a:t>г) следить за исправностью специальных установок и средств, предназначенных для ликвидации загораний и пожаров в электроустановках;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АЗА\Пожары\2015\Пожары\август\29.08 ТСН Садко Феодосия ул. Садовая 3,5\IMG_2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620688"/>
            <a:ext cx="6833733" cy="5505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Эксплуатация электроустановок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err="1" smtClean="0"/>
              <a:t>д</a:t>
            </a:r>
            <a:r>
              <a:rPr lang="ru-RU" sz="2000" dirty="0" smtClean="0"/>
              <a:t>) периодически организовывать обучение и инструктаж обслуживающего электроустановки персонала по вопросам пожарной безопасности при эксплуатации электроустановок;</a:t>
            </a:r>
          </a:p>
          <a:p>
            <a:pPr algn="just"/>
            <a:r>
              <a:rPr lang="ru-RU" sz="2000" dirty="0" smtClean="0"/>
              <a:t>е) участвовать в расследовании случаев пожаров и загораний от электроустановок, разрабатывать и осуществлять меры по их предупреждению.</a:t>
            </a:r>
          </a:p>
          <a:p>
            <a:pPr algn="just">
              <a:buNone/>
            </a:pPr>
            <a:r>
              <a:rPr lang="ru-RU" sz="2000" dirty="0" smtClean="0"/>
              <a:t>		Дежурный электрик обязан проводить плановые профилактические осмотры электрооборудования, проверять наличие и исправность аппаратов защиты и принимать меры по устранению нарушений, которые могут привести к пожарам и загораниям. Результаты осмотров электроустановок, обнаруженные неисправности и принятые меры должны фиксироваться в оперативном журнале.</a:t>
            </a:r>
          </a:p>
          <a:p>
            <a:pPr algn="just">
              <a:buNone/>
            </a:pPr>
            <a:r>
              <a:rPr lang="ru-RU" sz="2000" dirty="0" smtClean="0"/>
              <a:t>	        Проверка изоляции кабелей, проводов, надежности соединений, защитного заземления должна производиться электриками как внешним осмотром так и с помощью приборов. </a:t>
            </a:r>
          </a:p>
          <a:p>
            <a:pPr algn="just">
              <a:buNone/>
            </a:pPr>
            <a:r>
              <a:rPr lang="ru-RU" sz="2000" b="1" dirty="0" smtClean="0"/>
              <a:t>	Необходимо производить замеры сопротивления изоляции электросетей.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	        Все электроустановки должны быть защищены аппаратами защиты от токов короткого замыкания и других опасных режимов, которые могут привести к пожарам и загораниям.</a:t>
            </a:r>
          </a:p>
          <a:p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Эксплуатация электроустановок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        Соединение жил проводов и кабелей во избежание опасных в пожарном отношении переходных процессов, сопротивлении, необходимо производить при помощи </a:t>
            </a:r>
            <a:r>
              <a:rPr lang="ru-RU" dirty="0" err="1" smtClean="0"/>
              <a:t>опрессовки</a:t>
            </a:r>
            <a:r>
              <a:rPr lang="ru-RU" dirty="0" smtClean="0"/>
              <a:t>, сварки, пайки или специальных зажимов.</a:t>
            </a:r>
          </a:p>
          <a:p>
            <a:pPr algn="just"/>
            <a:r>
              <a:rPr lang="ru-RU" dirty="0" smtClean="0"/>
              <a:t>         Устройство и эксплуатация временных электросетей и электроустановок производится только с разрешения главного энергетика или ответственного за электрохозяйство структурных подразделений.</a:t>
            </a:r>
          </a:p>
          <a:p>
            <a:pPr algn="just"/>
            <a:r>
              <a:rPr lang="ru-RU" dirty="0" smtClean="0"/>
              <a:t>        Переносные светильники должны быть оборудованы защитными прозрачными негорючими колпаками или сетками с применением гибких кабелей и проводов с медными жилами, специально предназначенные для этой цели с учетом механических воздействий и напряжением, как правило, не выше 36 вольт.</a:t>
            </a:r>
          </a:p>
          <a:p>
            <a:pPr algn="just"/>
            <a:r>
              <a:rPr lang="ru-RU" dirty="0" smtClean="0"/>
              <a:t>         В учебных, научно-исследовательских, учебно-лабораторных, производственных и складских помещениях с наличием большого количества горючих материалов (бумаги, поролона, тканей, резиновых изделий, ГЖ, ЛВЖ и других материалов), а также изделий в сгораемой упаковке, электрические светильники должны быть закрытого или защищенного исполнения.</a:t>
            </a:r>
          </a:p>
          <a:p>
            <a:pPr algn="just"/>
            <a:r>
              <a:rPr lang="ru-RU" dirty="0" smtClean="0"/>
              <a:t>         Осветительная электросеть должна быть смонтирована так, чтобы светильники не соприкасались со сгораемыми конструкциями и горючими материалами.</a:t>
            </a:r>
          </a:p>
          <a:p>
            <a:pPr algn="just"/>
            <a:r>
              <a:rPr lang="ru-RU" dirty="0" smtClean="0"/>
              <a:t>         Электродвигатели, светильники, проводка, распределительные устройства должны очищаться от горючей пыли не реже 1 раза в месяц.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Эксплуатация электроустановок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При эксплуатации электроустановок запрещается:</a:t>
            </a:r>
          </a:p>
          <a:p>
            <a:pPr algn="just"/>
            <a:r>
              <a:rPr lang="ru-RU" sz="2000" dirty="0" smtClean="0"/>
              <a:t>а) использовать электродвигатели и другое электрооборудование, поверхностный нагрев которых при работе превышает температуру окружающего воздуха более чем на 40</a:t>
            </a:r>
            <a:r>
              <a:rPr lang="ru-RU" sz="2000" dirty="0" smtClean="0">
                <a:sym typeface="Symbol"/>
              </a:rPr>
              <a:t></a:t>
            </a:r>
            <a:r>
              <a:rPr lang="ru-RU" sz="2000" dirty="0" smtClean="0"/>
              <a:t>С;</a:t>
            </a:r>
          </a:p>
          <a:p>
            <a:pPr algn="just"/>
            <a:r>
              <a:rPr lang="ru-RU" sz="2000" dirty="0" smtClean="0"/>
              <a:t>б) использовать кабели и провода с поврежденной изоляцией, потерявшей в процессе эксплуатации защитные электроизоляционные свойства;</a:t>
            </a:r>
          </a:p>
          <a:p>
            <a:pPr algn="just"/>
            <a:r>
              <a:rPr lang="ru-RU" sz="2000" dirty="0" smtClean="0"/>
              <a:t>в) пользоваться электронагревательными приборами без огнестойких подставок, а также оставлять их без присмотра;</a:t>
            </a:r>
          </a:p>
          <a:p>
            <a:pPr algn="just"/>
            <a:r>
              <a:rPr lang="ru-RU" sz="2000" dirty="0" smtClean="0"/>
              <a:t>г) применять для отопления и обогрева помещений нестандартные (самодельные) нагревательные электропечи или электрические лампы накаливания;</a:t>
            </a:r>
          </a:p>
          <a:p>
            <a:pPr algn="just"/>
            <a:r>
              <a:rPr lang="ru-RU" sz="2000" dirty="0" err="1" smtClean="0"/>
              <a:t>д</a:t>
            </a:r>
            <a:r>
              <a:rPr lang="ru-RU" sz="2000" dirty="0" smtClean="0"/>
              <a:t>) оставлять под напряжением электрические провода и кабели с неизолированными концами;</a:t>
            </a:r>
          </a:p>
          <a:p>
            <a:pPr algn="just"/>
            <a:r>
              <a:rPr lang="ru-RU" sz="2000" dirty="0" smtClean="0"/>
              <a:t>е) пользоваться поврежденными розетками, соединительными и </a:t>
            </a:r>
            <a:r>
              <a:rPr lang="ru-RU" sz="2000" dirty="0" err="1" smtClean="0"/>
              <a:t>ответвительными</a:t>
            </a:r>
            <a:r>
              <a:rPr lang="ru-RU" sz="2000" dirty="0" smtClean="0"/>
              <a:t> коробками, рубильниками и другими </a:t>
            </a:r>
            <a:r>
              <a:rPr lang="ru-RU" sz="2000" dirty="0" err="1" smtClean="0"/>
              <a:t>электроустановочными</a:t>
            </a:r>
            <a:r>
              <a:rPr lang="ru-RU" sz="2000" dirty="0" smtClean="0"/>
              <a:t> изделиями;</a:t>
            </a:r>
          </a:p>
          <a:p>
            <a:pPr algn="just"/>
            <a:r>
              <a:rPr lang="ru-RU" sz="2000" dirty="0" smtClean="0"/>
              <a:t>ж) загромождать электрощиты, коробки, рубильники.</a:t>
            </a:r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Эксплуатация электроустановок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 smtClean="0"/>
              <a:t>	Неисправности в электросетях и электроаппаратуре, которые могут вызвать искрение, короткое замыкание, сверхдопустимый нагрев изоляции кабелей и проводов должны немедленно устраняться дежурным персоналом электриков под непосредственным руководством и контролем ответственного за электрохозяйство структурного подразделения, при этом неисправную электросеть следует отключить до приведения ее в </a:t>
            </a:r>
            <a:r>
              <a:rPr lang="ru-RU" sz="8000" dirty="0" err="1" smtClean="0"/>
              <a:t>пожаробезопасное</a:t>
            </a:r>
            <a:r>
              <a:rPr lang="ru-RU" sz="8000" dirty="0" smtClean="0"/>
              <a:t> состояние.</a:t>
            </a:r>
          </a:p>
          <a:p>
            <a:pPr algn="just">
              <a:buNone/>
            </a:pPr>
            <a:r>
              <a:rPr lang="ru-RU" sz="8000" dirty="0" smtClean="0"/>
              <a:t>         Светильники аварийного освещения должны присоединяться к независимому источнику питания.</a:t>
            </a:r>
          </a:p>
          <a:p>
            <a:pPr algn="just"/>
            <a:r>
              <a:rPr lang="ru-RU" sz="8000" dirty="0" smtClean="0"/>
              <a:t>       Монтаж и установку нового электрооборудования, производить только по согласованию с пожарной службой и ответственным за электрохозяйство структурного подразделения или главного энергетика.</a:t>
            </a:r>
          </a:p>
          <a:p>
            <a:pPr algn="just"/>
            <a:r>
              <a:rPr lang="ru-RU" sz="8000" dirty="0" smtClean="0"/>
              <a:t>         Запрещается подключать электрооборудование проводкой, не соответствующей потребляемой электрической мощности данного оборудования.</a:t>
            </a:r>
          </a:p>
          <a:p>
            <a:pPr algn="just"/>
            <a:r>
              <a:rPr lang="ru-RU" sz="8000" dirty="0" smtClean="0"/>
              <a:t>        Разрешается прокладывать электропроводку по сгораемым конструкциям только с двойной изоляцией и по согласованию с пожарной службой и ответственным за электрохозяйство подразделения или гл. энергетика.</a:t>
            </a:r>
          </a:p>
          <a:p>
            <a:r>
              <a:rPr lang="ru-RU" sz="8000" dirty="0" smtClean="0"/>
              <a:t>     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Эксплуатация электроустановок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		Кабели и другие электропровода, проходящие через проходы, должны быть защищены  от механических воздействий методом установки на них металлических уголков, швеллеров и т.п. изделий.</a:t>
            </a:r>
          </a:p>
          <a:p>
            <a:pPr algn="just">
              <a:buNone/>
            </a:pPr>
            <a:r>
              <a:rPr lang="ru-RU" sz="2000" dirty="0" smtClean="0"/>
              <a:t>     		Присоединение заземляющего провода к </a:t>
            </a:r>
            <a:r>
              <a:rPr lang="ru-RU" sz="2000" dirty="0" err="1" smtClean="0"/>
              <a:t>заземлителям</a:t>
            </a:r>
            <a:r>
              <a:rPr lang="ru-RU" sz="2000" dirty="0" smtClean="0"/>
              <a:t> должно быть выполнено сваркой, а к корпусам электроустановок надежным болтовым соединением концы заземляющих гибких проводников должны иметь приваренные наконечники.</a:t>
            </a:r>
          </a:p>
          <a:p>
            <a:pPr algn="just">
              <a:buNone/>
            </a:pPr>
            <a:r>
              <a:rPr lang="ru-RU" sz="2000" dirty="0" smtClean="0"/>
              <a:t>     		 Крепление розеток, разъемов на деревянных конструкциях без изолирующих на несгораемой основе прокладок запрещается. У каждой розетки должно быть указано напряжение.</a:t>
            </a:r>
          </a:p>
          <a:p>
            <a:pPr algn="just">
              <a:buNone/>
            </a:pPr>
            <a:r>
              <a:rPr lang="ru-RU" sz="2000" dirty="0" smtClean="0"/>
              <a:t>        	По окончанию работы все электроустановки и осветительная сеть обесточивается (выключается).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Отопление и вентиляция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dirty="0" smtClean="0"/>
              <a:t>	 </a:t>
            </a:r>
            <a:r>
              <a:rPr lang="ru-RU" sz="8000" b="1" dirty="0" smtClean="0"/>
              <a:t>Содержание отопления и вентиляции</a:t>
            </a:r>
            <a:r>
              <a:rPr lang="ru-RU" sz="8000" dirty="0" smtClean="0"/>
              <a:t>.</a:t>
            </a:r>
          </a:p>
          <a:p>
            <a:pPr algn="just"/>
            <a:r>
              <a:rPr lang="ru-RU" sz="8000" dirty="0" smtClean="0"/>
              <a:t> Складывать спецодежду, промасленную ветошь, горючие материалы на нагревательные приборы и трубопроводы отопления не допускается.</a:t>
            </a:r>
          </a:p>
          <a:p>
            <a:pPr algn="just"/>
            <a:r>
              <a:rPr lang="ru-RU" sz="8000" dirty="0" smtClean="0"/>
              <a:t>Противопожарный режим при работе местной или общей вентиляции должен быть отражен в инструкциях по их эксплуатации, где определяются меры пожарной безопасности, циклы очистки воздухопроводов, фильтров и порядок действий обслуживающего персонала при возникновении пожара.</a:t>
            </a:r>
          </a:p>
          <a:p>
            <a:pPr algn="just"/>
            <a:r>
              <a:rPr lang="ru-RU" sz="8000" dirty="0" smtClean="0"/>
              <a:t>         Кондиционеры, вентиляционные камеры, циклоны, фильтры, воздуховоды должны очищаться от горючих пыли и отходов. Проверка, профилактический осмотр и очистка вентиляционного оборудования должны производиться по графику с записью в специальном журнале. Проводится </a:t>
            </a:r>
            <a:r>
              <a:rPr lang="ru-RU" sz="8000" u="sng" dirty="0" smtClean="0"/>
              <a:t>не реже одного раза в год. </a:t>
            </a:r>
          </a:p>
          <a:p>
            <a:pPr algn="just"/>
            <a:r>
              <a:rPr lang="ru-RU" sz="8000" dirty="0" smtClean="0"/>
              <a:t>        Хранение в вентиляционных камерах какого-либо оборудования и материалов категорически запрещается. </a:t>
            </a:r>
            <a:r>
              <a:rPr lang="ru-RU" sz="8000" dirty="0" err="1" smtClean="0"/>
              <a:t>Венткамеры</a:t>
            </a:r>
            <a:r>
              <a:rPr lang="ru-RU" sz="8000" dirty="0" smtClean="0"/>
              <a:t> должны быть постоянно закрыты на замок. Вход посторонним лицам в них запрещен.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Требования ПБ на складах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b="1" dirty="0" smtClean="0"/>
              <a:t>	</a:t>
            </a:r>
            <a:r>
              <a:rPr lang="ru-RU" sz="8000" b="1" dirty="0" smtClean="0"/>
              <a:t> Требования пожарной безопасности на материальных складах.</a:t>
            </a:r>
            <a:endParaRPr lang="ru-RU" sz="8000" dirty="0" smtClean="0"/>
          </a:p>
          <a:p>
            <a:pPr algn="just"/>
            <a:r>
              <a:rPr lang="ru-RU" sz="8000" dirty="0" smtClean="0"/>
              <a:t>      Хранение на складе различных материалов и изделий должно производиться по признакам однородности гасящих средств (вода, пена, углекислота), в случае загорания и однородности возгорания материалов.</a:t>
            </a:r>
          </a:p>
          <a:p>
            <a:pPr algn="just"/>
            <a:r>
              <a:rPr lang="ru-RU" sz="8000" dirty="0" smtClean="0"/>
              <a:t>     На складах должны соблюдаться правила совместного хранения материальных ценностей (ЛВЖ, ГЖ – отдельно, азотная и серная кислоты – отдельно от других веществ и т.д.).</a:t>
            </a:r>
          </a:p>
          <a:p>
            <a:pPr algn="just"/>
            <a:r>
              <a:rPr lang="ru-RU" sz="8000" dirty="0" smtClean="0"/>
              <a:t>     Деревянные конструкции внутри складских помещений должны быть обработаны огнезащитным составом.</a:t>
            </a:r>
          </a:p>
          <a:p>
            <a:pPr algn="just"/>
            <a:r>
              <a:rPr lang="ru-RU" sz="8000" dirty="0" smtClean="0"/>
              <a:t>     Установка в материальных складах газовых плит, бытовых электронагревательных приборов и печей не допускается.</a:t>
            </a:r>
          </a:p>
          <a:p>
            <a:pPr algn="just"/>
            <a:r>
              <a:rPr lang="ru-RU" sz="8000" dirty="0" smtClean="0"/>
              <a:t>        В складских помещениях товары, хранящиеся не на стеллажах, должны укладываться в штабеля. Против дверных проемов склада должны быть проходы шириной, равной ширине дверей, но не менее 1 метра.</a:t>
            </a:r>
          </a:p>
          <a:p>
            <a:pPr algn="just"/>
            <a:r>
              <a:rPr lang="ru-RU" sz="8000" dirty="0" smtClean="0"/>
              <a:t>        В складских помещениях общий </a:t>
            </a:r>
            <a:r>
              <a:rPr lang="ru-RU" sz="8000" dirty="0" err="1" smtClean="0"/>
              <a:t>электрорубильник</a:t>
            </a:r>
            <a:r>
              <a:rPr lang="ru-RU" sz="8000" dirty="0" smtClean="0"/>
              <a:t> должен  располагаться вне склада на несгораемой стене.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ПБ на складах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Перед закрытием, необходимо произвести обход всех помещений и лишь убедившись в их </a:t>
            </a:r>
            <a:r>
              <a:rPr lang="ru-RU" sz="2000" dirty="0" err="1" smtClean="0"/>
              <a:t>пожаробезопасном</a:t>
            </a:r>
            <a:r>
              <a:rPr lang="ru-RU" sz="2000" dirty="0" smtClean="0"/>
              <a:t> состоянии, можно отключить электросеть и закрыть склад.</a:t>
            </a:r>
          </a:p>
          <a:p>
            <a:pPr algn="just"/>
            <a:r>
              <a:rPr lang="ru-RU" sz="2000" dirty="0" smtClean="0"/>
              <a:t>         Складские помещения должны быть обеспечены средствами пожаротушения в доступных местах.</a:t>
            </a:r>
          </a:p>
          <a:p>
            <a:pPr algn="just"/>
            <a:r>
              <a:rPr lang="ru-RU" sz="2000" dirty="0" smtClean="0"/>
              <a:t>         Территория складов должна постоянно содержаться в чистоте.</a:t>
            </a:r>
          </a:p>
          <a:p>
            <a:pPr algn="just"/>
            <a:r>
              <a:rPr lang="ru-RU" sz="2000" dirty="0" smtClean="0"/>
              <a:t>         На складах не допускается загромождение проходов.</a:t>
            </a:r>
          </a:p>
          <a:p>
            <a:pPr algn="just"/>
            <a:endParaRPr lang="ru-RU" sz="2000" dirty="0" smtClean="0"/>
          </a:p>
          <a:p>
            <a:pPr hangingPunct="0"/>
            <a:r>
              <a:rPr lang="ru-RU" sz="800" b="1" dirty="0" smtClean="0"/>
              <a:t>                                   </a:t>
            </a:r>
            <a:endParaRPr lang="ru-RU" sz="800" dirty="0" smtClean="0"/>
          </a:p>
          <a:p>
            <a:pPr algn="ctr">
              <a:buNone/>
            </a:pPr>
            <a:endParaRPr lang="ru-RU" sz="1000" b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Определение необходимого количества первичных средств пожаротушения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algn="just" hangingPunct="0"/>
            <a:r>
              <a:rPr lang="ru-RU" sz="8000" dirty="0" smtClean="0"/>
              <a:t>1. При определении видов и количества первичных средств пожаротушения следует учитывать физико-химические и пожароопасные свойства горючих веществ, их отношение к огнетушащим веществам, а также площадь производственных помещений, открытых площадок и установок. </a:t>
            </a:r>
          </a:p>
          <a:p>
            <a:pPr algn="just" hangingPunct="0"/>
            <a:r>
              <a:rPr lang="ru-RU" sz="8000" dirty="0" smtClean="0"/>
              <a:t>2. Комплектование технологического оборудования огнетушителями осуществляется согласно требованиям технических условий (паспортов) на это оборудование или соответствующим правилам пожарной безопасности. </a:t>
            </a:r>
          </a:p>
          <a:p>
            <a:pPr algn="just" hangingPunct="0"/>
            <a:r>
              <a:rPr lang="ru-RU" sz="8000" dirty="0" smtClean="0"/>
              <a:t>3. Комплектование импортного оборудования огнетушителями производится согласно условиям договора на его поставку. </a:t>
            </a:r>
          </a:p>
          <a:p>
            <a:pPr algn="just" hangingPunct="0"/>
            <a:r>
              <a:rPr lang="ru-RU" sz="8000" dirty="0" smtClean="0"/>
              <a:t>4. Выбор типа и расчет необходимого количества огнетушителей в защищаемом помещении или на объекте следует производить в зависимости от их огнетушащей способности, предельной площади, а также класса пожара горючих веществ и материалов: </a:t>
            </a:r>
          </a:p>
          <a:p>
            <a:pPr algn="just" hangingPunct="0"/>
            <a:r>
              <a:rPr lang="ru-RU" sz="8000" dirty="0" smtClean="0"/>
              <a:t>класс А - пожары твердых веществ, в основном органического происхождения, горение которых сопровождается тлением (древесина, текстиль, бумага); </a:t>
            </a:r>
          </a:p>
          <a:p>
            <a:pPr algn="just" hangingPunct="0"/>
            <a:r>
              <a:rPr lang="ru-RU" sz="8000" dirty="0" smtClean="0"/>
              <a:t>класс В - пожары горючих жидкостей или плавящихся твердых веществ;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Определение необходимого количества первичных средств пожаротушения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hangingPunct="0"/>
            <a:r>
              <a:rPr lang="ru-RU" sz="2000" dirty="0" smtClean="0"/>
              <a:t>класс С - пожары газов;</a:t>
            </a:r>
          </a:p>
          <a:p>
            <a:pPr hangingPunct="0"/>
            <a:r>
              <a:rPr lang="ru-RU" sz="2000" dirty="0" smtClean="0"/>
              <a:t>класс </a:t>
            </a:r>
            <a:r>
              <a:rPr lang="en-US" sz="2000" dirty="0" smtClean="0"/>
              <a:t>D</a:t>
            </a:r>
            <a:r>
              <a:rPr lang="ru-RU" sz="2000" dirty="0" smtClean="0"/>
              <a:t> - пожары металлов и их сплавов;</a:t>
            </a:r>
          </a:p>
          <a:p>
            <a:pPr hangingPunct="0"/>
            <a:r>
              <a:rPr lang="ru-RU" sz="2000" dirty="0" smtClean="0"/>
              <a:t>класс (Е) - пожары, связанные с горением электроустановок.</a:t>
            </a:r>
          </a:p>
          <a:p>
            <a:pPr hangingPunct="0"/>
            <a:r>
              <a:rPr lang="ru-RU" sz="2000" dirty="0" smtClean="0"/>
              <a:t>Выбор типа огнетушителя (передвижной или ручной) обусловлен размерами возможных очагов пожара. При их значительных размерах необходимо использовать передвижные огнетушители. </a:t>
            </a:r>
          </a:p>
          <a:p>
            <a:pPr hangingPunct="0"/>
            <a:r>
              <a:rPr lang="ru-RU" sz="2000" dirty="0" smtClean="0"/>
              <a:t>5. Выбирая огнетушитель с соответствующим температурным пределом использования, необходимо учитывать климатические условия эксплуатации зданий и сооружений. </a:t>
            </a:r>
          </a:p>
          <a:p>
            <a:pPr hangingPunct="0"/>
            <a:r>
              <a:rPr lang="ru-RU" sz="2000" dirty="0" smtClean="0"/>
              <a:t>6. Если возможны комбинированные очаги пожара, то предпочтение при выборе огнетушителя отдается более универсальному по области применения. </a:t>
            </a:r>
          </a:p>
          <a:p>
            <a:pPr hangingPunct="0"/>
            <a:r>
              <a:rPr lang="ru-RU" sz="2000" dirty="0" smtClean="0"/>
              <a:t>7. В общественных зданиях и сооружениях на каждом этаже должны размещаться не менее двух ручных огнетушителей. </a:t>
            </a:r>
          </a:p>
          <a:p>
            <a:pPr hangingPunct="0"/>
            <a:r>
              <a:rPr lang="ru-RU" sz="2000" dirty="0" smtClean="0"/>
              <a:t>8. Помещения категории Д могут не оснащаться огнетушителями, если их площадь не превышает 100 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БАЗА\Пожары\2015\Пожары\октябрь\30.10 Севастополь Квартира\Фото\IMG_0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764704"/>
            <a:ext cx="7138889" cy="53614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Определение необходимого количества первичных средств пожаротушения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algn="just" hangingPunct="0"/>
            <a:r>
              <a:rPr lang="ru-RU" sz="8000" dirty="0" smtClean="0"/>
              <a:t>9. Огнетушители, отправленные с предприятия на перезарядку, должны заменяться соответствующим количеством заряженных огнетушителей. </a:t>
            </a:r>
          </a:p>
          <a:p>
            <a:pPr algn="just" hangingPunct="0"/>
            <a:r>
              <a:rPr lang="ru-RU" sz="8000" dirty="0" smtClean="0"/>
              <a:t>10. При защите помещений ЭВМ, телефонных станций, музеев, архивов и т.д. следует учитывать специфику взаимодействия огнетушащих веществ с защищаемыми оборудованием, изделиями, материалами и т. п. Данные помещения следует оборудовать </a:t>
            </a:r>
            <a:r>
              <a:rPr lang="ru-RU" sz="8000" dirty="0" err="1" smtClean="0"/>
              <a:t>хладоновыми</a:t>
            </a:r>
            <a:r>
              <a:rPr lang="ru-RU" sz="8000" dirty="0" smtClean="0"/>
              <a:t> и углекислотными огнетушителями с учетом предельно допустимой концентрации огнетушащего вещества. </a:t>
            </a:r>
          </a:p>
          <a:p>
            <a:pPr algn="just" hangingPunct="0"/>
            <a:r>
              <a:rPr lang="ru-RU" sz="8000" dirty="0" smtClean="0"/>
              <a:t>11. Помещения, оборудованные автоматическими стационарными установками пожаротушения, обеспечиваются огнетушителями на 50%, исходя из их расчетного количества. </a:t>
            </a:r>
          </a:p>
          <a:p>
            <a:pPr algn="just" hangingPunct="0"/>
            <a:r>
              <a:rPr lang="ru-RU" sz="8000" dirty="0" smtClean="0"/>
              <a:t>12. Расстояние от возможного очага пожара до места размещения огнетушителя не должно превышать 20 м для общественных зданий и сооружений; 30 м для помещений категорий А, Б и В; 40 м для помещений категории Г; 70 м для помещений категории Д. </a:t>
            </a:r>
          </a:p>
          <a:p>
            <a:pPr algn="just" hangingPunct="0"/>
            <a:r>
              <a:rPr lang="ru-RU" sz="8000" dirty="0" smtClean="0"/>
              <a:t>13. На объекте должно быть определено лицо, ответственное за приобретение, ремонт, сохранность и готовность к действию первичных средств пожаротушения. </a:t>
            </a:r>
          </a:p>
          <a:p>
            <a:pPr algn="just" hangingPunct="0"/>
            <a:r>
              <a:rPr lang="ru-RU" sz="8000" dirty="0" smtClean="0"/>
              <a:t>Учет проверки наличия и состояния первичных средств пожаротушения следует вести в специальном журнале.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Определение необходимого количества первичных средств пожаротушения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algn="just" hangingPunct="0"/>
            <a:r>
              <a:rPr lang="ru-RU" sz="2000" dirty="0" smtClean="0"/>
              <a:t>14. Каждый огнетушитель, установленный на объекте, должен иметь порядковый номер, нанесенный на корпус белой краской. На него заводят паспорт по установленной форме. </a:t>
            </a:r>
          </a:p>
          <a:p>
            <a:pPr algn="just" hangingPunct="0"/>
            <a:r>
              <a:rPr lang="ru-RU" sz="2000" dirty="0" smtClean="0"/>
              <a:t>15. Огнетушители должны всегда содержаться в исправном состоянии, периодически осматриваться, проверяться и своевременно перезаряжаться. </a:t>
            </a:r>
          </a:p>
          <a:p>
            <a:pPr algn="just" hangingPunct="0"/>
            <a:r>
              <a:rPr lang="ru-RU" sz="2000" dirty="0" smtClean="0"/>
              <a:t>16. В зимнее время (при температуре ниже 1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С) огнетушители с зарядом на водной основе необходимо хранить в отапливаемых помещениях. </a:t>
            </a:r>
          </a:p>
          <a:p>
            <a:pPr algn="just" hangingPunct="0"/>
            <a:r>
              <a:rPr lang="ru-RU" sz="2000" dirty="0" smtClean="0"/>
              <a:t>17. Размещение первичных средств пожаротушения в коридорах, проходах не должно препятствовать безопасной эвакуации людей. Их следует располагать на видных местах вблизи от выходов из помещений на высоте не более 1,5 м. </a:t>
            </a:r>
          </a:p>
          <a:p>
            <a:pPr algn="just" hangingPunct="0"/>
            <a:r>
              <a:rPr lang="ru-RU" sz="2000" dirty="0" smtClean="0"/>
              <a:t>18. Асбестовое полотно, войлок (кошму) рекомендуется хранить в металлических футлярах с крышками, периодически (не реже 1 раза в три месяца) просушивать и очищать от пыли.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Определение необходимого количества первичных средств пожаротушения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19. Для размещения первичных средств пожаротушения, немеханизированного инструмента и пожарного инвентаря в производственных и складских помещениях, не оборудованных внутренним противопожарным водопроводом и автоматическими установками пожаротушения, а также на территории предприятий (организаций), не имеющих наружного противопожарного водопровода, или при удалении зданий (сооружений), наружных технологических установок этих предприятий на расстояние более 100 м от наружных пожарных </a:t>
            </a:r>
            <a:r>
              <a:rPr lang="ru-RU" sz="2000" dirty="0" err="1" smtClean="0"/>
              <a:t>водоисточников</a:t>
            </a:r>
            <a:r>
              <a:rPr lang="ru-RU" sz="2000" dirty="0" smtClean="0"/>
              <a:t>, должны оборудоваться пожарные щиты. Необходимое количество пожарных щитов и их тип определяются в зависимости от категории помещений, зданий (сооружений) и наружных технологических установок по взрывопожарной и пожарной опасности.</a:t>
            </a:r>
          </a:p>
          <a:p>
            <a:pPr algn="just"/>
            <a:r>
              <a:rPr lang="ru-RU" sz="2000" dirty="0" smtClean="0"/>
              <a:t>20. Бочки для хранения воды, устанавливаемые рядом с пожарным щитом, должны иметь объем не менее 0,2 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 и комплектоваться ведрами. Ящики для песка должны иметь объем 0,5; 1,0 или 3,0 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 и комплектоваться совковой лопатой. Конструкция ящика должна обеспечивать удобство извлечения песка и исключать попадание осадков.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Определение необходимого количества первичных средств пожаротушения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algn="just" hangingPunct="0"/>
            <a:r>
              <a:rPr lang="ru-RU" dirty="0" smtClean="0"/>
              <a:t>21. Ящики с песком, как правило, должны устанавливать со щитами в помещениях или на открытых площадках, где возможен розлив легковоспламеняющихся или горючих жидкостей.</a:t>
            </a:r>
          </a:p>
          <a:p>
            <a:pPr algn="just" hangingPunct="0">
              <a:buNone/>
            </a:pPr>
            <a:r>
              <a:rPr lang="ru-RU" dirty="0" smtClean="0"/>
              <a:t>	Для помещений и наружных технологических установок категории А, Б и В по взрывопожарной и пожарной опасности запас песка в ящиках должен быть не менее 0,5 м</a:t>
            </a:r>
            <a:r>
              <a:rPr lang="ru-RU" baseline="30000" dirty="0" smtClean="0"/>
              <a:t>3</a:t>
            </a:r>
            <a:r>
              <a:rPr lang="ru-RU" dirty="0" smtClean="0"/>
              <a:t> на каждые 500 м</a:t>
            </a:r>
            <a:r>
              <a:rPr lang="ru-RU" baseline="30000" dirty="0" smtClean="0"/>
              <a:t>2</a:t>
            </a:r>
            <a:r>
              <a:rPr lang="ru-RU" dirty="0" smtClean="0"/>
              <a:t> защищаемой площади, а для помещений и наружных технологических установок категории Г и Д не менее 0,5 м</a:t>
            </a:r>
            <a:r>
              <a:rPr lang="ru-RU" baseline="30000" dirty="0" smtClean="0"/>
              <a:t>3</a:t>
            </a:r>
            <a:r>
              <a:rPr lang="ru-RU" dirty="0" smtClean="0"/>
              <a:t> на каждую 1000 м</a:t>
            </a:r>
            <a:r>
              <a:rPr lang="ru-RU" baseline="30000" dirty="0" smtClean="0"/>
              <a:t>2</a:t>
            </a:r>
            <a:r>
              <a:rPr lang="ru-RU" dirty="0" smtClean="0"/>
              <a:t> защищаемой площади.</a:t>
            </a:r>
          </a:p>
          <a:p>
            <a:pPr algn="just" hangingPunct="0"/>
            <a:r>
              <a:rPr lang="ru-RU" dirty="0" smtClean="0"/>
              <a:t>22. Асбестовые полотна, грубошерстные ткани или войлок должны быть размером не менее 1х1 м и предназначены для тушения очагов пожара веществ и материалов на площади не более 50% от площади применяемого полотна, горение которых не может происходить без доступа воздуха. В местах применения и хранения ЛВЖ и ГЖ размеры полотен могут быть увеличены до 2х1,5 м или 2х2 м.</a:t>
            </a:r>
          </a:p>
          <a:p>
            <a:pPr algn="just" hangingPunct="0">
              <a:buNone/>
            </a:pPr>
            <a:r>
              <a:rPr lang="ru-RU" dirty="0" smtClean="0"/>
              <a:t>	Асбестовое полотно, грубошерстные ткани или войлок (кошма, покрывало из негорючего материала) должны храниться в водонепроницаемых закрывающихся футлярах (чехлах, упаковках), позволяющих быстро применить эти средства в случае пожара. Указанные средства должны не реже одного раза в 3 месяца просушиваться и очищаться от пыли.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картинки\ee925a914d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029" y="1600200"/>
            <a:ext cx="6463942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АЗА 17 02 2017\Пожары\2016\пожары\декабрь\транспортная лента АВАЛ СК Авлита\Пожар 12122016 трансп линия СК Авлита Севаст - УМЕНЬШ\IMG_3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БАЗА 17 02 2017\Пожары\2016\пожары\апрель\25.04.2016 Джанкой ул. Московская, 190 АГЗС\IMG_33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</p:spPr>
      </p:pic>
      <p:pic>
        <p:nvPicPr>
          <p:cNvPr id="2053" name="Picture 5" descr="E:\БАЗА 17 02 2017\Пожары\2016\пожары\апрель\25.04.2016 Джанкой ул. Московская, 190 АГЗС\IMG_33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3090</Words>
  <Application>Microsoft Office PowerPoint</Application>
  <PresentationFormat>Экран (4:3)</PresentationFormat>
  <Paragraphs>412</Paragraphs>
  <Slides>75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81" baseType="lpstr">
      <vt:lpstr>Aharoni</vt:lpstr>
      <vt:lpstr>Arial</vt:lpstr>
      <vt:lpstr>Arial Black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Определение пожара.  Пожар с физико-химической точки зрения</vt:lpstr>
      <vt:lpstr>Опасные факторы пожара</vt:lpstr>
      <vt:lpstr>КЛАССЫ ПОЖАРОВ</vt:lpstr>
      <vt:lpstr>Противопожарный режим</vt:lpstr>
      <vt:lpstr>Организация обучения  </vt:lpstr>
      <vt:lpstr>Вводный инструктаж</vt:lpstr>
      <vt:lpstr>Повторный инструктаж</vt:lpstr>
      <vt:lpstr>Внеплановый инструктаж</vt:lpstr>
      <vt:lpstr>Внеплановый инструктаж</vt:lpstr>
      <vt:lpstr>Целевой инструктаж</vt:lpstr>
      <vt:lpstr>Общие требования ПБ</vt:lpstr>
      <vt:lpstr>Презентация PowerPoint</vt:lpstr>
      <vt:lpstr>Обязанности ответственного за ПБ</vt:lpstr>
      <vt:lpstr>Обязанности ответственного за ПБ</vt:lpstr>
      <vt:lpstr>Обязанности ответственного за ПБ</vt:lpstr>
      <vt:lpstr>Обязанности ответственного за ПБ</vt:lpstr>
      <vt:lpstr>Порядок действий при пожаре</vt:lpstr>
      <vt:lpstr>Порядок действий при пожаре</vt:lpstr>
      <vt:lpstr>Инструкция о мерах ПБ</vt:lpstr>
      <vt:lpstr>Инструкция о мерах ПБ</vt:lpstr>
      <vt:lpstr>Инструкция о мерах ПБ</vt:lpstr>
      <vt:lpstr> План эвакуации </vt:lpstr>
      <vt:lpstr>Знаки пожарной безопасности</vt:lpstr>
      <vt:lpstr>Знаки пожарной безопасности</vt:lpstr>
      <vt:lpstr>Знаки пожарной безопасности</vt:lpstr>
      <vt:lpstr>Знаки пожарной безопасности</vt:lpstr>
      <vt:lpstr>Знаки пожарной безопасности</vt:lpstr>
      <vt:lpstr>Знаки пожарной безопасности</vt:lpstr>
      <vt:lpstr>Знаки пожарной безопасности</vt:lpstr>
      <vt:lpstr>Знаки пожарной безопасности</vt:lpstr>
      <vt:lpstr>Первичные средства пожаротушения</vt:lpstr>
      <vt:lpstr>Классификация огнетушителей</vt:lpstr>
      <vt:lpstr>Классификация огнетушителей</vt:lpstr>
      <vt:lpstr>Презентация PowerPoint</vt:lpstr>
      <vt:lpstr>Первичные средства пожаротушения</vt:lpstr>
      <vt:lpstr>Приведение в действие огнетушителя</vt:lpstr>
      <vt:lpstr>Порошковый огнетушитель</vt:lpstr>
      <vt:lpstr>Углекислотный огнетушитель</vt:lpstr>
      <vt:lpstr>Презентация PowerPoint</vt:lpstr>
      <vt:lpstr>Огнетушители</vt:lpstr>
      <vt:lpstr>Огнетушители</vt:lpstr>
      <vt:lpstr> Первичные средства пожаротушения </vt:lpstr>
      <vt:lpstr>Внутренний пожарный кран</vt:lpstr>
      <vt:lpstr>Внутренний пожарный кран</vt:lpstr>
      <vt:lpstr>Эвакуационные пути</vt:lpstr>
      <vt:lpstr>Эвакуационные пути</vt:lpstr>
      <vt:lpstr> Содержание территорий. </vt:lpstr>
      <vt:lpstr>Содержание территорий.</vt:lpstr>
      <vt:lpstr>В лабораториях:</vt:lpstr>
      <vt:lpstr>Эксплуатация электроустановок</vt:lpstr>
      <vt:lpstr>Эксплуатация электроустановок</vt:lpstr>
      <vt:lpstr>Эксплуатация электроустановок</vt:lpstr>
      <vt:lpstr>Эксплуатация электроустановок</vt:lpstr>
      <vt:lpstr>Эксплуатация электроустановок</vt:lpstr>
      <vt:lpstr>Эксплуатация электроустановок</vt:lpstr>
      <vt:lpstr>Отопление и вентиляция</vt:lpstr>
      <vt:lpstr>Требования ПБ на складах</vt:lpstr>
      <vt:lpstr>Требования ПБ на складах</vt:lpstr>
      <vt:lpstr> Определение необходимого количества первичных средств пожаротушения </vt:lpstr>
      <vt:lpstr>Определение необходимого количества первичных средств пожаротушения</vt:lpstr>
      <vt:lpstr>Определение необходимого количества первичных средств пожаротушения</vt:lpstr>
      <vt:lpstr>Определение необходимого количества первичных средств пожаротушения</vt:lpstr>
      <vt:lpstr>Определение необходимого количества первичных средств пожаротушения</vt:lpstr>
      <vt:lpstr>Определение необходимого количества первичных средств пожаротушения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Nexnet</dc:creator>
  <cp:lastModifiedBy>Ken</cp:lastModifiedBy>
  <cp:revision>126</cp:revision>
  <dcterms:created xsi:type="dcterms:W3CDTF">2017-11-18T18:24:26Z</dcterms:created>
  <dcterms:modified xsi:type="dcterms:W3CDTF">2022-03-13T15:35:21Z</dcterms:modified>
</cp:coreProperties>
</file>