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2" r:id="rId2"/>
    <p:sldId id="274" r:id="rId3"/>
    <p:sldId id="263" r:id="rId4"/>
    <p:sldId id="264" r:id="rId5"/>
    <p:sldId id="265" r:id="rId6"/>
    <p:sldId id="266" r:id="rId7"/>
    <p:sldId id="267" r:id="rId8"/>
    <p:sldId id="260" r:id="rId9"/>
    <p:sldId id="268" r:id="rId10"/>
    <p:sldId id="269" r:id="rId11"/>
    <p:sldId id="270" r:id="rId12"/>
    <p:sldId id="271" r:id="rId13"/>
    <p:sldId id="273" r:id="rId14"/>
    <p:sldId id="272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9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A6BA55-57BF-4BE3-BFE2-7C6ABE6503A4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75FE3-EEB9-42CB-B3D3-42DF70448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4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91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551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58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38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26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40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88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51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895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52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80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554AEE-BA30-48E8-82F1-1BAD8D087D6B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1A4C81D-A3AB-4C3D-A3F9-EA5E63EC3D7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154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Целевой раздел ФОП ДО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Структура, содержание, новшества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3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Педагогическая диагностика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3262"/>
            <a:ext cx="10058400" cy="38058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/>
              <a:t>Направлена </a:t>
            </a:r>
            <a:r>
              <a:rPr lang="ru-RU" sz="2400" dirty="0"/>
              <a:t>на изучение </a:t>
            </a:r>
            <a:r>
              <a:rPr lang="ru-RU" sz="2400" dirty="0" err="1"/>
              <a:t>деятельностных</a:t>
            </a:r>
            <a:r>
              <a:rPr lang="ru-RU" sz="2400" dirty="0"/>
              <a:t> умений ребенка, его интересов, предпочтений, склонностей, личностных особенностей, способов взаимодействия со взрослыми и </a:t>
            </a:r>
            <a:r>
              <a:rPr lang="ru-RU" sz="2400" dirty="0" smtClean="0"/>
              <a:t>сверстниками;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позволяет </a:t>
            </a:r>
            <a:r>
              <a:rPr lang="ru-RU" sz="2400" dirty="0"/>
              <a:t>выявлять особенности и динамику развития ребенка, составлять на основе полученных данных индивидуальные образовательные маршруты освоения образовательной программы, своевременно вносить изменения в планирование, содержание и организацию образовательной </a:t>
            </a:r>
            <a:r>
              <a:rPr lang="ru-RU" sz="2400" dirty="0" smtClean="0"/>
              <a:t>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4083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Специфика </a:t>
            </a:r>
            <a:r>
              <a:rPr lang="ru-RU" dirty="0" err="1" smtClean="0"/>
              <a:t>педдиагностики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32000"/>
            <a:ext cx="10058400" cy="3837094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sz="2400" dirty="0" smtClean="0"/>
              <a:t>планируемые результаты освоения ООП ДО заданы как целевые ориентиры ДО и представляют собой социально-нормативные возрастные характеристики возможных достижений ребенка на разных этапах дошкольного детства;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/>
              <a:t> целевые ориентиры не подлежат непосредственной оценке, в том числе и в виде педагогической диагностики или мониторинга, и не являются основанием для сравнения с реальными достижениями детей и основой объективной оценки соответствия установленным требованиям образовательной деятельности и подготовки детей 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/>
              <a:t> освоение ООП ДО не сопровождается проведением промежуточных аттестаций и итоговой аттестации дошкольников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53836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</a:t>
            </a:r>
            <a:r>
              <a:rPr lang="ru-RU" dirty="0" err="1" smtClean="0"/>
              <a:t>педдиагностики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Основной метод – наблюдение</a:t>
            </a:r>
            <a:endParaRPr lang="ru-RU" sz="2400" b="1" dirty="0"/>
          </a:p>
          <a:p>
            <a:pPr marL="0" indent="0">
              <a:buNone/>
            </a:pPr>
            <a:r>
              <a:rPr lang="ru-RU" sz="2400" dirty="0" smtClean="0"/>
              <a:t>Также можно использовать: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свободные беседы </a:t>
            </a:r>
            <a:r>
              <a:rPr lang="ru-RU" sz="2400" dirty="0"/>
              <a:t>с </a:t>
            </a:r>
            <a:r>
              <a:rPr lang="ru-RU" sz="2400" dirty="0" smtClean="0"/>
              <a:t>детьми;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анализа </a:t>
            </a:r>
            <a:r>
              <a:rPr lang="ru-RU" sz="2400" dirty="0"/>
              <a:t>продуктов детской </a:t>
            </a:r>
            <a:r>
              <a:rPr lang="ru-RU" sz="2400" dirty="0" smtClean="0"/>
              <a:t>деятельности: рисунков</a:t>
            </a:r>
            <a:r>
              <a:rPr lang="ru-RU" sz="2400" dirty="0"/>
              <a:t>, работ по лепке, аппликации, построек, поделок и тому </a:t>
            </a:r>
            <a:r>
              <a:rPr lang="ru-RU" sz="2400" dirty="0" smtClean="0"/>
              <a:t>подобное;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специальные диагностические ситуации;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специальные </a:t>
            </a:r>
            <a:r>
              <a:rPr lang="ru-RU" sz="2400" dirty="0"/>
              <a:t>методики диагностики физического, коммуникативного, познавательного, речевого, </a:t>
            </a:r>
            <a:r>
              <a:rPr lang="ru-RU" sz="2400" dirty="0" err="1"/>
              <a:t>художественноэстетического</a:t>
            </a:r>
            <a:r>
              <a:rPr lang="ru-RU" sz="2400" dirty="0"/>
              <a:t> </a:t>
            </a:r>
            <a:r>
              <a:rPr lang="ru-RU" sz="2400" dirty="0" smtClean="0"/>
              <a:t>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530888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</a:t>
            </a:r>
            <a:r>
              <a:rPr lang="ru-RU" dirty="0" err="1" smtClean="0"/>
              <a:t>педдиагностики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17968"/>
            <a:ext cx="10058400" cy="3751125"/>
          </a:xfrm>
        </p:spPr>
        <p:txBody>
          <a:bodyPr/>
          <a:lstStyle/>
          <a:p>
            <a:r>
              <a:rPr lang="ru-RU" sz="2400" dirty="0" smtClean="0"/>
              <a:t>Можно использовать результаты только для </a:t>
            </a:r>
            <a:r>
              <a:rPr lang="ru-RU" sz="2400" dirty="0"/>
              <a:t>решения </a:t>
            </a:r>
            <a:r>
              <a:rPr lang="ru-RU" sz="2400" dirty="0" smtClean="0"/>
              <a:t>образовательных </a:t>
            </a:r>
            <a:r>
              <a:rPr lang="ru-RU" sz="2400" dirty="0"/>
              <a:t>задач: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индивидуализация образования, в том </a:t>
            </a:r>
            <a:r>
              <a:rPr lang="ru-RU" sz="2400" dirty="0"/>
              <a:t>числе поддержки ребенка, построения его образовательной траектории или профессиональной коррекции особенностей его </a:t>
            </a:r>
            <a:r>
              <a:rPr lang="ru-RU" sz="2400" dirty="0" smtClean="0"/>
              <a:t>развития;</a:t>
            </a:r>
            <a:endParaRPr lang="ru-RU" sz="2400" dirty="0"/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оптимизация </a:t>
            </a:r>
            <a:r>
              <a:rPr lang="ru-RU" sz="2400" dirty="0"/>
              <a:t>работы с группой </a:t>
            </a:r>
            <a:r>
              <a:rPr lang="ru-RU" sz="2400" dirty="0" smtClean="0"/>
              <a:t>детей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676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Психологическая диагностика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46030"/>
            <a:ext cx="10058400" cy="4204678"/>
          </a:xfrm>
        </p:spPr>
        <p:txBody>
          <a:bodyPr>
            <a:normAutofit/>
          </a:bodyPr>
          <a:lstStyle/>
          <a:p>
            <a:r>
              <a:rPr lang="ru-RU" sz="2400" dirty="0"/>
              <a:t>ФОП ДО допускает также психологическую диагностику развития детей. </a:t>
            </a:r>
          </a:p>
          <a:p>
            <a:r>
              <a:rPr lang="ru-RU" sz="2400" b="1" dirty="0" smtClean="0"/>
              <a:t>Цель: </a:t>
            </a:r>
            <a:r>
              <a:rPr lang="ru-RU" sz="2400" dirty="0" smtClean="0"/>
              <a:t>выявить </a:t>
            </a:r>
            <a:r>
              <a:rPr lang="ru-RU" sz="2400" dirty="0"/>
              <a:t>и изучить индивидуально-психологические особенности детей, причины трудностей в освоении образовательной программы. </a:t>
            </a:r>
          </a:p>
          <a:p>
            <a:r>
              <a:rPr lang="ru-RU" sz="2400" b="1" dirty="0"/>
              <a:t>Кто проводит: </a:t>
            </a:r>
            <a:r>
              <a:rPr lang="ru-RU" sz="2400" dirty="0"/>
              <a:t>квалифицированные специалисты – педагоги-психологи, психологи. </a:t>
            </a:r>
          </a:p>
          <a:p>
            <a:r>
              <a:rPr lang="ru-RU" sz="2400" b="1" dirty="0" smtClean="0"/>
              <a:t>Условия: </a:t>
            </a:r>
            <a:r>
              <a:rPr lang="ru-RU" sz="2400" dirty="0"/>
              <a:t>ребенок участвует в психологической диагностике только с согласия родителей или законных представителей. </a:t>
            </a:r>
          </a:p>
          <a:p>
            <a:r>
              <a:rPr lang="ru-RU" sz="2400" b="1" dirty="0"/>
              <a:t>Как использовать результаты: </a:t>
            </a:r>
            <a:r>
              <a:rPr lang="ru-RU" sz="2400" dirty="0"/>
              <a:t>по результатам психологической диагностики специалисты организуют психологическое сопровождение и адресную психологическую помощь детям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59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 целевого раздела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25784"/>
            <a:ext cx="10058400" cy="3743309"/>
          </a:xfrm>
        </p:spPr>
        <p:txBody>
          <a:bodyPr/>
          <a:lstStyle/>
          <a:p>
            <a:r>
              <a:rPr lang="ru-RU" sz="2400" dirty="0"/>
              <a:t>1. Пояснительная записка: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400" dirty="0"/>
              <a:t>цели и задачи;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400" dirty="0"/>
              <a:t>принципы и подходы к формированию программы.</a:t>
            </a:r>
          </a:p>
          <a:p>
            <a:r>
              <a:rPr lang="ru-RU" sz="2400" dirty="0"/>
              <a:t>2. Планируемые результаты, представленные в виде целевых ориентиров.</a:t>
            </a:r>
          </a:p>
          <a:p>
            <a:r>
              <a:rPr lang="ru-RU" sz="2400" dirty="0"/>
              <a:t>3. Подходы к педагогической диагностике достижения планируемых </a:t>
            </a:r>
            <a:r>
              <a:rPr lang="ru-RU" sz="2400" dirty="0" smtClean="0"/>
              <a:t>результатов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5403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Пояснительная записка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Цель, задачи и принципы формирования фоп до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147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Цель ФОП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3"/>
            <a:ext cx="10555459" cy="4461281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/>
              <a:t>Разностороннее </a:t>
            </a:r>
            <a:r>
              <a:rPr lang="ru-RU" sz="2200" dirty="0"/>
              <a:t>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</a:t>
            </a:r>
            <a:r>
              <a:rPr lang="ru-RU" sz="2200" dirty="0" smtClean="0"/>
              <a:t>.</a:t>
            </a:r>
          </a:p>
          <a:p>
            <a:pPr algn="just"/>
            <a:r>
              <a:rPr lang="ru-RU" sz="2200" b="1" dirty="0" smtClean="0"/>
              <a:t>Традиционные российские духовно-нравственные ценности:</a:t>
            </a:r>
          </a:p>
          <a:p>
            <a:pPr>
              <a:buFont typeface="Wingdings" pitchFamily="2" charset="2"/>
              <a:buChar char="§"/>
            </a:pPr>
            <a:r>
              <a:rPr lang="ru-RU" sz="2200" dirty="0" smtClean="0"/>
              <a:t>жизнь</a:t>
            </a:r>
            <a:r>
              <a:rPr lang="ru-RU" sz="2200" dirty="0"/>
              <a:t>, достоинство, права и свободы </a:t>
            </a:r>
            <a:r>
              <a:rPr lang="ru-RU" sz="2200" dirty="0" smtClean="0"/>
              <a:t>человека;</a:t>
            </a:r>
          </a:p>
          <a:p>
            <a:pPr>
              <a:buFont typeface="Wingdings" pitchFamily="2" charset="2"/>
              <a:buChar char="§"/>
            </a:pPr>
            <a:r>
              <a:rPr lang="ru-RU" sz="2200" dirty="0" smtClean="0"/>
              <a:t>патриотизм</a:t>
            </a:r>
            <a:r>
              <a:rPr lang="ru-RU" sz="2200" dirty="0"/>
              <a:t>, гражданственность, служение Отечеству и ответственность за его </a:t>
            </a:r>
            <a:r>
              <a:rPr lang="ru-RU" sz="2200" dirty="0" smtClean="0"/>
              <a:t>судьбу;</a:t>
            </a:r>
          </a:p>
          <a:p>
            <a:pPr>
              <a:buFont typeface="Wingdings" pitchFamily="2" charset="2"/>
              <a:buChar char="§"/>
            </a:pPr>
            <a:r>
              <a:rPr lang="ru-RU" sz="2200" dirty="0" smtClean="0"/>
              <a:t>высокие </a:t>
            </a:r>
            <a:r>
              <a:rPr lang="ru-RU" sz="2200" dirty="0"/>
              <a:t>нравственные идеалы, крепкая </a:t>
            </a:r>
            <a:r>
              <a:rPr lang="ru-RU" sz="2200" dirty="0" smtClean="0"/>
              <a:t>семья, созидательный труд;</a:t>
            </a:r>
          </a:p>
          <a:p>
            <a:pPr>
              <a:buFont typeface="Wingdings" pitchFamily="2" charset="2"/>
              <a:buChar char="§"/>
            </a:pPr>
            <a:r>
              <a:rPr lang="ru-RU" sz="2200" dirty="0" smtClean="0"/>
              <a:t>приоритет </a:t>
            </a:r>
            <a:r>
              <a:rPr lang="ru-RU" sz="2200" dirty="0"/>
              <a:t>духовного над </a:t>
            </a:r>
            <a:r>
              <a:rPr lang="ru-RU" sz="2200" dirty="0" smtClean="0"/>
              <a:t>материальным, гуманизм</a:t>
            </a:r>
            <a:r>
              <a:rPr lang="ru-RU" sz="2200" dirty="0"/>
              <a:t>, милосердие, </a:t>
            </a:r>
            <a:r>
              <a:rPr lang="ru-RU" sz="2200" dirty="0" smtClean="0"/>
              <a:t>справедливость;</a:t>
            </a:r>
          </a:p>
          <a:p>
            <a:pPr>
              <a:buFont typeface="Wingdings" pitchFamily="2" charset="2"/>
              <a:buChar char="§"/>
            </a:pPr>
            <a:r>
              <a:rPr lang="ru-RU" sz="2200" dirty="0" smtClean="0"/>
              <a:t>коллективизм</a:t>
            </a:r>
            <a:r>
              <a:rPr lang="ru-RU" sz="2200" dirty="0"/>
              <a:t>, взаимопомощь и </a:t>
            </a:r>
            <a:r>
              <a:rPr lang="ru-RU" sz="2200" dirty="0" smtClean="0"/>
              <a:t>взаимоуважение;</a:t>
            </a:r>
          </a:p>
          <a:p>
            <a:pPr>
              <a:buFont typeface="Wingdings" pitchFamily="2" charset="2"/>
              <a:buChar char="§"/>
            </a:pPr>
            <a:r>
              <a:rPr lang="ru-RU" sz="2200" dirty="0" smtClean="0"/>
              <a:t>историческая </a:t>
            </a:r>
            <a:r>
              <a:rPr lang="ru-RU" sz="2200" dirty="0"/>
              <a:t>память и преемственность поколений, единство народов России</a:t>
            </a:r>
          </a:p>
        </p:txBody>
      </p:sp>
    </p:spTree>
    <p:extLst>
      <p:ext uri="{BB962C8B-B14F-4D97-AF65-F5344CB8AC3E}">
        <p14:creationId xmlns:p14="http://schemas.microsoft.com/office/powerpoint/2010/main" val="300669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ФОП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469490" cy="442220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Обеспечить единые </a:t>
            </a:r>
            <a:r>
              <a:rPr lang="ru-RU" sz="7200" dirty="0"/>
              <a:t>для </a:t>
            </a:r>
            <a:r>
              <a:rPr lang="ru-RU" sz="7200" dirty="0" smtClean="0"/>
              <a:t>РФ содержание </a:t>
            </a:r>
            <a:r>
              <a:rPr lang="ru-RU" sz="7200" dirty="0"/>
              <a:t>ДО и </a:t>
            </a:r>
            <a:r>
              <a:rPr lang="ru-RU" sz="7200" dirty="0" smtClean="0"/>
              <a:t>планируемые результаты </a:t>
            </a:r>
            <a:r>
              <a:rPr lang="ru-RU" sz="7200" dirty="0"/>
              <a:t>освоения образовательной </a:t>
            </a:r>
            <a:r>
              <a:rPr lang="ru-RU" sz="7200" dirty="0" smtClean="0"/>
              <a:t>программы;</a:t>
            </a:r>
            <a:endParaRPr lang="ru-RU" sz="7200" dirty="0"/>
          </a:p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приобщать </a:t>
            </a:r>
            <a:r>
              <a:rPr lang="ru-RU" sz="7200" dirty="0"/>
              <a:t>детей </a:t>
            </a:r>
            <a:r>
              <a:rPr lang="ru-RU" sz="7200" dirty="0" smtClean="0"/>
              <a:t>к </a:t>
            </a:r>
            <a:r>
              <a:rPr lang="ru-RU" sz="7200" dirty="0"/>
              <a:t>базовым ценностям российского народа;</a:t>
            </a:r>
          </a:p>
          <a:p>
            <a:pPr marL="0" indent="0">
              <a:buNone/>
            </a:pPr>
            <a:r>
              <a:rPr lang="ru-RU" sz="7200" dirty="0"/>
              <a:t>• в</a:t>
            </a:r>
            <a:r>
              <a:rPr lang="ru-RU" sz="7200" dirty="0" smtClean="0"/>
              <a:t>ыстраивать</a:t>
            </a:r>
            <a:r>
              <a:rPr lang="ru-RU" sz="7200" dirty="0"/>
              <a:t>, структурировать содержание </a:t>
            </a:r>
            <a:r>
              <a:rPr lang="ru-RU" sz="7200" dirty="0" smtClean="0"/>
              <a:t>ОД на </a:t>
            </a:r>
            <a:r>
              <a:rPr lang="ru-RU" sz="7200" dirty="0"/>
              <a:t>основе учета возрастных и индивидуальных особенностей развития детей;</a:t>
            </a:r>
          </a:p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создать </a:t>
            </a:r>
            <a:r>
              <a:rPr lang="ru-RU" sz="7200" dirty="0"/>
              <a:t>условия для равного доступа к образованию для всех детей дошкольного возраста с учетом разнообразия образовательных потребностей и индивидуальных возможностей;</a:t>
            </a:r>
          </a:p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охранять и укреплять физическое </a:t>
            </a:r>
            <a:r>
              <a:rPr lang="ru-RU" sz="7200" dirty="0"/>
              <a:t>и </a:t>
            </a:r>
            <a:r>
              <a:rPr lang="ru-RU" sz="7200" dirty="0" smtClean="0"/>
              <a:t>психическое </a:t>
            </a:r>
            <a:r>
              <a:rPr lang="ru-RU" sz="7200" dirty="0"/>
              <a:t>здоровья детей, в том </a:t>
            </a:r>
            <a:r>
              <a:rPr lang="ru-RU" sz="7200" dirty="0" smtClean="0"/>
              <a:t>числе их эмоциональное благополучие;</a:t>
            </a:r>
            <a:endParaRPr lang="ru-RU" sz="7200" dirty="0"/>
          </a:p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развивать физические, личностные, нравственные качества </a:t>
            </a:r>
            <a:r>
              <a:rPr lang="ru-RU" sz="7200" dirty="0"/>
              <a:t>и </a:t>
            </a:r>
            <a:r>
              <a:rPr lang="ru-RU" sz="7200" dirty="0" smtClean="0"/>
              <a:t>основы </a:t>
            </a:r>
            <a:r>
              <a:rPr lang="ru-RU" sz="7200" dirty="0"/>
              <a:t>патриотизма, </a:t>
            </a:r>
            <a:r>
              <a:rPr lang="ru-RU" sz="7200" dirty="0" smtClean="0"/>
              <a:t>интеллектуальные </a:t>
            </a:r>
            <a:r>
              <a:rPr lang="ru-RU" sz="7200" dirty="0"/>
              <a:t>и </a:t>
            </a:r>
            <a:r>
              <a:rPr lang="ru-RU" sz="7200" dirty="0" smtClean="0"/>
              <a:t>художественно-творческие способности </a:t>
            </a:r>
            <a:r>
              <a:rPr lang="ru-RU" sz="7200" dirty="0"/>
              <a:t>ребенка, </a:t>
            </a:r>
            <a:r>
              <a:rPr lang="ru-RU" sz="7200" dirty="0" smtClean="0"/>
              <a:t>инициативность, самостоятельность </a:t>
            </a:r>
            <a:r>
              <a:rPr lang="ru-RU" sz="7200" dirty="0"/>
              <a:t>и </a:t>
            </a:r>
            <a:r>
              <a:rPr lang="ru-RU" sz="7200" dirty="0" smtClean="0"/>
              <a:t>ответственность;</a:t>
            </a:r>
            <a:endParaRPr lang="ru-RU" sz="7200" dirty="0"/>
          </a:p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обеспечить </a:t>
            </a:r>
            <a:r>
              <a:rPr lang="ru-RU" sz="7200" dirty="0"/>
              <a:t>психолого-педагогическую поддержку семье и повышение компетентности родителей в вопросах воспитания, обучения и развития, охраны и укрепления здоровья детей, обеспечения их безопасности;</a:t>
            </a:r>
          </a:p>
          <a:p>
            <a:pPr marL="0" indent="0">
              <a:buNone/>
            </a:pPr>
            <a:r>
              <a:rPr lang="ru-RU" sz="7200" dirty="0"/>
              <a:t>• </a:t>
            </a:r>
            <a:r>
              <a:rPr lang="ru-RU" sz="7200" dirty="0" smtClean="0"/>
              <a:t>обеспечить </a:t>
            </a:r>
            <a:r>
              <a:rPr lang="ru-RU" sz="7200" dirty="0"/>
              <a:t>достижение детьми на этапе завершения ДО уровня развития, необходимого и достаточного для успешного освоения ими образовательных программ </a:t>
            </a:r>
            <a:r>
              <a:rPr lang="ru-RU" sz="7200" dirty="0" smtClean="0"/>
              <a:t>НОО</a:t>
            </a:r>
            <a:endParaRPr lang="ru-RU" sz="7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09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ФОП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3"/>
            <a:ext cx="10399151" cy="4515989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5500" dirty="0"/>
              <a:t>• Полноценное проживание ребенком всех этапов </a:t>
            </a:r>
            <a:r>
              <a:rPr lang="ru-RU" sz="5500" dirty="0" smtClean="0"/>
              <a:t>детства, обогащение детского </a:t>
            </a:r>
            <a:r>
              <a:rPr lang="ru-RU" sz="5500" dirty="0"/>
              <a:t>развития;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построение </a:t>
            </a:r>
            <a:r>
              <a:rPr lang="ru-RU" sz="5500" dirty="0"/>
              <a:t>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содействие </a:t>
            </a:r>
            <a:r>
              <a:rPr lang="ru-RU" sz="5500" dirty="0"/>
              <a:t>и сотрудничество детей и </a:t>
            </a:r>
            <a:r>
              <a:rPr lang="ru-RU" sz="5500" dirty="0" smtClean="0"/>
              <a:t>взрослых;</a:t>
            </a:r>
            <a:endParaRPr lang="ru-RU" sz="5500" dirty="0"/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признание </a:t>
            </a:r>
            <a:r>
              <a:rPr lang="ru-RU" sz="5500" dirty="0"/>
              <a:t>ребенка полноценным </a:t>
            </a:r>
            <a:r>
              <a:rPr lang="ru-RU" sz="5500" dirty="0" smtClean="0"/>
              <a:t>участником, то есть субъектом, образовательных </a:t>
            </a:r>
            <a:r>
              <a:rPr lang="ru-RU" sz="5500" dirty="0"/>
              <a:t>отношений;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поддержка </a:t>
            </a:r>
            <a:r>
              <a:rPr lang="ru-RU" sz="5500" dirty="0"/>
              <a:t>инициативы детей в различных видах деятельности;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сотрудничество </a:t>
            </a:r>
            <a:r>
              <a:rPr lang="ru-RU" sz="5500" dirty="0"/>
              <a:t>ДОО с семьей;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приобщение </a:t>
            </a:r>
            <a:r>
              <a:rPr lang="ru-RU" sz="5500" dirty="0"/>
              <a:t>детей к социокультурным нормам, традициям семьи, общества и государства; 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формирование </a:t>
            </a:r>
            <a:r>
              <a:rPr lang="ru-RU" sz="5500" dirty="0"/>
              <a:t>познавательных интересов и познавательных действий ребенка в различных видах деятельности;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возрастная </a:t>
            </a:r>
            <a:r>
              <a:rPr lang="ru-RU" sz="5500" dirty="0"/>
              <a:t>адекватность </a:t>
            </a:r>
            <a:r>
              <a:rPr lang="ru-RU" sz="5500" dirty="0" smtClean="0"/>
              <a:t>ДО: </a:t>
            </a:r>
            <a:r>
              <a:rPr lang="ru-RU" sz="5500" dirty="0"/>
              <a:t>соответствие условий, требований, методов возрасту и особенностям развития;</a:t>
            </a:r>
          </a:p>
          <a:p>
            <a:pPr algn="just"/>
            <a:r>
              <a:rPr lang="ru-RU" sz="5500" dirty="0"/>
              <a:t>• </a:t>
            </a:r>
            <a:r>
              <a:rPr lang="ru-RU" sz="5500" dirty="0" smtClean="0"/>
              <a:t>учет </a:t>
            </a:r>
            <a:r>
              <a:rPr lang="ru-RU" sz="5500" dirty="0"/>
              <a:t>этнокультурной ситуации развития </a:t>
            </a:r>
            <a:r>
              <a:rPr lang="ru-RU" sz="5500" dirty="0" smtClean="0"/>
              <a:t>детей</a:t>
            </a:r>
            <a:endParaRPr lang="ru-RU" sz="5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10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Планируемые </a:t>
            </a:r>
            <a:r>
              <a:rPr lang="ru-RU" sz="6000" dirty="0" smtClean="0"/>
              <a:t>результаты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Содержание, характеристики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729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1176793" y="2264532"/>
            <a:ext cx="4929808" cy="485668"/>
          </a:xfrm>
          <a:ln>
            <a:solidFill>
              <a:schemeClr val="accent1"/>
            </a:solidFill>
          </a:ln>
        </p:spPr>
        <p:txBody>
          <a:bodyPr anchor="ctr"/>
          <a:lstStyle/>
          <a:p>
            <a:r>
              <a:rPr lang="ru-RU" dirty="0"/>
              <a:t>В младенческом возрасте – к одному году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1176793" y="3073728"/>
            <a:ext cx="4929808" cy="453474"/>
          </a:xfrm>
          <a:ln>
            <a:solidFill>
              <a:schemeClr val="accent1"/>
            </a:solidFill>
          </a:ln>
        </p:spPr>
        <p:txBody>
          <a:bodyPr anchor="ctr"/>
          <a:lstStyle/>
          <a:p>
            <a:r>
              <a:rPr lang="ru-RU" dirty="0"/>
              <a:t>В раннем возрасте – к трем годам</a:t>
            </a:r>
          </a:p>
        </p:txBody>
      </p:sp>
      <p:sp>
        <p:nvSpPr>
          <p:cNvPr id="12" name="Объект 10"/>
          <p:cNvSpPr txBox="1">
            <a:spLocks/>
          </p:cNvSpPr>
          <p:nvPr/>
        </p:nvSpPr>
        <p:spPr>
          <a:xfrm>
            <a:off x="1176793" y="3834790"/>
            <a:ext cx="4929808" cy="890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  В </a:t>
            </a:r>
            <a:r>
              <a:rPr lang="ru-RU" dirty="0"/>
              <a:t>дошкольном возрасте – </a:t>
            </a:r>
            <a:r>
              <a:rPr lang="ru-RU" dirty="0" smtClean="0"/>
              <a:t>к четырем, пяти</a:t>
            </a:r>
            <a:br>
              <a:rPr lang="ru-RU" dirty="0" smtClean="0"/>
            </a:br>
            <a:r>
              <a:rPr lang="ru-RU" dirty="0" smtClean="0"/>
              <a:t>  и шести годам</a:t>
            </a:r>
          </a:p>
        </p:txBody>
      </p:sp>
      <p:sp>
        <p:nvSpPr>
          <p:cNvPr id="13" name="Объект 10"/>
          <p:cNvSpPr txBox="1">
            <a:spLocks/>
          </p:cNvSpPr>
          <p:nvPr/>
        </p:nvSpPr>
        <p:spPr>
          <a:xfrm>
            <a:off x="1176793" y="4970905"/>
            <a:ext cx="4929808" cy="8832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К концу дошкольного возраста – на этапе завершения </a:t>
            </a:r>
            <a:r>
              <a:rPr lang="ru-RU" dirty="0" smtClean="0"/>
              <a:t>освоения программы</a:t>
            </a:r>
            <a:endParaRPr lang="ru-RU" dirty="0"/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6407161" y="2089602"/>
            <a:ext cx="1078992" cy="3950208"/>
          </a:xfrm>
          <a:prstGeom prst="rightBrace">
            <a:avLst>
              <a:gd name="adj1" fmla="val 8333"/>
              <a:gd name="adj2" fmla="val 499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ъект 10"/>
          <p:cNvSpPr txBox="1">
            <a:spLocks/>
          </p:cNvSpPr>
          <p:nvPr/>
        </p:nvSpPr>
        <p:spPr>
          <a:xfrm>
            <a:off x="7609398" y="3367926"/>
            <a:ext cx="3403159" cy="1522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0" tIns="45720" rIns="0" bIns="45720" rtlCol="0" anchor="ctr">
            <a:normAutofit fontScale="925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dirty="0" smtClean="0"/>
              <a:t>Возрастные </a:t>
            </a:r>
            <a:r>
              <a:rPr lang="ru-RU" dirty="0"/>
              <a:t>ориентиры в </a:t>
            </a:r>
            <a:r>
              <a:rPr lang="ru-RU" dirty="0" smtClean="0"/>
              <a:t>ФОП</a:t>
            </a:r>
            <a:br>
              <a:rPr lang="ru-RU" dirty="0" smtClean="0"/>
            </a:br>
            <a:r>
              <a:rPr lang="ru-RU" dirty="0" smtClean="0"/>
              <a:t>ДО </a:t>
            </a:r>
            <a:r>
              <a:rPr lang="ru-RU" dirty="0"/>
              <a:t>– условные. Каждый ребенок может достичь планируемых результатов на разных этапах дошкольного детства</a:t>
            </a:r>
            <a:endParaRPr lang="ru-RU" dirty="0" smtClean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Планируемые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88209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Педагогическая диагностика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содержание, специфика, результаты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98123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653</TotalTime>
  <Words>712</Words>
  <Application>Microsoft Office PowerPoint</Application>
  <PresentationFormat>Произвольный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Ретро</vt:lpstr>
      <vt:lpstr>Целевой раздел ФОП ДО</vt:lpstr>
      <vt:lpstr>Содержание целевого раздела </vt:lpstr>
      <vt:lpstr>Пояснительная записка</vt:lpstr>
      <vt:lpstr>Цель ФОП ДО</vt:lpstr>
      <vt:lpstr>Задачи ФОП ДО</vt:lpstr>
      <vt:lpstr>Принципы ФОП ДО</vt:lpstr>
      <vt:lpstr>Планируемые результаты</vt:lpstr>
      <vt:lpstr>Презентация PowerPoint</vt:lpstr>
      <vt:lpstr>Педагогическая диагностика</vt:lpstr>
      <vt:lpstr>Педагогическая диагностика</vt:lpstr>
      <vt:lpstr>Специфика педдиагностики</vt:lpstr>
      <vt:lpstr>Методы педдиагностики</vt:lpstr>
      <vt:lpstr>Результаты педдиагностики</vt:lpstr>
      <vt:lpstr>Психологическая диагностика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целевого раздела ФОП ДО</dc:title>
  <dc:creator>Менькова Нина Николаевна</dc:creator>
  <cp:lastModifiedBy>Романова Наталья Валентиновна</cp:lastModifiedBy>
  <cp:revision>20</cp:revision>
  <dcterms:created xsi:type="dcterms:W3CDTF">2023-03-02T10:29:22Z</dcterms:created>
  <dcterms:modified xsi:type="dcterms:W3CDTF">2023-03-14T13:55:26Z</dcterms:modified>
</cp:coreProperties>
</file>