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6" r:id="rId2"/>
    <p:sldId id="257" r:id="rId3"/>
    <p:sldId id="258" r:id="rId4"/>
    <p:sldId id="270" r:id="rId5"/>
    <p:sldId id="271" r:id="rId6"/>
    <p:sldId id="273" r:id="rId7"/>
    <p:sldId id="272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59" r:id="rId19"/>
    <p:sldId id="260" r:id="rId20"/>
    <p:sldId id="261" r:id="rId21"/>
    <p:sldId id="284" r:id="rId22"/>
    <p:sldId id="262" r:id="rId23"/>
    <p:sldId id="285" r:id="rId24"/>
    <p:sldId id="286" r:id="rId25"/>
    <p:sldId id="263" r:id="rId26"/>
    <p:sldId id="287" r:id="rId27"/>
    <p:sldId id="290" r:id="rId28"/>
    <p:sldId id="264" r:id="rId29"/>
    <p:sldId id="288" r:id="rId30"/>
    <p:sldId id="291" r:id="rId31"/>
    <p:sldId id="292" r:id="rId32"/>
    <p:sldId id="293" r:id="rId33"/>
    <p:sldId id="265" r:id="rId34"/>
    <p:sldId id="266" r:id="rId35"/>
    <p:sldId id="294" r:id="rId36"/>
    <p:sldId id="295" r:id="rId37"/>
    <p:sldId id="269" r:id="rId3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37F48-3EA4-43AA-8940-76563FB4615A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9B9D3-8D1C-4C83-B288-A2C4D385C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658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69B9D3-8D1C-4C83-B288-A2C4D385CCEE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912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69B9D3-8D1C-4C83-B288-A2C4D385CCEE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347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69B9D3-8D1C-4C83-B288-A2C4D385CCEE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391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69B9D3-8D1C-4C83-B288-A2C4D385CCEE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593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69B9D3-8D1C-4C83-B288-A2C4D385CCEE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18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69B9D3-8D1C-4C83-B288-A2C4D385CCEE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100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82B0-E6E5-46A7-85F3-8853ED8F015C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4E2E4-D027-4E6B-8D96-D13530F5CCB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010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82B0-E6E5-46A7-85F3-8853ED8F015C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4E2E4-D027-4E6B-8D96-D13530F5C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67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82B0-E6E5-46A7-85F3-8853ED8F015C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4E2E4-D027-4E6B-8D96-D13530F5C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041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82B0-E6E5-46A7-85F3-8853ED8F015C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4E2E4-D027-4E6B-8D96-D13530F5C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615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82B0-E6E5-46A7-85F3-8853ED8F015C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4E2E4-D027-4E6B-8D96-D13530F5CCB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7633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82B0-E6E5-46A7-85F3-8853ED8F015C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4E2E4-D027-4E6B-8D96-D13530F5C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142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82B0-E6E5-46A7-85F3-8853ED8F015C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4E2E4-D027-4E6B-8D96-D13530F5C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394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82B0-E6E5-46A7-85F3-8853ED8F015C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4E2E4-D027-4E6B-8D96-D13530F5C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7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82B0-E6E5-46A7-85F3-8853ED8F015C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4E2E4-D027-4E6B-8D96-D13530F5C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137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E5682B0-E6E5-46A7-85F3-8853ED8F015C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904E2E4-D027-4E6B-8D96-D13530F5C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992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682B0-E6E5-46A7-85F3-8853ED8F015C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4E2E4-D027-4E6B-8D96-D13530F5C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449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E5682B0-E6E5-46A7-85F3-8853ED8F015C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904E2E4-D027-4E6B-8D96-D13530F5CCB8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757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4081" y="3353999"/>
            <a:ext cx="10058400" cy="1101621"/>
          </a:xfrm>
          <a:ln>
            <a:solidFill>
              <a:schemeClr val="bg1"/>
            </a:solidFill>
          </a:ln>
        </p:spPr>
        <p:txBody>
          <a:bodyPr anchor="ctr">
            <a:normAutofit fontScale="90000"/>
          </a:bodyPr>
          <a:lstStyle/>
          <a:p>
            <a:pPr algn="ctr"/>
            <a:r>
              <a:rPr lang="ru-RU" sz="6000" dirty="0" smtClean="0"/>
              <a:t>Содержательный раздел ФОП ДО  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Структура, содержание, новшества</a:t>
            </a:r>
          </a:p>
        </p:txBody>
      </p:sp>
    </p:spTree>
    <p:extLst>
      <p:ext uri="{BB962C8B-B14F-4D97-AF65-F5344CB8AC3E}">
        <p14:creationId xmlns:p14="http://schemas.microsoft.com/office/powerpoint/2010/main" val="4120422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4225" y="546145"/>
            <a:ext cx="10058400" cy="120045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Задачи и содержания образовательной деятельности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01351" y="1845735"/>
            <a:ext cx="7150793" cy="574193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ru-RU" sz="2400" dirty="0" smtClean="0"/>
              <a:t>Задачи и содержание образовательной деятельности </a:t>
            </a:r>
            <a:endParaRPr lang="ru-RU" sz="24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014691" y="1836498"/>
            <a:ext cx="2990734" cy="583430"/>
          </a:xfrm>
          <a:ln>
            <a:solidFill>
              <a:schemeClr val="accent1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ru-RU" dirty="0" smtClean="0"/>
              <a:t>от 2 месяцев до 1 года </a:t>
            </a: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01351" y="2528304"/>
            <a:ext cx="7150794" cy="65824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Задачи и содержание образовательной деятельности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80042" y="5795510"/>
            <a:ext cx="11804074" cy="658242"/>
          </a:xfrm>
          <a:prstGeom prst="rect">
            <a:avLst/>
          </a:prstGeom>
          <a:ln>
            <a:noFill/>
          </a:ln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Решения </a:t>
            </a:r>
            <a:r>
              <a:rPr lang="ru-RU" dirty="0" smtClean="0"/>
              <a:t>задач </a:t>
            </a:r>
            <a:r>
              <a:rPr lang="ru-RU" dirty="0"/>
              <a:t>воспитания направлено на приобщение детей к ценностям </a:t>
            </a:r>
            <a:r>
              <a:rPr lang="ru-RU" dirty="0" smtClean="0"/>
              <a:t>«Красота», «Культура»</a:t>
            </a:r>
            <a:endParaRPr lang="ru-RU" dirty="0"/>
          </a:p>
        </p:txBody>
      </p:sp>
      <p:sp>
        <p:nvSpPr>
          <p:cNvPr id="7" name="Объект 3"/>
          <p:cNvSpPr txBox="1">
            <a:spLocks/>
          </p:cNvSpPr>
          <p:nvPr/>
        </p:nvSpPr>
        <p:spPr>
          <a:xfrm>
            <a:off x="9014691" y="2528302"/>
            <a:ext cx="2990734" cy="65824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от 1 года до 2 лет </a:t>
            </a:r>
            <a:endParaRPr lang="ru-RU" dirty="0"/>
          </a:p>
        </p:txBody>
      </p:sp>
      <p:sp>
        <p:nvSpPr>
          <p:cNvPr id="15" name="Стрелка вправо 14"/>
          <p:cNvSpPr/>
          <p:nvPr/>
        </p:nvSpPr>
        <p:spPr>
          <a:xfrm>
            <a:off x="7694213" y="1940097"/>
            <a:ext cx="978408" cy="2653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7694213" y="2724727"/>
            <a:ext cx="978408" cy="2653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201351" y="3294922"/>
            <a:ext cx="7150794" cy="234387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Задачи и содержание образовательной деятельности: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формирование словаря;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звуковая культура речи;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грамматический строй речи;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связная речь;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интерес к художественной литературе </a:t>
            </a:r>
          </a:p>
          <a:p>
            <a:endParaRPr lang="ru-RU" sz="2400" dirty="0" smtClean="0"/>
          </a:p>
          <a:p>
            <a:endParaRPr lang="ru-RU" sz="2400" dirty="0" smtClean="0"/>
          </a:p>
        </p:txBody>
      </p:sp>
      <p:sp>
        <p:nvSpPr>
          <p:cNvPr id="12" name="Стрелка вправо 11"/>
          <p:cNvSpPr/>
          <p:nvPr/>
        </p:nvSpPr>
        <p:spPr>
          <a:xfrm>
            <a:off x="7694213" y="4565072"/>
            <a:ext cx="978408" cy="2653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бъект 3"/>
          <p:cNvSpPr txBox="1">
            <a:spLocks/>
          </p:cNvSpPr>
          <p:nvPr/>
        </p:nvSpPr>
        <p:spPr>
          <a:xfrm>
            <a:off x="9014691" y="3294920"/>
            <a:ext cx="2990734" cy="234387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от 2 лет до 3 лет</a:t>
            </a:r>
          </a:p>
          <a:p>
            <a:pPr algn="ctr"/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3631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4225" y="546145"/>
            <a:ext cx="10058400" cy="120045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Задачи и содержания образовательной деятельности</a:t>
            </a:r>
            <a:endParaRPr lang="ru-RU" sz="32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723229" y="4842630"/>
            <a:ext cx="10880392" cy="889153"/>
          </a:xfrm>
          <a:prstGeom prst="rect">
            <a:avLst/>
          </a:prstGeom>
          <a:ln>
            <a:noFill/>
          </a:ln>
        </p:spPr>
        <p:txBody>
          <a:bodyPr vert="horz" lIns="0" tIns="45720" rIns="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Решения </a:t>
            </a:r>
            <a:r>
              <a:rPr lang="ru-RU" dirty="0" smtClean="0"/>
              <a:t>задач </a:t>
            </a:r>
            <a:r>
              <a:rPr lang="ru-RU" dirty="0"/>
              <a:t>воспитания направлено на приобщение детей к ценностям </a:t>
            </a:r>
            <a:r>
              <a:rPr lang="ru-RU" dirty="0" smtClean="0"/>
              <a:t>«Культура», «Красота»</a:t>
            </a:r>
            <a:endParaRPr lang="ru-RU" dirty="0"/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312233" y="1836498"/>
            <a:ext cx="7150794" cy="272626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Задачи и содержание образовательной деятельности: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формирование словаря;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звуковая культура речи;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грамматический строй речи;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связная речь;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интерес к художественной литературе;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/>
              <a:t>п</a:t>
            </a:r>
            <a:r>
              <a:rPr lang="ru-RU" sz="2200" dirty="0" smtClean="0"/>
              <a:t>одготовка к обучению грамоте </a:t>
            </a:r>
          </a:p>
          <a:p>
            <a:endParaRPr lang="ru-RU" sz="2400" dirty="0" smtClean="0"/>
          </a:p>
          <a:p>
            <a:endParaRPr lang="ru-RU" sz="2400" dirty="0" smtClean="0"/>
          </a:p>
        </p:txBody>
      </p:sp>
      <p:sp>
        <p:nvSpPr>
          <p:cNvPr id="12" name="Стрелка вправо 11"/>
          <p:cNvSpPr/>
          <p:nvPr/>
        </p:nvSpPr>
        <p:spPr>
          <a:xfrm>
            <a:off x="7573909" y="3254280"/>
            <a:ext cx="978408" cy="2653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бъект 3"/>
          <p:cNvSpPr txBox="1">
            <a:spLocks/>
          </p:cNvSpPr>
          <p:nvPr/>
        </p:nvSpPr>
        <p:spPr>
          <a:xfrm>
            <a:off x="8774082" y="1836498"/>
            <a:ext cx="2990734" cy="272626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от 3 лет до 4 лет</a:t>
            </a:r>
          </a:p>
          <a:p>
            <a:pPr algn="ctr"/>
            <a:r>
              <a:rPr lang="ru-RU" dirty="0" smtClean="0"/>
              <a:t>от 4 лет  до 5 лет </a:t>
            </a:r>
          </a:p>
          <a:p>
            <a:pPr algn="ctr"/>
            <a:r>
              <a:rPr lang="ru-RU" dirty="0" smtClean="0"/>
              <a:t>от 5 лет до 6 лет </a:t>
            </a:r>
          </a:p>
          <a:p>
            <a:pPr algn="ctr"/>
            <a:r>
              <a:rPr lang="ru-RU" dirty="0" smtClean="0"/>
              <a:t>от 6 лет до 7 лет </a:t>
            </a:r>
          </a:p>
          <a:p>
            <a:pPr algn="ctr"/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5489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/>
              <a:t>Структура образовательной области </a:t>
            </a:r>
            <a:r>
              <a:rPr lang="ru-RU" sz="4000" dirty="0" smtClean="0"/>
              <a:t>«Художественно-эстетическое </a:t>
            </a:r>
            <a:r>
              <a:rPr lang="ru-RU" sz="4000" dirty="0"/>
              <a:t>развитие» 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000" dirty="0"/>
              <a:t>Задачи и содержания образовательной деятельности, ценности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1092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4225" y="546145"/>
            <a:ext cx="10058400" cy="120045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Задачи и содержания образовательной деятельности</a:t>
            </a:r>
            <a:endParaRPr lang="ru-RU" sz="32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723229" y="5818906"/>
            <a:ext cx="10880392" cy="575890"/>
          </a:xfrm>
          <a:prstGeom prst="rect">
            <a:avLst/>
          </a:prstGeom>
          <a:ln>
            <a:noFill/>
          </a:ln>
        </p:spPr>
        <p:txBody>
          <a:bodyPr vert="horz" lIns="0" tIns="45720" rIns="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Решения </a:t>
            </a:r>
            <a:r>
              <a:rPr lang="ru-RU" dirty="0" smtClean="0"/>
              <a:t>задач </a:t>
            </a:r>
            <a:r>
              <a:rPr lang="ru-RU" dirty="0"/>
              <a:t>воспитания направлено на приобщение детей к ценностям </a:t>
            </a:r>
            <a:r>
              <a:rPr lang="ru-RU" dirty="0" smtClean="0"/>
              <a:t>«Культура», «Красота»</a:t>
            </a:r>
            <a:endParaRPr lang="ru-RU" dirty="0"/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312233" y="1836498"/>
            <a:ext cx="7150794" cy="5557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Задачи и содержание образовательной деятельности</a:t>
            </a:r>
          </a:p>
          <a:p>
            <a:endParaRPr lang="ru-RU" sz="2400" dirty="0" smtClean="0"/>
          </a:p>
          <a:p>
            <a:endParaRPr lang="ru-RU" sz="2400" dirty="0" smtClean="0"/>
          </a:p>
        </p:txBody>
      </p:sp>
      <p:sp>
        <p:nvSpPr>
          <p:cNvPr id="12" name="Стрелка вправо 11"/>
          <p:cNvSpPr/>
          <p:nvPr/>
        </p:nvSpPr>
        <p:spPr>
          <a:xfrm>
            <a:off x="7703241" y="1995055"/>
            <a:ext cx="849632" cy="25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бъект 3"/>
          <p:cNvSpPr txBox="1">
            <a:spLocks/>
          </p:cNvSpPr>
          <p:nvPr/>
        </p:nvSpPr>
        <p:spPr>
          <a:xfrm>
            <a:off x="8774082" y="1836498"/>
            <a:ext cx="2990734" cy="5557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От 2 месяцев до 1 года </a:t>
            </a:r>
            <a:endParaRPr lang="ru-RU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312233" y="2482119"/>
            <a:ext cx="7150794" cy="5557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Задачи и содержание образовательной деятельности</a:t>
            </a:r>
          </a:p>
          <a:p>
            <a:endParaRPr lang="ru-RU" sz="2400" dirty="0" smtClean="0"/>
          </a:p>
          <a:p>
            <a:endParaRPr lang="ru-RU" sz="2400" dirty="0" smtClean="0"/>
          </a:p>
        </p:txBody>
      </p:sp>
      <p:sp>
        <p:nvSpPr>
          <p:cNvPr id="8" name="Объект 3"/>
          <p:cNvSpPr txBox="1">
            <a:spLocks/>
          </p:cNvSpPr>
          <p:nvPr/>
        </p:nvSpPr>
        <p:spPr>
          <a:xfrm>
            <a:off x="8774082" y="2482119"/>
            <a:ext cx="2990734" cy="5557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От 1 года до 2 лет </a:t>
            </a:r>
            <a:endParaRPr lang="ru-RU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7703241" y="2633979"/>
            <a:ext cx="849632" cy="25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312233" y="3127739"/>
            <a:ext cx="7150794" cy="267269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Задачи и содержание образовательной деятельности: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приобщение к искусству;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изобразительная деятельность;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конструктивная деятельность;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музыкальная деятельность;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театрализованная деятельность;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культурно-досуговая деятельность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</p:txBody>
      </p:sp>
      <p:sp>
        <p:nvSpPr>
          <p:cNvPr id="16" name="Объект 3"/>
          <p:cNvSpPr txBox="1">
            <a:spLocks/>
          </p:cNvSpPr>
          <p:nvPr/>
        </p:nvSpPr>
        <p:spPr>
          <a:xfrm>
            <a:off x="8804539" y="3127738"/>
            <a:ext cx="2990734" cy="267269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от 3 лет до 4 лет</a:t>
            </a:r>
          </a:p>
          <a:p>
            <a:pPr algn="ctr"/>
            <a:r>
              <a:rPr lang="ru-RU" dirty="0" smtClean="0"/>
              <a:t>от 4 лет  до 5 лет </a:t>
            </a:r>
          </a:p>
          <a:p>
            <a:pPr algn="ctr"/>
            <a:r>
              <a:rPr lang="ru-RU" dirty="0" smtClean="0"/>
              <a:t>от 5 лет до 6 лет </a:t>
            </a:r>
          </a:p>
          <a:p>
            <a:pPr algn="ctr"/>
            <a:r>
              <a:rPr lang="ru-RU" dirty="0" smtClean="0"/>
              <a:t>от 6 лет до 7 лет </a:t>
            </a:r>
          </a:p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7" name="Стрелка вправо 16"/>
          <p:cNvSpPr/>
          <p:nvPr/>
        </p:nvSpPr>
        <p:spPr>
          <a:xfrm>
            <a:off x="7703241" y="4338086"/>
            <a:ext cx="849632" cy="25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672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/>
              <a:t>Структура образовательной области </a:t>
            </a:r>
            <a:r>
              <a:rPr lang="ru-RU" sz="4000" dirty="0" smtClean="0"/>
              <a:t>«Физическое </a:t>
            </a:r>
            <a:r>
              <a:rPr lang="ru-RU" sz="4000" dirty="0"/>
              <a:t>развитие» 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000" dirty="0"/>
              <a:t>Задачи и содержания образовательной деятельности, ценности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3953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4225" y="546145"/>
            <a:ext cx="10058400" cy="120045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Задачи и содержания образовательной деятельности</a:t>
            </a:r>
            <a:endParaRPr lang="ru-RU" sz="32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723229" y="5278960"/>
            <a:ext cx="10880392" cy="575890"/>
          </a:xfrm>
          <a:prstGeom prst="rect">
            <a:avLst/>
          </a:prstGeom>
          <a:ln>
            <a:noFill/>
          </a:ln>
        </p:spPr>
        <p:txBody>
          <a:bodyPr vert="horz" lIns="0" tIns="45720" rIns="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Решения </a:t>
            </a:r>
            <a:r>
              <a:rPr lang="ru-RU" dirty="0" smtClean="0"/>
              <a:t>задач </a:t>
            </a:r>
            <a:r>
              <a:rPr lang="ru-RU" dirty="0"/>
              <a:t>воспитания направлено на приобщение детей к ценностям </a:t>
            </a:r>
            <a:r>
              <a:rPr lang="ru-RU" dirty="0" smtClean="0"/>
              <a:t>«Жизнь», «Здоровье»</a:t>
            </a:r>
            <a:endParaRPr lang="ru-RU" dirty="0"/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312233" y="1836498"/>
            <a:ext cx="7150794" cy="5557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Задачи и содержание образовательной деятельности</a:t>
            </a:r>
          </a:p>
          <a:p>
            <a:endParaRPr lang="ru-RU" sz="2400" dirty="0" smtClean="0"/>
          </a:p>
          <a:p>
            <a:endParaRPr lang="ru-RU" sz="2400" dirty="0" smtClean="0"/>
          </a:p>
        </p:txBody>
      </p:sp>
      <p:sp>
        <p:nvSpPr>
          <p:cNvPr id="12" name="Стрелка вправо 11"/>
          <p:cNvSpPr/>
          <p:nvPr/>
        </p:nvSpPr>
        <p:spPr>
          <a:xfrm>
            <a:off x="7703241" y="1995055"/>
            <a:ext cx="849632" cy="25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бъект 3"/>
          <p:cNvSpPr txBox="1">
            <a:spLocks/>
          </p:cNvSpPr>
          <p:nvPr/>
        </p:nvSpPr>
        <p:spPr>
          <a:xfrm>
            <a:off x="8774082" y="1836498"/>
            <a:ext cx="2990734" cy="5557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От 2 месяцев до 1 года </a:t>
            </a:r>
            <a:endParaRPr lang="ru-RU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312233" y="2482119"/>
            <a:ext cx="7150794" cy="5557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Задачи и содержание образовательной деятельности</a:t>
            </a:r>
          </a:p>
          <a:p>
            <a:endParaRPr lang="ru-RU" sz="2400" dirty="0" smtClean="0"/>
          </a:p>
          <a:p>
            <a:endParaRPr lang="ru-RU" sz="2400" dirty="0" smtClean="0"/>
          </a:p>
        </p:txBody>
      </p:sp>
      <p:sp>
        <p:nvSpPr>
          <p:cNvPr id="8" name="Объект 3"/>
          <p:cNvSpPr txBox="1">
            <a:spLocks/>
          </p:cNvSpPr>
          <p:nvPr/>
        </p:nvSpPr>
        <p:spPr>
          <a:xfrm>
            <a:off x="8774082" y="2482119"/>
            <a:ext cx="2990734" cy="5557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От 1 года до 2 лет </a:t>
            </a:r>
            <a:endParaRPr lang="ru-RU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7703241" y="2633979"/>
            <a:ext cx="849632" cy="25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312233" y="3127739"/>
            <a:ext cx="7150794" cy="155178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Задачи и содержание образовательной деятельности: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основная гимнастика;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подвижные игры и игровые упражнения;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формирование основ ЗОЖ</a:t>
            </a:r>
          </a:p>
          <a:p>
            <a:pPr lvl="1">
              <a:buFont typeface="Arial" panose="020B0604020202020204" pitchFamily="34" charset="0"/>
              <a:buChar char="•"/>
            </a:pPr>
            <a:endParaRPr lang="ru-RU" sz="22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</p:txBody>
      </p:sp>
      <p:sp>
        <p:nvSpPr>
          <p:cNvPr id="16" name="Объект 3"/>
          <p:cNvSpPr txBox="1">
            <a:spLocks/>
          </p:cNvSpPr>
          <p:nvPr/>
        </p:nvSpPr>
        <p:spPr>
          <a:xfrm>
            <a:off x="8804539" y="3127739"/>
            <a:ext cx="2990734" cy="155178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от 2 лет до 3 лет</a:t>
            </a:r>
          </a:p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7" name="Стрелка вправо 16"/>
          <p:cNvSpPr/>
          <p:nvPr/>
        </p:nvSpPr>
        <p:spPr>
          <a:xfrm>
            <a:off x="7703241" y="3773360"/>
            <a:ext cx="849632" cy="25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3467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4225" y="546145"/>
            <a:ext cx="10058400" cy="120045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Задачи и содержания образовательной деятельности</a:t>
            </a:r>
            <a:endParaRPr lang="ru-RU" sz="32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12232" y="4726435"/>
            <a:ext cx="11455331" cy="575890"/>
          </a:xfrm>
          <a:prstGeom prst="rect">
            <a:avLst/>
          </a:prstGeom>
          <a:ln>
            <a:noFill/>
          </a:ln>
        </p:spPr>
        <p:txBody>
          <a:bodyPr vert="horz" lIns="0" tIns="45720" rIns="0" bIns="45720" rtlCol="0" anchor="ctr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/>
              <a:t>Решения </a:t>
            </a:r>
            <a:r>
              <a:rPr lang="ru-RU" sz="2400" dirty="0" smtClean="0"/>
              <a:t>задач </a:t>
            </a:r>
            <a:r>
              <a:rPr lang="ru-RU" sz="2400" dirty="0"/>
              <a:t>воспитания направлено на приобщение детей к ценностям </a:t>
            </a:r>
            <a:r>
              <a:rPr lang="ru-RU" sz="2400" dirty="0" smtClean="0"/>
              <a:t>«Жизнь», «Здоровье»</a:t>
            </a:r>
            <a:endParaRPr lang="ru-RU" sz="2400" dirty="0"/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386124" y="1880830"/>
            <a:ext cx="7150794" cy="24417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Задачи и содержание образовательной деятельности: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основная гимнастика;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грамматический строй речи;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спортивные упражнения;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формирование основ ЗОЖ;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200" dirty="0" smtClean="0"/>
              <a:t>активный отдых</a:t>
            </a:r>
          </a:p>
          <a:p>
            <a:pPr lvl="1">
              <a:buFont typeface="Arial" panose="020B0604020202020204" pitchFamily="34" charset="0"/>
              <a:buChar char="•"/>
            </a:pPr>
            <a:endParaRPr lang="ru-RU" sz="22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u="sng" dirty="0" smtClean="0"/>
          </a:p>
        </p:txBody>
      </p:sp>
      <p:sp>
        <p:nvSpPr>
          <p:cNvPr id="16" name="Объект 3"/>
          <p:cNvSpPr txBox="1">
            <a:spLocks/>
          </p:cNvSpPr>
          <p:nvPr/>
        </p:nvSpPr>
        <p:spPr>
          <a:xfrm>
            <a:off x="8776830" y="1880830"/>
            <a:ext cx="2990734" cy="24417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от 3 лет до 4 лет</a:t>
            </a:r>
          </a:p>
          <a:p>
            <a:pPr algn="ctr"/>
            <a:r>
              <a:rPr lang="ru-RU" dirty="0" smtClean="0"/>
              <a:t>от 4 лет до 5 лет</a:t>
            </a:r>
          </a:p>
          <a:p>
            <a:pPr algn="ctr"/>
            <a:r>
              <a:rPr lang="ru-RU" dirty="0" smtClean="0"/>
              <a:t>от 5 лет до 6 лет</a:t>
            </a:r>
          </a:p>
          <a:p>
            <a:pPr algn="ctr"/>
            <a:r>
              <a:rPr lang="ru-RU" dirty="0"/>
              <a:t>о</a:t>
            </a:r>
            <a:r>
              <a:rPr lang="ru-RU" dirty="0" smtClean="0"/>
              <a:t>т 6 лет до 7 лет  </a:t>
            </a:r>
          </a:p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7" name="Стрелка вправо 16"/>
          <p:cNvSpPr/>
          <p:nvPr/>
        </p:nvSpPr>
        <p:spPr>
          <a:xfrm>
            <a:off x="7732058" y="2530722"/>
            <a:ext cx="849632" cy="25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1284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Вариативные формы, способы, методы и средства реализации ФОП ДО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000" dirty="0"/>
              <a:t>Задачи и содержания образовательной деятельности, ценности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77738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ru-RU" sz="4000" dirty="0"/>
              <a:t>Вариативные формы, способы, методы и средства реализации ФОП ДО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7280" y="1737360"/>
            <a:ext cx="10058400" cy="736282"/>
          </a:xfrm>
        </p:spPr>
        <p:txBody>
          <a:bodyPr/>
          <a:lstStyle/>
          <a:p>
            <a:pPr algn="ctr"/>
            <a:r>
              <a:rPr lang="ru-RU" dirty="0" smtClean="0"/>
              <a:t>Дошкольное образование может быть получено </a:t>
            </a:r>
            <a:r>
              <a:rPr lang="ru-RU" u="sng" dirty="0" smtClean="0"/>
              <a:t>двумя </a:t>
            </a:r>
            <a:r>
              <a:rPr lang="ru-RU" dirty="0" smtClean="0"/>
              <a:t>способами: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97280" y="2360661"/>
            <a:ext cx="4937760" cy="3378200"/>
          </a:xfrm>
        </p:spPr>
        <p:txBody>
          <a:bodyPr>
            <a:normAutofit/>
          </a:bodyPr>
          <a:lstStyle/>
          <a:p>
            <a:r>
              <a:rPr lang="ru-RU" sz="2400" dirty="0"/>
              <a:t>В ДОО или в форме семейного образования. Ребенок может посещать детский сад или получать дошкольное образование дома. Форму определяют родители с учетом мнения ребенка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84293" y="4690955"/>
            <a:ext cx="11265408" cy="1262908"/>
          </a:xfrm>
        </p:spPr>
        <p:txBody>
          <a:bodyPr>
            <a:normAutofit/>
          </a:bodyPr>
          <a:lstStyle/>
          <a:p>
            <a:r>
              <a:rPr lang="ru-RU" dirty="0"/>
              <a:t>При реализации образовательных программ дошкольного образования могут использоваться различные образовательные технологии, в том числе дистанционные образовательные технологии, электронное обучение </a:t>
            </a:r>
            <a:r>
              <a:rPr lang="ru-RU" dirty="0" smtClean="0"/>
              <a:t>в </a:t>
            </a:r>
            <a:r>
              <a:rPr lang="ru-RU" dirty="0"/>
              <a:t>соответствии с требованиями СП 2.4.3648-20 и СанПиН 1.2.3685-21.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455664" y="2360661"/>
            <a:ext cx="4937760" cy="3378200"/>
          </a:xfrm>
        </p:spPr>
        <p:txBody>
          <a:bodyPr>
            <a:normAutofit/>
          </a:bodyPr>
          <a:lstStyle/>
          <a:p>
            <a:r>
              <a:rPr lang="ru-RU" sz="2400" dirty="0"/>
              <a:t>Через сетевую форму на основе договора с другими образовательными организациями, организациями культуры, физкультуры и спорта и пр.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9334188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168307" y="1139951"/>
            <a:ext cx="10058400" cy="554645"/>
          </a:xfrm>
        </p:spPr>
        <p:txBody>
          <a:bodyPr>
            <a:noAutofit/>
          </a:bodyPr>
          <a:lstStyle/>
          <a:p>
            <a:r>
              <a:rPr lang="ru-RU" sz="4000" dirty="0"/>
              <a:t>Как выбирать и применять способы, методы и </a:t>
            </a:r>
            <a:r>
              <a:rPr lang="ru-RU" sz="4000" dirty="0" smtClean="0"/>
              <a:t>средства реализации ФОП ДО </a:t>
            </a:r>
            <a:endParaRPr lang="ru-RU" sz="40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138545" y="1791855"/>
            <a:ext cx="12053455" cy="4525818"/>
          </a:xfrm>
        </p:spPr>
        <p:txBody>
          <a:bodyPr>
            <a:noAutofit/>
          </a:bodyPr>
          <a:lstStyle/>
          <a:p>
            <a:r>
              <a:rPr lang="ru-RU" sz="2400" dirty="0" smtClean="0"/>
              <a:t>1. Педагог </a:t>
            </a:r>
            <a:r>
              <a:rPr lang="ru-RU" sz="2400" dirty="0"/>
              <a:t>определяет их самостоятельно в соответствии с задачами воспитания и обучения, возрастными и индивидуальными особенностями детей, спецификой их образовательных потребностей и </a:t>
            </a:r>
            <a:r>
              <a:rPr lang="ru-RU" sz="2400" dirty="0" smtClean="0"/>
              <a:t>интересов.</a:t>
            </a:r>
          </a:p>
          <a:p>
            <a:r>
              <a:rPr lang="ru-RU" sz="2400" dirty="0" smtClean="0"/>
              <a:t>2. Педагог может ориентироваться </a:t>
            </a:r>
            <a:r>
              <a:rPr lang="ru-RU" sz="2400" dirty="0"/>
              <a:t>на свою практику воспитания и обучения детей, результативность форм, методов, средств образовательной деятельности применительно к конкретной возрастной </a:t>
            </a:r>
            <a:r>
              <a:rPr lang="ru-RU" sz="2400" dirty="0" smtClean="0"/>
              <a:t>группе.</a:t>
            </a:r>
          </a:p>
          <a:p>
            <a:r>
              <a:rPr lang="ru-RU" sz="2400" dirty="0"/>
              <a:t>3. </a:t>
            </a:r>
            <a:r>
              <a:rPr lang="ru-RU" sz="2400" dirty="0" smtClean="0"/>
              <a:t>Педагог должен учитывать </a:t>
            </a:r>
            <a:r>
              <a:rPr lang="ru-RU" sz="2400" dirty="0"/>
              <a:t>педагогический потенциал каждого </a:t>
            </a:r>
            <a:r>
              <a:rPr lang="ru-RU" sz="2400" dirty="0" smtClean="0"/>
              <a:t>метода и </a:t>
            </a:r>
            <a:r>
              <a:rPr lang="ru-RU" sz="2400" dirty="0"/>
              <a:t>условия его </a:t>
            </a:r>
            <a:r>
              <a:rPr lang="ru-RU" sz="2400" dirty="0" smtClean="0"/>
              <a:t>применения. А также </a:t>
            </a:r>
            <a:r>
              <a:rPr lang="ru-RU" sz="2400" dirty="0"/>
              <a:t>цели и задачи, </a:t>
            </a:r>
            <a:r>
              <a:rPr lang="ru-RU" sz="2400" dirty="0" smtClean="0"/>
              <a:t>прогнозировать </a:t>
            </a:r>
            <a:r>
              <a:rPr lang="ru-RU" sz="2400" dirty="0"/>
              <a:t>возможные </a:t>
            </a:r>
            <a:r>
              <a:rPr lang="ru-RU" sz="2400" dirty="0" smtClean="0"/>
              <a:t>результаты. </a:t>
            </a:r>
          </a:p>
          <a:p>
            <a:r>
              <a:rPr lang="ru-RU" sz="2400" dirty="0" smtClean="0"/>
              <a:t>4. </a:t>
            </a:r>
            <a:r>
              <a:rPr lang="ru-RU" sz="2400" dirty="0"/>
              <a:t>При использовании </a:t>
            </a:r>
            <a:r>
              <a:rPr lang="ru-RU" sz="2400" dirty="0" smtClean="0"/>
              <a:t>различных средствах </a:t>
            </a:r>
            <a:r>
              <a:rPr lang="ru-RU" sz="2400" dirty="0"/>
              <a:t>воспитания и обучения, в том числе технические, </a:t>
            </a:r>
            <a:r>
              <a:rPr lang="ru-RU" sz="2400" dirty="0" smtClean="0"/>
              <a:t>расходных материалов, игрового, спортивного, оздоровительного оборудования, инвентаря, </a:t>
            </a:r>
            <a:r>
              <a:rPr lang="ru-RU" sz="2400" dirty="0"/>
              <a:t>а также образовательные технологии, </a:t>
            </a:r>
            <a:r>
              <a:rPr lang="ru-RU" sz="2400" dirty="0" smtClean="0"/>
              <a:t>должны отвечать требованиям </a:t>
            </a:r>
            <a:r>
              <a:rPr lang="ru-RU" sz="2400" dirty="0"/>
              <a:t>СП 2.4.3648-20 и СанПиН 1.2.3685-21</a:t>
            </a:r>
          </a:p>
        </p:txBody>
      </p:sp>
    </p:spTree>
    <p:extLst>
      <p:ext uri="{BB962C8B-B14F-4D97-AF65-F5344CB8AC3E}">
        <p14:creationId xmlns:p14="http://schemas.microsoft.com/office/powerpoint/2010/main" val="4157959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79" y="637309"/>
            <a:ext cx="10269272" cy="1450757"/>
          </a:xfrm>
        </p:spPr>
        <p:txBody>
          <a:bodyPr anchor="ctr"/>
          <a:lstStyle/>
          <a:p>
            <a:r>
              <a:rPr lang="ru-RU" dirty="0" smtClean="0"/>
              <a:t>Содержание содержательного раздела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79" y="1728217"/>
            <a:ext cx="10556655" cy="4504632"/>
          </a:xfrm>
        </p:spPr>
        <p:txBody>
          <a:bodyPr>
            <a:normAutofit/>
          </a:bodyPr>
          <a:lstStyle/>
          <a:p>
            <a:r>
              <a:rPr lang="ru-RU" dirty="0"/>
              <a:t>1. </a:t>
            </a:r>
            <a:r>
              <a:rPr lang="ru-RU" sz="2400" dirty="0"/>
              <a:t>Задачи и содержание образовательной деятельность по каждой из образовательных областей для всех возрастных групп.</a:t>
            </a:r>
          </a:p>
          <a:p>
            <a:r>
              <a:rPr lang="ru-RU" sz="2400" dirty="0"/>
              <a:t>2. Вариативные формы, способы, методы и средства реализации ФОП.</a:t>
            </a:r>
          </a:p>
          <a:p>
            <a:r>
              <a:rPr lang="ru-RU" sz="2400" dirty="0"/>
              <a:t>3. Особенности образовательной деятельности разных видов и культурных практик.</a:t>
            </a:r>
          </a:p>
          <a:p>
            <a:r>
              <a:rPr lang="ru-RU" sz="2400" dirty="0"/>
              <a:t>4. Способы и </a:t>
            </a:r>
            <a:r>
              <a:rPr lang="ru-RU" sz="2400" dirty="0">
                <a:latin typeface="+mj-lt"/>
              </a:rPr>
              <a:t>направления</a:t>
            </a:r>
            <a:r>
              <a:rPr lang="ru-RU" sz="2400" dirty="0"/>
              <a:t> поддержки детской инициативы.</a:t>
            </a:r>
          </a:p>
          <a:p>
            <a:r>
              <a:rPr lang="ru-RU" sz="2400" dirty="0"/>
              <a:t>5. Особенности взаимодействия педагогического коллектива с семьями обучающихся.</a:t>
            </a:r>
          </a:p>
          <a:p>
            <a:r>
              <a:rPr lang="ru-RU" sz="2400" dirty="0"/>
              <a:t>6. Направления, задачи и содержание коррекционно-развивающей работы.</a:t>
            </a:r>
          </a:p>
          <a:p>
            <a:r>
              <a:rPr lang="ru-RU" sz="2400" dirty="0"/>
              <a:t>7. Федеральная рабочая программа </a:t>
            </a:r>
            <a:r>
              <a:rPr lang="ru-RU" sz="2400" dirty="0" smtClean="0"/>
              <a:t>воспитания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739269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ru-RU" sz="4000" dirty="0"/>
              <a:t>Особенности образовательной деятельности разных видов и культурных практик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044950" y="1818302"/>
            <a:ext cx="6519673" cy="696298"/>
          </a:xfrm>
          <a:ln>
            <a:solidFill>
              <a:schemeClr val="accent1"/>
            </a:solidFill>
          </a:ln>
        </p:spPr>
        <p:txBody>
          <a:bodyPr anchor="ctr">
            <a:normAutofit/>
          </a:bodyPr>
          <a:lstStyle/>
          <a:p>
            <a:r>
              <a:rPr lang="ru-RU" b="1" dirty="0"/>
              <a:t>Образовательная деятельность в ДОО включает: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329184" y="2651759"/>
            <a:ext cx="4937760" cy="147689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2400" dirty="0"/>
              <a:t>О</a:t>
            </a:r>
            <a:r>
              <a:rPr lang="ru-RU" sz="2400" dirty="0" smtClean="0"/>
              <a:t>бразовательную </a:t>
            </a:r>
            <a:r>
              <a:rPr lang="ru-RU" sz="2400" dirty="0"/>
              <a:t>деятельность, осуществляемую в процессе организации различных видов детской </a:t>
            </a:r>
            <a:r>
              <a:rPr lang="ru-RU" sz="2400" dirty="0" smtClean="0"/>
              <a:t>деятельности</a:t>
            </a:r>
            <a:endParaRPr lang="ru-RU" sz="2400" dirty="0"/>
          </a:p>
          <a:p>
            <a:endParaRPr lang="ru-RU" dirty="0"/>
          </a:p>
        </p:txBody>
      </p:sp>
      <p:sp>
        <p:nvSpPr>
          <p:cNvPr id="7" name="Объект 4"/>
          <p:cNvSpPr txBox="1">
            <a:spLocks/>
          </p:cNvSpPr>
          <p:nvPr/>
        </p:nvSpPr>
        <p:spPr>
          <a:xfrm>
            <a:off x="5818909" y="2651758"/>
            <a:ext cx="6049818" cy="147689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/>
              <a:t>С</a:t>
            </a:r>
            <a:r>
              <a:rPr lang="ru-RU" sz="2400" dirty="0" smtClean="0"/>
              <a:t>амостоятельную деятельность детей</a:t>
            </a:r>
          </a:p>
          <a:p>
            <a:endParaRPr lang="ru-RU" dirty="0"/>
          </a:p>
        </p:txBody>
      </p:sp>
      <p:sp>
        <p:nvSpPr>
          <p:cNvPr id="8" name="Объект 4"/>
          <p:cNvSpPr txBox="1">
            <a:spLocks/>
          </p:cNvSpPr>
          <p:nvPr/>
        </p:nvSpPr>
        <p:spPr>
          <a:xfrm>
            <a:off x="329184" y="4562993"/>
            <a:ext cx="4937760" cy="125591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/>
              <a:t>О</a:t>
            </a:r>
            <a:r>
              <a:rPr lang="ru-RU" sz="2400" dirty="0" smtClean="0"/>
              <a:t>бразовательную деятельность, осуществляемую в ходе режимных процессов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9" name="Объект 4"/>
          <p:cNvSpPr txBox="1">
            <a:spLocks/>
          </p:cNvSpPr>
          <p:nvPr/>
        </p:nvSpPr>
        <p:spPr>
          <a:xfrm>
            <a:off x="5818909" y="4562993"/>
            <a:ext cx="6049818" cy="125591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/>
              <a:t> </a:t>
            </a:r>
            <a:r>
              <a:rPr lang="ru-RU" sz="2400" dirty="0" smtClean="0">
                <a:latin typeface="+mj-lt"/>
              </a:rPr>
              <a:t>Взаимодействие с семьями детей по реализации образовательной программы ДО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3293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Формы работы с детьми  </a:t>
            </a:r>
            <a:endParaRPr lang="ru-RU" sz="4000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000" dirty="0" smtClean="0"/>
              <a:t>Игра, занятие, культурные практики 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37275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ru-RU" sz="4000" dirty="0" smtClean="0"/>
              <a:t>Игра – как форма работы с детьми </a:t>
            </a:r>
            <a:endParaRPr lang="ru-RU" sz="4000" dirty="0"/>
          </a:p>
        </p:txBody>
      </p:sp>
      <p:sp>
        <p:nvSpPr>
          <p:cNvPr id="5" name="Объект 4"/>
          <p:cNvSpPr txBox="1">
            <a:spLocks/>
          </p:cNvSpPr>
          <p:nvPr/>
        </p:nvSpPr>
        <p:spPr>
          <a:xfrm>
            <a:off x="256839" y="1902691"/>
            <a:ext cx="11565705" cy="420886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/>
              <a:t>• </a:t>
            </a:r>
            <a:r>
              <a:rPr lang="ru-RU" sz="2400" dirty="0" smtClean="0"/>
              <a:t>занимает </a:t>
            </a:r>
            <a:r>
              <a:rPr lang="ru-RU" sz="2400" dirty="0"/>
              <a:t>центральное место в жизни ребенка; </a:t>
            </a:r>
            <a:endParaRPr lang="ru-RU" sz="2400" dirty="0" smtClean="0"/>
          </a:p>
          <a:p>
            <a:r>
              <a:rPr lang="ru-RU" sz="2400" dirty="0" smtClean="0"/>
              <a:t>• </a:t>
            </a:r>
            <a:r>
              <a:rPr lang="ru-RU" sz="2400" dirty="0"/>
              <a:t>выполняет обучающую, познавательную, развивающую, воспитательную, социокультурную, коммуникативную, </a:t>
            </a:r>
            <a:r>
              <a:rPr lang="ru-RU" sz="2400" dirty="0" err="1"/>
              <a:t>эмоциогенную</a:t>
            </a:r>
            <a:r>
              <a:rPr lang="ru-RU" sz="2400" dirty="0"/>
              <a:t>, психотерапевтическую и другие функции; </a:t>
            </a:r>
            <a:endParaRPr lang="ru-RU" sz="2400" dirty="0" smtClean="0"/>
          </a:p>
          <a:p>
            <a:r>
              <a:rPr lang="ru-RU" sz="2400" dirty="0" smtClean="0"/>
              <a:t>• </a:t>
            </a:r>
            <a:r>
              <a:rPr lang="ru-RU" sz="2400" dirty="0"/>
              <a:t>выступает как форма организации жизни и деятельности детей, средство разностороннего развития их личности; метод или прием обучения; средство саморазвития, самовоспитания, самообучения, </a:t>
            </a:r>
            <a:r>
              <a:rPr lang="ru-RU" sz="2400" dirty="0" err="1"/>
              <a:t>саморегуляции</a:t>
            </a:r>
            <a:r>
              <a:rPr lang="ru-RU" sz="2400" dirty="0"/>
              <a:t> </a:t>
            </a:r>
            <a:endParaRPr lang="ru-RU" sz="24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54838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248139" y="196452"/>
            <a:ext cx="7573818" cy="719137"/>
          </a:xfrm>
          <a:ln>
            <a:solidFill>
              <a:schemeClr val="accent1"/>
            </a:solidFill>
          </a:ln>
        </p:spPr>
        <p:txBody>
          <a:bodyPr anchor="ctr">
            <a:normAutofit/>
          </a:bodyPr>
          <a:lstStyle/>
          <a:p>
            <a:r>
              <a:rPr lang="ru-RU" sz="4000" dirty="0" smtClean="0"/>
              <a:t>Занятие - форма работы с детьми </a:t>
            </a:r>
            <a:endParaRPr lang="ru-RU" sz="4000" dirty="0"/>
          </a:p>
        </p:txBody>
      </p:sp>
      <p:sp>
        <p:nvSpPr>
          <p:cNvPr id="6" name="Объект 4"/>
          <p:cNvSpPr txBox="1">
            <a:spLocks/>
          </p:cNvSpPr>
          <p:nvPr/>
        </p:nvSpPr>
        <p:spPr>
          <a:xfrm>
            <a:off x="286327" y="1067423"/>
            <a:ext cx="11453091" cy="504412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• занимательное </a:t>
            </a:r>
            <a:r>
              <a:rPr lang="ru-RU" sz="2400" dirty="0"/>
              <a:t>и интересное для детей дело, которое </a:t>
            </a:r>
            <a:r>
              <a:rPr lang="ru-RU" sz="2400" dirty="0" smtClean="0"/>
              <a:t>развивает их</a:t>
            </a:r>
            <a:r>
              <a:rPr lang="ru-RU" sz="2400" dirty="0"/>
              <a:t>; </a:t>
            </a:r>
            <a:endParaRPr lang="ru-RU" sz="2400" dirty="0" smtClean="0"/>
          </a:p>
          <a:p>
            <a:r>
              <a:rPr lang="ru-RU" sz="2400" dirty="0" smtClean="0"/>
              <a:t>• </a:t>
            </a:r>
            <a:r>
              <a:rPr lang="ru-RU" sz="2400" dirty="0"/>
              <a:t>деятельность, которую организует педагог и в ходе которой дети осваивают одну или несколько образовательных областей в интеграции; </a:t>
            </a:r>
            <a:endParaRPr lang="ru-RU" sz="2400" dirty="0" smtClean="0"/>
          </a:p>
          <a:p>
            <a:r>
              <a:rPr lang="ru-RU" sz="2400" dirty="0" smtClean="0"/>
              <a:t>• </a:t>
            </a:r>
            <a:r>
              <a:rPr lang="ru-RU" sz="2400" dirty="0"/>
              <a:t>форма организации обучения детей, наряду с экскурсиями, дидактическими играми, играми-путешествиями и др. Может быть в виде образовательных ситуаций, тематических событий, проектной деятельности, проблемно-обучающих ситуаций, интегрирующих содержание образовательных областей, творческих и исследовательских проектов </a:t>
            </a:r>
            <a:endParaRPr lang="ru-RU" sz="2400" dirty="0" smtClean="0"/>
          </a:p>
          <a:p>
            <a:r>
              <a:rPr lang="ru-RU" sz="2400" dirty="0"/>
              <a:t>Введение термина "занятие" не означает регламентацию процесса. Термин фиксирует форму организации образовательной деятельности. Содержание и педагогически обоснованную методику проведения занятий педагог может выбирать самостоятельно.</a:t>
            </a:r>
            <a:endParaRPr lang="ru-RU" sz="24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2324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08570" y="455070"/>
            <a:ext cx="8977746" cy="719137"/>
          </a:xfrm>
          <a:ln>
            <a:solidFill>
              <a:schemeClr val="accent1"/>
            </a:solidFill>
          </a:ln>
        </p:spPr>
        <p:txBody>
          <a:bodyPr anchor="ctr">
            <a:normAutofit/>
          </a:bodyPr>
          <a:lstStyle/>
          <a:p>
            <a:r>
              <a:rPr lang="ru-RU" sz="4000" dirty="0" smtClean="0"/>
              <a:t>Культурные практики -  работы с детьми </a:t>
            </a:r>
            <a:endParaRPr lang="ru-RU" sz="4000" dirty="0"/>
          </a:p>
        </p:txBody>
      </p:sp>
      <p:sp>
        <p:nvSpPr>
          <p:cNvPr id="7" name="Объект 4"/>
          <p:cNvSpPr txBox="1">
            <a:spLocks/>
          </p:cNvSpPr>
          <p:nvPr/>
        </p:nvSpPr>
        <p:spPr>
          <a:xfrm>
            <a:off x="415637" y="1508997"/>
            <a:ext cx="11163613" cy="279514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/>
              <a:t>•</a:t>
            </a:r>
            <a:r>
              <a:rPr lang="ru-RU" sz="1400" dirty="0"/>
              <a:t> </a:t>
            </a:r>
            <a:r>
              <a:rPr lang="ru-RU" sz="2400" dirty="0"/>
              <a:t>проходят во вторую половину дня; </a:t>
            </a:r>
            <a:endParaRPr lang="ru-RU" sz="2400" dirty="0" smtClean="0"/>
          </a:p>
          <a:p>
            <a:r>
              <a:rPr lang="ru-RU" sz="2400" dirty="0" smtClean="0"/>
              <a:t>• </a:t>
            </a:r>
            <a:r>
              <a:rPr lang="ru-RU" sz="2400" dirty="0"/>
              <a:t>предусматривают разные варианты: игровую, продуктивную, познавательно-исследовательскую практики, чтение художественной литературы; </a:t>
            </a:r>
            <a:endParaRPr lang="ru-RU" sz="2400" dirty="0" smtClean="0"/>
          </a:p>
          <a:p>
            <a:r>
              <a:rPr lang="ru-RU" sz="2400" dirty="0" smtClean="0"/>
              <a:t>• </a:t>
            </a:r>
            <a:r>
              <a:rPr lang="ru-RU" sz="2400" dirty="0"/>
              <a:t>могут быть разной тематики, которую определяет педагог на основе вопросов, интереса детей к явлениям окружающей действительности или предметам, значимых событий, неожиданных явлений, художественной литературы</a:t>
            </a:r>
          </a:p>
        </p:txBody>
      </p:sp>
    </p:spTree>
    <p:extLst>
      <p:ext uri="{BB962C8B-B14F-4D97-AF65-F5344CB8AC3E}">
        <p14:creationId xmlns:p14="http://schemas.microsoft.com/office/powerpoint/2010/main" val="32878128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ru-RU" sz="4000" dirty="0"/>
              <a:t>Способы и направления поддержки детской инициативы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69214" y="1848951"/>
            <a:ext cx="3118104" cy="513100"/>
          </a:xfrm>
        </p:spPr>
        <p:txBody>
          <a:bodyPr/>
          <a:lstStyle/>
          <a:p>
            <a:r>
              <a:rPr lang="ru-RU" dirty="0" smtClean="0"/>
              <a:t>Деятельность педагога 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569214" y="2350008"/>
            <a:ext cx="3063240" cy="380141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2400" dirty="0" smtClean="0"/>
              <a:t>Педагог поощряет </a:t>
            </a:r>
            <a:r>
              <a:rPr lang="ru-RU" sz="2400" dirty="0"/>
              <a:t>свободную самостоятельную деятельность детей, в основе которой </a:t>
            </a:r>
            <a:r>
              <a:rPr lang="ru-RU" sz="2400" dirty="0" smtClean="0"/>
              <a:t>лежит их интересы </a:t>
            </a:r>
            <a:r>
              <a:rPr lang="ru-RU" sz="2400" dirty="0"/>
              <a:t>и предпочтения 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494276" y="1752749"/>
            <a:ext cx="2825496" cy="736282"/>
          </a:xfrm>
        </p:spPr>
        <p:txBody>
          <a:bodyPr/>
          <a:lstStyle/>
          <a:p>
            <a:r>
              <a:rPr lang="ru-RU" dirty="0" smtClean="0"/>
              <a:t>Время деятельности 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4406265" y="2350008"/>
            <a:ext cx="2916936" cy="380141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ru-RU" sz="2400" dirty="0"/>
              <a:t>Наиболее благоприятными отрезками времени для организации свободной самостоятельной деятельности детей является утро, когда ребенок приходит в ДОО и вторая половина </a:t>
            </a:r>
            <a:r>
              <a:rPr lang="ru-RU" sz="2400" dirty="0" smtClean="0"/>
              <a:t>дня</a:t>
            </a:r>
            <a:endParaRPr lang="ru-RU" sz="2400" dirty="0"/>
          </a:p>
        </p:txBody>
      </p:sp>
      <p:sp>
        <p:nvSpPr>
          <p:cNvPr id="8" name="Текст 5"/>
          <p:cNvSpPr txBox="1">
            <a:spLocks/>
          </p:cNvSpPr>
          <p:nvPr/>
        </p:nvSpPr>
        <p:spPr>
          <a:xfrm>
            <a:off x="8142732" y="1725317"/>
            <a:ext cx="2825496" cy="7362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000" b="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Виды деятельности </a:t>
            </a:r>
            <a:endParaRPr lang="ru-RU" dirty="0"/>
          </a:p>
        </p:txBody>
      </p:sp>
      <p:sp>
        <p:nvSpPr>
          <p:cNvPr id="9" name="Объект 6"/>
          <p:cNvSpPr txBox="1">
            <a:spLocks/>
          </p:cNvSpPr>
          <p:nvPr/>
        </p:nvSpPr>
        <p:spPr>
          <a:xfrm>
            <a:off x="8097012" y="2350008"/>
            <a:ext cx="2916936" cy="38014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/>
              <a:t>Любая деятельность ребенка в ДОО может протекать в форме самостоятельной инициативной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2539727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Особенности взаимодействия педагогического коллектива с семьями воспитанников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000" dirty="0" smtClean="0"/>
              <a:t>Цель, направления, принципы 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36389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5840" y="395295"/>
            <a:ext cx="10058400" cy="1450757"/>
          </a:xfrm>
        </p:spPr>
        <p:txBody>
          <a:bodyPr anchor="ctr">
            <a:normAutofit/>
          </a:bodyPr>
          <a:lstStyle/>
          <a:p>
            <a:r>
              <a:rPr lang="ru-RU" dirty="0" smtClean="0"/>
              <a:t>Цель </a:t>
            </a:r>
            <a:r>
              <a:rPr lang="ru-RU" dirty="0"/>
              <a:t>взаимодействия </a:t>
            </a:r>
            <a:r>
              <a:rPr lang="ru-RU" dirty="0" err="1" smtClean="0"/>
              <a:t>педколлектива</a:t>
            </a:r>
            <a:r>
              <a:rPr lang="ru-RU" dirty="0" smtClean="0"/>
              <a:t> с </a:t>
            </a:r>
            <a:r>
              <a:rPr lang="ru-RU" dirty="0"/>
              <a:t>семьями </a:t>
            </a:r>
            <a:r>
              <a:rPr lang="ru-RU" dirty="0" smtClean="0"/>
              <a:t>воспитанников</a:t>
            </a:r>
            <a:endParaRPr lang="ru-RU" sz="4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92579" y="1846052"/>
            <a:ext cx="11833166" cy="3592946"/>
          </a:xfrm>
          <a:ln>
            <a:noFill/>
          </a:ln>
        </p:spPr>
        <p:txBody>
          <a:bodyPr>
            <a:normAutofit/>
          </a:bodyPr>
          <a:lstStyle/>
          <a:p>
            <a:r>
              <a:rPr lang="ru-RU" dirty="0" smtClean="0"/>
              <a:t>        </a:t>
            </a:r>
            <a:endParaRPr lang="ru-RU" sz="2600" dirty="0" smtClean="0"/>
          </a:p>
          <a:p>
            <a:pPr lvl="1"/>
            <a:r>
              <a:rPr lang="ru-RU" sz="2600" dirty="0" smtClean="0"/>
              <a:t>• </a:t>
            </a:r>
            <a:r>
              <a:rPr lang="ru-RU" sz="2400" dirty="0" smtClean="0"/>
              <a:t>приоритет семьи в воспитании, обучении и развитии ребенка; </a:t>
            </a:r>
          </a:p>
          <a:p>
            <a:pPr lvl="1"/>
            <a:r>
              <a:rPr lang="ru-RU" sz="2400" dirty="0" smtClean="0"/>
              <a:t>• открытость для родителей информации об особенностях пребывания ребенка в группе; </a:t>
            </a:r>
          </a:p>
          <a:p>
            <a:pPr lvl="1"/>
            <a:r>
              <a:rPr lang="ru-RU" sz="2400" dirty="0" smtClean="0"/>
              <a:t>• взаимное доверие, уважение и доброжелательность во взаимоотношениях педагогов и родителей; </a:t>
            </a:r>
          </a:p>
          <a:p>
            <a:pPr lvl="1"/>
            <a:r>
              <a:rPr lang="ru-RU" sz="2400" dirty="0" smtClean="0"/>
              <a:t>• индивидуально-дифференцированный подход к каждой семье; </a:t>
            </a:r>
          </a:p>
          <a:p>
            <a:pPr lvl="1"/>
            <a:r>
              <a:rPr lang="ru-RU" sz="2400" dirty="0" smtClean="0"/>
              <a:t>• </a:t>
            </a:r>
            <a:r>
              <a:rPr lang="ru-RU" sz="2400" dirty="0" err="1" smtClean="0"/>
              <a:t>возрастосообразность</a:t>
            </a:r>
            <a:r>
              <a:rPr lang="ru-RU" sz="2400" dirty="0" smtClean="0"/>
              <a:t>: учет особенностей характера отношений ребенка с родителями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87150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5840" y="395295"/>
            <a:ext cx="10058400" cy="1450757"/>
          </a:xfrm>
        </p:spPr>
        <p:txBody>
          <a:bodyPr anchor="ctr">
            <a:noAutofit/>
          </a:bodyPr>
          <a:lstStyle/>
          <a:p>
            <a:r>
              <a:rPr lang="ru-RU" sz="4300" dirty="0"/>
              <a:t>Принципы </a:t>
            </a:r>
            <a:r>
              <a:rPr lang="ru-RU" sz="4300" dirty="0" smtClean="0"/>
              <a:t>построения </a:t>
            </a:r>
            <a:r>
              <a:rPr lang="ru-RU" sz="4400" dirty="0" smtClean="0"/>
              <a:t>взаимодействия </a:t>
            </a:r>
            <a:r>
              <a:rPr lang="ru-RU" sz="4400" dirty="0" err="1" smtClean="0"/>
              <a:t>педколлектива</a:t>
            </a:r>
            <a:r>
              <a:rPr lang="ru-RU" sz="4400" dirty="0" smtClean="0"/>
              <a:t> </a:t>
            </a:r>
            <a:r>
              <a:rPr lang="ru-RU" sz="4400" dirty="0"/>
              <a:t>с семьями воспитанников</a:t>
            </a:r>
            <a:endParaRPr lang="ru-RU" sz="43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18457" y="2346036"/>
            <a:ext cx="11833166" cy="2854037"/>
          </a:xfrm>
          <a:ln>
            <a:noFill/>
          </a:ln>
        </p:spPr>
        <p:txBody>
          <a:bodyPr>
            <a:normAutofit/>
          </a:bodyPr>
          <a:lstStyle/>
          <a:p>
            <a:r>
              <a:rPr lang="ru-RU" dirty="0" smtClean="0"/>
              <a:t>  </a:t>
            </a:r>
            <a:r>
              <a:rPr lang="ru-RU" sz="2600" dirty="0" smtClean="0"/>
              <a:t>• </a:t>
            </a:r>
            <a:r>
              <a:rPr lang="ru-RU" sz="2400" dirty="0"/>
              <a:t>приоритет семьи в воспитании, обучении и развитии ребенка; </a:t>
            </a:r>
            <a:endParaRPr lang="ru-RU" sz="2400" dirty="0" smtClean="0"/>
          </a:p>
          <a:p>
            <a:pPr marL="201168" lvl="1" indent="0">
              <a:buNone/>
            </a:pPr>
            <a:r>
              <a:rPr lang="ru-RU" sz="2400" dirty="0" smtClean="0"/>
              <a:t>• </a:t>
            </a:r>
            <a:r>
              <a:rPr lang="ru-RU" sz="2400" dirty="0"/>
              <a:t>открытость для родителей информации об особенностях пребывания ребенка в группе; </a:t>
            </a:r>
            <a:endParaRPr lang="ru-RU" sz="2400" dirty="0" smtClean="0"/>
          </a:p>
          <a:p>
            <a:pPr marL="201168" lvl="1" indent="0">
              <a:buNone/>
            </a:pPr>
            <a:r>
              <a:rPr lang="ru-RU" sz="2400" dirty="0" smtClean="0"/>
              <a:t>• </a:t>
            </a:r>
            <a:r>
              <a:rPr lang="ru-RU" sz="2400" dirty="0"/>
              <a:t>взаимное доверие, уважение и доброжелательность во взаимоотношениях педагогов и родителей; </a:t>
            </a:r>
            <a:endParaRPr lang="ru-RU" sz="2400" dirty="0" smtClean="0"/>
          </a:p>
          <a:p>
            <a:pPr marL="201168" lvl="1" indent="0">
              <a:buNone/>
            </a:pPr>
            <a:r>
              <a:rPr lang="ru-RU" sz="2400" dirty="0" smtClean="0"/>
              <a:t>• </a:t>
            </a:r>
            <a:r>
              <a:rPr lang="ru-RU" sz="2400" dirty="0"/>
              <a:t>индивидуально-дифференцированный подход к каждой семье; </a:t>
            </a:r>
            <a:endParaRPr lang="ru-RU" sz="2400" dirty="0" smtClean="0"/>
          </a:p>
          <a:p>
            <a:pPr marL="201168" lvl="1" indent="0">
              <a:buNone/>
            </a:pPr>
            <a:r>
              <a:rPr lang="ru-RU" sz="2400" dirty="0"/>
              <a:t>• </a:t>
            </a:r>
            <a:r>
              <a:rPr lang="ru-RU" sz="2400" dirty="0" err="1"/>
              <a:t>возрастосообразность</a:t>
            </a:r>
            <a:r>
              <a:rPr lang="ru-RU" sz="2400" dirty="0"/>
              <a:t>: учет особенностей характера отношений ребенка с родителями</a:t>
            </a:r>
          </a:p>
        </p:txBody>
      </p:sp>
    </p:spTree>
    <p:extLst>
      <p:ext uri="{BB962C8B-B14F-4D97-AF65-F5344CB8AC3E}">
        <p14:creationId xmlns:p14="http://schemas.microsoft.com/office/powerpoint/2010/main" val="4056694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5840" y="395295"/>
            <a:ext cx="10058400" cy="1450757"/>
          </a:xfrm>
        </p:spPr>
        <p:txBody>
          <a:bodyPr anchor="ctr">
            <a:normAutofit/>
          </a:bodyPr>
          <a:lstStyle/>
          <a:p>
            <a:r>
              <a:rPr lang="ru-RU" sz="4000" dirty="0"/>
              <a:t>Направления деятельсноти </a:t>
            </a:r>
            <a:r>
              <a:rPr lang="ru-RU" sz="4000" dirty="0" err="1" smtClean="0"/>
              <a:t>педколлектива</a:t>
            </a:r>
            <a:r>
              <a:rPr lang="ru-RU" sz="4000" dirty="0" smtClean="0"/>
              <a:t> </a:t>
            </a:r>
            <a:r>
              <a:rPr lang="ru-RU" sz="4000" dirty="0"/>
              <a:t>с семьями воспитанников</a:t>
            </a:r>
          </a:p>
        </p:txBody>
      </p:sp>
      <p:sp>
        <p:nvSpPr>
          <p:cNvPr id="5" name="Объект 3"/>
          <p:cNvSpPr>
            <a:spLocks noGrp="1"/>
          </p:cNvSpPr>
          <p:nvPr>
            <p:ph sz="half" idx="2"/>
          </p:nvPr>
        </p:nvSpPr>
        <p:spPr>
          <a:xfrm>
            <a:off x="330662" y="1976582"/>
            <a:ext cx="11057774" cy="4411133"/>
          </a:xfrm>
        </p:spPr>
        <p:txBody>
          <a:bodyPr>
            <a:normAutofit/>
          </a:bodyPr>
          <a:lstStyle/>
          <a:p>
            <a:pPr marL="201168" lvl="1" indent="0" algn="ctr">
              <a:buNone/>
            </a:pPr>
            <a:r>
              <a:rPr lang="ru-RU" sz="2400" b="1" dirty="0" err="1" smtClean="0"/>
              <a:t>Диагностико</a:t>
            </a:r>
            <a:r>
              <a:rPr lang="ru-RU" sz="2400" b="1" dirty="0" smtClean="0"/>
              <a:t>-аналитическое </a:t>
            </a:r>
            <a:r>
              <a:rPr lang="ru-RU" sz="2400" b="1" dirty="0"/>
              <a:t>направление </a:t>
            </a:r>
            <a:endParaRPr lang="ru-RU" sz="2400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400" dirty="0" smtClean="0"/>
              <a:t>включает </a:t>
            </a:r>
            <a:r>
              <a:rPr lang="ru-RU" sz="2400" dirty="0"/>
              <a:t>получение и анализ данных о семье каждого </a:t>
            </a:r>
            <a:r>
              <a:rPr lang="ru-RU" sz="2400" dirty="0" smtClean="0"/>
              <a:t>воспитанников;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400" dirty="0" smtClean="0"/>
              <a:t>получение информации о запросах семьи в </a:t>
            </a:r>
            <a:r>
              <a:rPr lang="ru-RU" sz="2400" dirty="0"/>
              <a:t>отношении охраны здоровья и развития </a:t>
            </a:r>
            <a:r>
              <a:rPr lang="ru-RU" sz="2400" dirty="0" smtClean="0"/>
              <a:t>ребенка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400" dirty="0" smtClean="0"/>
              <a:t>получение информации об </a:t>
            </a:r>
            <a:r>
              <a:rPr lang="ru-RU" sz="2400" dirty="0"/>
              <a:t>уровне психолого-педагогической компетентности </a:t>
            </a:r>
            <a:r>
              <a:rPr lang="ru-RU" sz="2400" dirty="0" smtClean="0"/>
              <a:t>родителей;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400" dirty="0" smtClean="0"/>
              <a:t>планирование </a:t>
            </a:r>
            <a:r>
              <a:rPr lang="ru-RU" sz="2400" dirty="0"/>
              <a:t>работы с семьей с учетом результатов проведенного </a:t>
            </a:r>
            <a:r>
              <a:rPr lang="ru-RU" sz="2400" dirty="0" smtClean="0"/>
              <a:t>анализа;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400" dirty="0" smtClean="0"/>
              <a:t>согласование </a:t>
            </a:r>
            <a:r>
              <a:rPr lang="ru-RU" sz="2400" dirty="0"/>
              <a:t>воспитательных </a:t>
            </a:r>
            <a:r>
              <a:rPr lang="ru-RU" sz="2400" dirty="0" smtClean="0"/>
              <a:t>задач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19730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522277"/>
            <a:ext cx="12192001" cy="1450757"/>
          </a:xfrm>
          <a:ln>
            <a:solidFill>
              <a:schemeClr val="bg1"/>
            </a:solidFill>
          </a:ln>
        </p:spPr>
        <p:txBody>
          <a:bodyPr anchor="ctr">
            <a:normAutofit/>
          </a:bodyPr>
          <a:lstStyle/>
          <a:p>
            <a:r>
              <a:rPr lang="ru-RU" dirty="0" smtClean="0"/>
              <a:t>Задачи </a:t>
            </a:r>
            <a:r>
              <a:rPr lang="ru-RU" dirty="0"/>
              <a:t>и содержание </a:t>
            </a:r>
            <a:r>
              <a:rPr lang="ru-RU" dirty="0" smtClean="0"/>
              <a:t>образования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192041" y="2133929"/>
            <a:ext cx="5251025" cy="37547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ru-RU" sz="2400" dirty="0" smtClean="0"/>
              <a:t>Социально-коммуникативное развитие </a:t>
            </a:r>
            <a:endParaRPr lang="ru-RU" sz="2400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198185" y="4558922"/>
            <a:ext cx="5251025" cy="380718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ru-RU" sz="2400" dirty="0" smtClean="0"/>
              <a:t>Физическое развитие</a:t>
            </a:r>
            <a:endParaRPr lang="ru-RU" sz="2400" dirty="0"/>
          </a:p>
        </p:txBody>
      </p:sp>
      <p:sp>
        <p:nvSpPr>
          <p:cNvPr id="11" name="Объект 7"/>
          <p:cNvSpPr txBox="1">
            <a:spLocks/>
          </p:cNvSpPr>
          <p:nvPr/>
        </p:nvSpPr>
        <p:spPr>
          <a:xfrm>
            <a:off x="192042" y="3357895"/>
            <a:ext cx="5251025" cy="38071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Познавательное развитие </a:t>
            </a:r>
            <a:endParaRPr lang="ru-RU" sz="2400" dirty="0"/>
          </a:p>
        </p:txBody>
      </p:sp>
      <p:sp>
        <p:nvSpPr>
          <p:cNvPr id="12" name="Объект 7"/>
          <p:cNvSpPr txBox="1">
            <a:spLocks/>
          </p:cNvSpPr>
          <p:nvPr/>
        </p:nvSpPr>
        <p:spPr>
          <a:xfrm>
            <a:off x="192042" y="3950448"/>
            <a:ext cx="5251025" cy="38071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Речевое развитие </a:t>
            </a:r>
            <a:endParaRPr lang="ru-RU" sz="2400" dirty="0"/>
          </a:p>
        </p:txBody>
      </p:sp>
      <p:sp>
        <p:nvSpPr>
          <p:cNvPr id="13" name="Объект 7"/>
          <p:cNvSpPr txBox="1">
            <a:spLocks/>
          </p:cNvSpPr>
          <p:nvPr/>
        </p:nvSpPr>
        <p:spPr>
          <a:xfrm>
            <a:off x="192042" y="2745130"/>
            <a:ext cx="5251025" cy="38071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Художественно-эстетическое развитие </a:t>
            </a:r>
            <a:endParaRPr lang="ru-RU" sz="2400" dirty="0"/>
          </a:p>
        </p:txBody>
      </p:sp>
      <p:sp>
        <p:nvSpPr>
          <p:cNvPr id="14" name="Правая фигурная скобка 13"/>
          <p:cNvSpPr/>
          <p:nvPr/>
        </p:nvSpPr>
        <p:spPr>
          <a:xfrm>
            <a:off x="5543769" y="2285888"/>
            <a:ext cx="375091" cy="25247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400800" y="3303036"/>
            <a:ext cx="3452327" cy="1446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6400800" y="2634773"/>
            <a:ext cx="3452327" cy="1446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5808607" y="2509399"/>
            <a:ext cx="63335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Каждая образовательная область включает: 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задачи и содержание образовательной деятельности;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задачи воспитания для возрастных групп детей в возрасте от двух месяцев до семи – восьми лет</a:t>
            </a:r>
            <a:endParaRPr lang="ru-RU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275243" y="5134604"/>
            <a:ext cx="11066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Федеральная программа определяет содержательные линии образовательной деятельности, реализуемые ДОО по основным направлениям развития детей дошкольного возраста</a:t>
            </a:r>
          </a:p>
        </p:txBody>
      </p:sp>
    </p:spTree>
    <p:extLst>
      <p:ext uri="{BB962C8B-B14F-4D97-AF65-F5344CB8AC3E}">
        <p14:creationId xmlns:p14="http://schemas.microsoft.com/office/powerpoint/2010/main" val="11593099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5840" y="395295"/>
            <a:ext cx="10058400" cy="1450757"/>
          </a:xfrm>
        </p:spPr>
        <p:txBody>
          <a:bodyPr anchor="ctr">
            <a:normAutofit/>
          </a:bodyPr>
          <a:lstStyle/>
          <a:p>
            <a:r>
              <a:rPr lang="ru-RU" sz="4000" dirty="0"/>
              <a:t>Направления деятельсноти </a:t>
            </a:r>
            <a:r>
              <a:rPr lang="ru-RU" sz="4000" dirty="0" err="1" smtClean="0"/>
              <a:t>педколлектива</a:t>
            </a:r>
            <a:r>
              <a:rPr lang="ru-RU" sz="4000" dirty="0" smtClean="0"/>
              <a:t> </a:t>
            </a:r>
            <a:r>
              <a:rPr lang="ru-RU" sz="4000" dirty="0"/>
              <a:t>с семьями воспитанников</a:t>
            </a:r>
          </a:p>
        </p:txBody>
      </p:sp>
      <p:sp>
        <p:nvSpPr>
          <p:cNvPr id="5" name="Объект 3"/>
          <p:cNvSpPr>
            <a:spLocks noGrp="1"/>
          </p:cNvSpPr>
          <p:nvPr>
            <p:ph sz="half" idx="2"/>
          </p:nvPr>
        </p:nvSpPr>
        <p:spPr>
          <a:xfrm>
            <a:off x="330661" y="1745673"/>
            <a:ext cx="11436465" cy="4411133"/>
          </a:xfrm>
        </p:spPr>
        <p:txBody>
          <a:bodyPr>
            <a:noAutofit/>
          </a:bodyPr>
          <a:lstStyle/>
          <a:p>
            <a:pPr marL="384048" lvl="2" indent="0" algn="ctr">
              <a:buNone/>
            </a:pPr>
            <a:r>
              <a:rPr lang="ru-RU" sz="2400" b="1" dirty="0" smtClean="0"/>
              <a:t>Просветительское направление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ru-RU" sz="2400" dirty="0"/>
              <a:t>просвещение родителей </a:t>
            </a:r>
            <a:r>
              <a:rPr lang="ru-RU" sz="2400" dirty="0" smtClean="0"/>
              <a:t>по </a:t>
            </a:r>
            <a:r>
              <a:rPr lang="ru-RU" sz="2400" dirty="0"/>
              <a:t>вопросам особенностей психофизиологического и психического развития детей младенческого, раннего и дошкольного возрастов</a:t>
            </a:r>
            <a:r>
              <a:rPr lang="ru-RU" sz="2400" dirty="0" smtClean="0"/>
              <a:t>;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ru-RU" sz="2400" dirty="0" smtClean="0"/>
              <a:t> </a:t>
            </a:r>
            <a:r>
              <a:rPr lang="ru-RU" sz="2400" dirty="0"/>
              <a:t>выбора эффективных методов обучения и воспитания детей определенного возраста; </a:t>
            </a:r>
            <a:endParaRPr lang="ru-RU" sz="2400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ru-RU" sz="2400" dirty="0" smtClean="0"/>
              <a:t>ознакомление </a:t>
            </a:r>
            <a:r>
              <a:rPr lang="ru-RU" sz="2400" dirty="0"/>
              <a:t>с актуальной информацией о государственной политике в области ДО, включая информирование о мерах господдержки семьям с детьми дошкольного возраста;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информирование </a:t>
            </a:r>
            <a:r>
              <a:rPr lang="ru-RU" sz="2400" dirty="0"/>
              <a:t>об особенностях реализуемой в ДОО образовательной программы; </a:t>
            </a:r>
            <a:endParaRPr lang="ru-RU" sz="2400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ru-RU" sz="2400" dirty="0" smtClean="0"/>
              <a:t>условиях </a:t>
            </a:r>
            <a:r>
              <a:rPr lang="ru-RU" sz="2400" dirty="0"/>
              <a:t>пребывания ребенка в группе ДОО; </a:t>
            </a:r>
            <a:endParaRPr lang="ru-RU" sz="2400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ru-RU" sz="2400" dirty="0" smtClean="0"/>
              <a:t>содержании </a:t>
            </a:r>
            <a:r>
              <a:rPr lang="ru-RU" sz="2400" dirty="0"/>
              <a:t>и методах образовательной работы с </a:t>
            </a:r>
            <a:r>
              <a:rPr lang="ru-RU" sz="2400" dirty="0" smtClean="0"/>
              <a:t>детьми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091980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5840" y="395295"/>
            <a:ext cx="10058400" cy="1450757"/>
          </a:xfrm>
        </p:spPr>
        <p:txBody>
          <a:bodyPr anchor="ctr">
            <a:normAutofit/>
          </a:bodyPr>
          <a:lstStyle/>
          <a:p>
            <a:r>
              <a:rPr lang="ru-RU" sz="4000" dirty="0"/>
              <a:t>Направления деятельсноти </a:t>
            </a:r>
            <a:r>
              <a:rPr lang="ru-RU" sz="4000" dirty="0" err="1" smtClean="0"/>
              <a:t>педколлектива</a:t>
            </a:r>
            <a:r>
              <a:rPr lang="ru-RU" sz="4000" dirty="0" smtClean="0"/>
              <a:t> </a:t>
            </a:r>
            <a:r>
              <a:rPr lang="ru-RU" sz="4000" dirty="0"/>
              <a:t>с семьями воспитанников</a:t>
            </a:r>
          </a:p>
        </p:txBody>
      </p:sp>
      <p:sp>
        <p:nvSpPr>
          <p:cNvPr id="5" name="Объект 3"/>
          <p:cNvSpPr>
            <a:spLocks noGrp="1"/>
          </p:cNvSpPr>
          <p:nvPr>
            <p:ph sz="half" idx="2"/>
          </p:nvPr>
        </p:nvSpPr>
        <p:spPr>
          <a:xfrm>
            <a:off x="330661" y="1745673"/>
            <a:ext cx="11436465" cy="4411133"/>
          </a:xfrm>
        </p:spPr>
        <p:txBody>
          <a:bodyPr>
            <a:noAutofit/>
          </a:bodyPr>
          <a:lstStyle/>
          <a:p>
            <a:pPr marL="384048" lvl="2" indent="0" algn="ctr">
              <a:buNone/>
            </a:pPr>
            <a:r>
              <a:rPr lang="ru-RU" sz="2400" b="1" dirty="0" smtClean="0"/>
              <a:t>Консультационное направление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ru-RU" sz="2400" dirty="0"/>
              <a:t>объединяет в себе консультирование родителей </a:t>
            </a:r>
            <a:r>
              <a:rPr lang="ru-RU" sz="2400" dirty="0" smtClean="0"/>
              <a:t>по </a:t>
            </a:r>
            <a:r>
              <a:rPr lang="ru-RU" sz="2400" dirty="0"/>
              <a:t>вопросам их взаимодействия с ребенком, преодоления возникающих проблем воспитания и обучения детей, в том числе с ООП в условиях семьи; </a:t>
            </a:r>
            <a:endParaRPr lang="ru-RU" sz="2400" dirty="0" smtClean="0"/>
          </a:p>
          <a:p>
            <a:pPr lvl="3">
              <a:buFont typeface="Arial" panose="020B0604020202020204" pitchFamily="34" charset="0"/>
              <a:buChar char="•"/>
            </a:pPr>
            <a:r>
              <a:rPr lang="ru-RU" sz="2400" dirty="0" smtClean="0"/>
              <a:t>Консультации об особенностях </a:t>
            </a:r>
            <a:r>
              <a:rPr lang="ru-RU" sz="2400" dirty="0"/>
              <a:t>поведения и взаимодействия ребенка со сверстниками и педагогом; </a:t>
            </a:r>
            <a:endParaRPr lang="ru-RU" sz="2400" dirty="0" smtClean="0"/>
          </a:p>
          <a:p>
            <a:pPr lvl="3">
              <a:buFont typeface="Arial" panose="020B0604020202020204" pitchFamily="34" charset="0"/>
              <a:buChar char="•"/>
            </a:pPr>
            <a:r>
              <a:rPr lang="ru-RU" sz="2400" dirty="0" smtClean="0"/>
              <a:t>проблемные ситуации;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ru-RU" sz="2400" dirty="0" smtClean="0"/>
              <a:t>способы </a:t>
            </a:r>
            <a:r>
              <a:rPr lang="ru-RU" sz="2400" dirty="0"/>
              <a:t>воспитания и построения продуктивного взаимодействия с детьми младенческого, раннего и дошкольного возрастов; </a:t>
            </a:r>
            <a:endParaRPr lang="ru-RU" sz="2400" dirty="0" smtClean="0"/>
          </a:p>
          <a:p>
            <a:pPr lvl="3">
              <a:buFont typeface="Arial" panose="020B0604020202020204" pitchFamily="34" charset="0"/>
              <a:buChar char="•"/>
            </a:pPr>
            <a:r>
              <a:rPr lang="ru-RU" sz="2400" dirty="0" smtClean="0"/>
              <a:t>способы </a:t>
            </a:r>
            <a:r>
              <a:rPr lang="ru-RU" sz="2400" dirty="0"/>
              <a:t>организации и участия в детских деятельностях, образовательном процессе и другому.</a:t>
            </a:r>
          </a:p>
        </p:txBody>
      </p:sp>
    </p:spTree>
    <p:extLst>
      <p:ext uri="{BB962C8B-B14F-4D97-AF65-F5344CB8AC3E}">
        <p14:creationId xmlns:p14="http://schemas.microsoft.com/office/powerpoint/2010/main" val="15167907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Коррекционно-развивающая работа </a:t>
            </a:r>
            <a:endParaRPr lang="ru-RU" sz="4000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000" dirty="0" smtClean="0"/>
              <a:t>Задачи, Направления, Содержание 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75154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Направления и задачи коррекционно-развивающей </a:t>
            </a:r>
            <a:r>
              <a:rPr lang="ru-RU" dirty="0" smtClean="0"/>
              <a:t>работы (КРР)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13508" y="1846051"/>
            <a:ext cx="4937760" cy="438849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b="1" dirty="0" smtClean="0"/>
              <a:t>Направление ККР:</a:t>
            </a:r>
          </a:p>
          <a:p>
            <a:r>
              <a:rPr lang="ru-RU" dirty="0" smtClean="0"/>
              <a:t>- </a:t>
            </a:r>
            <a:r>
              <a:rPr lang="ru-RU" sz="2400" dirty="0" smtClean="0"/>
              <a:t>коррекция </a:t>
            </a:r>
            <a:r>
              <a:rPr lang="ru-RU" sz="2400" dirty="0"/>
              <a:t>нарушений развития у различных категорий детей </a:t>
            </a:r>
            <a:r>
              <a:rPr lang="ru-RU" sz="2400" dirty="0" smtClean="0"/>
              <a:t>или целевые группы, </a:t>
            </a:r>
            <a:r>
              <a:rPr lang="ru-RU" sz="2400" dirty="0"/>
              <a:t>включая детей с ООП, в том числе детей с ОВЗ и </a:t>
            </a:r>
            <a:r>
              <a:rPr lang="ru-RU" sz="2400" dirty="0" smtClean="0"/>
              <a:t>детей-инвалидов;</a:t>
            </a:r>
          </a:p>
          <a:p>
            <a:r>
              <a:rPr lang="ru-RU" sz="2400" dirty="0" smtClean="0"/>
              <a:t>- квалифицированная помощь </a:t>
            </a:r>
            <a:r>
              <a:rPr lang="ru-RU" sz="2400" dirty="0"/>
              <a:t>в освоении </a:t>
            </a:r>
            <a:r>
              <a:rPr lang="ru-RU" sz="2400" dirty="0" smtClean="0"/>
              <a:t>программы</a:t>
            </a:r>
            <a:r>
              <a:rPr lang="ru-RU" sz="2400" dirty="0"/>
              <a:t>, их разностороннее развитие с учетом возрастных и индивидуальных особенностей, социальной адаптации.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725037" y="1846052"/>
            <a:ext cx="6064898" cy="438849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b="1" dirty="0" smtClean="0"/>
              <a:t>Дошкольная организация имеет право разработать </a:t>
            </a:r>
            <a:r>
              <a:rPr lang="ru-RU" b="1" dirty="0"/>
              <a:t>программу </a:t>
            </a:r>
            <a:r>
              <a:rPr lang="ru-RU" b="1" dirty="0" smtClean="0"/>
              <a:t>КРР, которая </a:t>
            </a:r>
            <a:r>
              <a:rPr lang="ru-RU" b="1" dirty="0"/>
              <a:t>может включать</a:t>
            </a:r>
            <a:r>
              <a:rPr lang="ru-RU" b="1" dirty="0" smtClean="0"/>
              <a:t>: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-</a:t>
            </a:r>
            <a:r>
              <a:rPr lang="ru-RU" sz="2400" dirty="0" smtClean="0"/>
              <a:t>план </a:t>
            </a:r>
            <a:r>
              <a:rPr lang="ru-RU" sz="2400" dirty="0"/>
              <a:t>диагностических и коррекционно-развивающих мероприятий;</a:t>
            </a:r>
          </a:p>
          <a:p>
            <a:r>
              <a:rPr lang="ru-RU" sz="2400" dirty="0" smtClean="0"/>
              <a:t>-рабочие </a:t>
            </a:r>
            <a:r>
              <a:rPr lang="ru-RU" sz="2400" dirty="0"/>
              <a:t>программы КРР с обучающимися различных целевых групп, имеющих различные ООП и стартовые условия освоения Программы.</a:t>
            </a:r>
          </a:p>
          <a:p>
            <a:r>
              <a:rPr lang="ru-RU" sz="2400" dirty="0" smtClean="0"/>
              <a:t>-методический </a:t>
            </a:r>
            <a:r>
              <a:rPr lang="ru-RU" sz="2400" dirty="0"/>
              <a:t>инструментарий для реализации диагностических, коррекционно-развивающих и просветительских задач программы КРР.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73043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656058"/>
            <a:ext cx="10058400" cy="1450757"/>
          </a:xfrm>
        </p:spPr>
        <p:txBody>
          <a:bodyPr anchor="ctr">
            <a:normAutofit/>
          </a:bodyPr>
          <a:lstStyle/>
          <a:p>
            <a:r>
              <a:rPr lang="ru-RU" sz="4000" dirty="0" smtClean="0"/>
              <a:t>Задачи коррекционно-развивающей работы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035" y="1845733"/>
            <a:ext cx="11453091" cy="4536594"/>
          </a:xfrm>
        </p:spPr>
        <p:txBody>
          <a:bodyPr>
            <a:normAutofit/>
          </a:bodyPr>
          <a:lstStyle/>
          <a:p>
            <a:r>
              <a:rPr lang="ru-RU" dirty="0"/>
              <a:t>• определять основные образовательные потребности детей, в том числе с трудностями освоения ФОП ДО и социализации в ДОО;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своевременно выявлять детей с трудностями социальной адаптации по различным причинам;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оказывать индивидуально-ориентированную психолого-педагогическую помощь детям с учетом особенностей их психического и физического развития, индивидуальных возможностей и потребностей в соответствии с рекомендациями ПМПК или </a:t>
            </a:r>
            <a:r>
              <a:rPr lang="ru-RU" dirty="0" err="1"/>
              <a:t>ППк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оказывать родителям детей консультативную психолого-педагогическую помощь по вопросам развития и воспитания детей дошкольного возраста;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содействовать поиску и отбору одаренных детей, их творческому развитию;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выявлять детей с проблемами развития эмоциональной и интеллектуальной сферы;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реализовывать комплекс </a:t>
            </a:r>
            <a:r>
              <a:rPr lang="ru-RU" dirty="0" smtClean="0"/>
              <a:t>индивидуально-ориентированных </a:t>
            </a:r>
            <a:r>
              <a:rPr lang="ru-RU" dirty="0"/>
              <a:t>мер по ослаблению, снижению или устранению отклонений в развитии детей и проблем их поведения </a:t>
            </a:r>
          </a:p>
        </p:txBody>
      </p:sp>
    </p:spTree>
    <p:extLst>
      <p:ext uri="{BB962C8B-B14F-4D97-AF65-F5344CB8AC3E}">
        <p14:creationId xmlns:p14="http://schemas.microsoft.com/office/powerpoint/2010/main" val="27303019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Федеральная рабочая программа воспитания </a:t>
            </a:r>
            <a:endParaRPr lang="ru-RU" sz="4000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000" dirty="0" smtClean="0"/>
              <a:t>Цели, задачи, направления и содержания воспитания 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51093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7480" y="1127482"/>
            <a:ext cx="10058400" cy="636941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Федеральная рабочая программа воспитания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206916" y="2069222"/>
            <a:ext cx="9998964" cy="3869759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Федеральная рабочая программа воспитания входит </a:t>
            </a:r>
            <a:r>
              <a:rPr lang="ru-RU" sz="2400" dirty="0"/>
              <a:t>в содержательный раздел ФОП ДО как один из структурных </a:t>
            </a:r>
            <a:r>
              <a:rPr lang="ru-RU" sz="2400" dirty="0" smtClean="0"/>
              <a:t>компонентов. </a:t>
            </a:r>
          </a:p>
          <a:p>
            <a:r>
              <a:rPr lang="ru-RU" sz="2400" dirty="0" smtClean="0"/>
              <a:t>Программа раскрывает </a:t>
            </a:r>
            <a:r>
              <a:rPr lang="ru-RU" sz="2400" dirty="0"/>
              <a:t>задачи и направления воспитательной работы, предусматривает приобщение детей к российским традиционным духовным ценностям, включая культурные ценности своей этнической группы, правилам и нормам поведения в российском обществе</a:t>
            </a:r>
            <a:r>
              <a:rPr lang="ru-RU" sz="2400" dirty="0" smtClean="0"/>
              <a:t>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2802165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5840" y="1155190"/>
            <a:ext cx="10058400" cy="636941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Федеральная </a:t>
            </a:r>
            <a:r>
              <a:rPr lang="ru-RU" sz="4000" dirty="0"/>
              <a:t>рабочая программа воспитания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801901" y="1937174"/>
            <a:ext cx="10965226" cy="4168062"/>
          </a:xfrm>
          <a:ln>
            <a:noFill/>
          </a:ln>
        </p:spPr>
        <p:txBody>
          <a:bodyPr>
            <a:normAutofit/>
          </a:bodyPr>
          <a:lstStyle/>
          <a:p>
            <a:r>
              <a:rPr lang="ru-RU" sz="2400" dirty="0" smtClean="0"/>
              <a:t>1. Включает </a:t>
            </a:r>
            <a:r>
              <a:rPr lang="ru-RU" sz="2400" dirty="0"/>
              <a:t>пояснительную записку и три раздела: целевой, содержательный, </a:t>
            </a:r>
            <a:r>
              <a:rPr lang="ru-RU" sz="2400" dirty="0" smtClean="0"/>
              <a:t>организационный. Пояснительная </a:t>
            </a:r>
            <a:r>
              <a:rPr lang="ru-RU" sz="2400" dirty="0"/>
              <a:t>записка не является частью рабочей программы воспитания в </a:t>
            </a:r>
            <a:r>
              <a:rPr lang="ru-RU" sz="2400" dirty="0" smtClean="0"/>
              <a:t>ДОО</a:t>
            </a:r>
          </a:p>
          <a:p>
            <a:r>
              <a:rPr lang="ru-RU" sz="2400" dirty="0" smtClean="0"/>
              <a:t>2. Содержит </a:t>
            </a:r>
            <a:r>
              <a:rPr lang="ru-RU" sz="2400" dirty="0"/>
              <a:t>задачи воспитания в образовательных </a:t>
            </a:r>
            <a:r>
              <a:rPr lang="ru-RU" sz="2400" dirty="0" smtClean="0"/>
              <a:t>областях</a:t>
            </a:r>
          </a:p>
          <a:p>
            <a:r>
              <a:rPr lang="ru-RU" sz="2400" dirty="0" smtClean="0"/>
              <a:t>3. Содержит </a:t>
            </a:r>
            <a:r>
              <a:rPr lang="ru-RU" sz="2400" dirty="0"/>
              <a:t>задачи воспитания по семи направлениям: патриотическое, духовно-нравственное, социальное, познавательное, физическое и оздоровительное, трудовое, </a:t>
            </a:r>
            <a:r>
              <a:rPr lang="ru-RU" sz="2400" dirty="0" smtClean="0"/>
              <a:t>эстетическое</a:t>
            </a:r>
          </a:p>
          <a:p>
            <a:r>
              <a:rPr lang="ru-RU" sz="2400" dirty="0" smtClean="0"/>
              <a:t>4. Включает </a:t>
            </a:r>
            <a:r>
              <a:rPr lang="ru-RU" sz="2400" dirty="0"/>
              <a:t>целевые ориентиры воспитания детей раннего возраста – к трем годам и на этапе завершения освоения программы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9807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/>
              <a:t>Структура образовательной области «Социально-коммуникативное развитие» </a:t>
            </a:r>
            <a:endParaRPr lang="ru-RU" sz="4400" dirty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Задачи и содержания образовательной деятельности, ценности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07131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Задачи и содержания образовательной деятельности </a:t>
            </a:r>
            <a:endParaRPr lang="ru-RU" sz="3200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326042" y="2545389"/>
            <a:ext cx="5357092" cy="3633736"/>
          </a:xfrm>
        </p:spPr>
        <p:txBody>
          <a:bodyPr>
            <a:noAutofit/>
          </a:bodyPr>
          <a:lstStyle/>
          <a:p>
            <a:r>
              <a:rPr lang="ru-RU" sz="2400" dirty="0" smtClean="0"/>
              <a:t>Задачи и содержание образовательной деятельности: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ru-RU" sz="2400" dirty="0" smtClean="0"/>
              <a:t>в сфере социальных  отношений;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ru-RU" sz="2400" dirty="0" smtClean="0"/>
              <a:t>в области формирования основ гражданственности и патриотизма;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ru-RU" sz="2400" dirty="0" smtClean="0"/>
              <a:t>в сфере трудового воспитания;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ru-RU" sz="2400" dirty="0" smtClean="0"/>
              <a:t>в области формирования основ безопасного поведения </a:t>
            </a:r>
            <a:endParaRPr lang="ru-RU" sz="2400" dirty="0"/>
          </a:p>
        </p:txBody>
      </p:sp>
      <p:sp>
        <p:nvSpPr>
          <p:cNvPr id="7" name="Объект 4"/>
          <p:cNvSpPr txBox="1">
            <a:spLocks/>
          </p:cNvSpPr>
          <p:nvPr/>
        </p:nvSpPr>
        <p:spPr>
          <a:xfrm>
            <a:off x="6126480" y="2545389"/>
            <a:ext cx="5551056" cy="285311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Решения задач воспитания направлено на приобщение детей к ценностям «Родина», «Природа», «Семья», «Человек», «Жизнь», «Добро», «Милосердие», «Дружба», «Сотрудничество», «Труд»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05224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/>
              <a:t>Структура образовательной области </a:t>
            </a:r>
            <a:r>
              <a:rPr lang="ru-RU" sz="4400" dirty="0" smtClean="0"/>
              <a:t>«Познавательное развитие» </a:t>
            </a:r>
            <a:endParaRPr lang="ru-RU" sz="4400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000" dirty="0"/>
              <a:t>Задачи и содержания образовательной деятельности, ценности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516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4225" y="546145"/>
            <a:ext cx="10058400" cy="120045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Задачи и содержания образовательной деятельности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01351" y="1845735"/>
            <a:ext cx="7150793" cy="574193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ru-RU" sz="2400" dirty="0" smtClean="0"/>
              <a:t>Задачи и содержание образовательной деятельности </a:t>
            </a:r>
            <a:endParaRPr lang="ru-RU" sz="24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014691" y="1836498"/>
            <a:ext cx="2990734" cy="583430"/>
          </a:xfrm>
          <a:ln>
            <a:solidFill>
              <a:schemeClr val="accent1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ru-RU" dirty="0" smtClean="0"/>
              <a:t>От 2 месяцев до 1 года </a:t>
            </a: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01351" y="2528303"/>
            <a:ext cx="7150794" cy="193286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Задачи и содержание образовательной деятельности: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400" dirty="0" smtClean="0"/>
              <a:t>сенсорные эталоны и познавательные действия;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400" dirty="0" smtClean="0"/>
              <a:t>окружающий мир;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400" dirty="0" smtClean="0"/>
              <a:t>природа </a:t>
            </a:r>
            <a:endParaRPr lang="ru-RU" sz="24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01351" y="5232403"/>
            <a:ext cx="11804074" cy="889153"/>
          </a:xfrm>
          <a:prstGeom prst="rect">
            <a:avLst/>
          </a:prstGeom>
          <a:ln>
            <a:noFill/>
          </a:ln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Решения </a:t>
            </a:r>
            <a:r>
              <a:rPr lang="ru-RU" dirty="0" smtClean="0"/>
              <a:t>задач </a:t>
            </a:r>
            <a:r>
              <a:rPr lang="ru-RU" dirty="0"/>
              <a:t>воспитания направлено на приобщение детей к ценностям </a:t>
            </a:r>
            <a:r>
              <a:rPr lang="ru-RU" dirty="0" smtClean="0"/>
              <a:t>«Познания», </a:t>
            </a:r>
            <a:r>
              <a:rPr lang="ru-RU" dirty="0"/>
              <a:t>«Семья», «Человек», </a:t>
            </a:r>
            <a:r>
              <a:rPr lang="ru-RU" dirty="0" smtClean="0"/>
              <a:t>«Природа», «Родина»</a:t>
            </a:r>
            <a:endParaRPr lang="ru-RU" dirty="0"/>
          </a:p>
        </p:txBody>
      </p:sp>
      <p:sp>
        <p:nvSpPr>
          <p:cNvPr id="7" name="Объект 3"/>
          <p:cNvSpPr txBox="1">
            <a:spLocks/>
          </p:cNvSpPr>
          <p:nvPr/>
        </p:nvSpPr>
        <p:spPr>
          <a:xfrm>
            <a:off x="9014691" y="2528302"/>
            <a:ext cx="2990734" cy="193286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45720" rIns="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От 1 года до 2 лет </a:t>
            </a:r>
            <a:endParaRPr lang="ru-RU" dirty="0"/>
          </a:p>
        </p:txBody>
      </p:sp>
      <p:sp>
        <p:nvSpPr>
          <p:cNvPr id="15" name="Стрелка вправо 14"/>
          <p:cNvSpPr/>
          <p:nvPr/>
        </p:nvSpPr>
        <p:spPr>
          <a:xfrm>
            <a:off x="7694213" y="1940097"/>
            <a:ext cx="978408" cy="2653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7694213" y="3288144"/>
            <a:ext cx="978408" cy="2653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 rot="5400000">
            <a:off x="2933159" y="4686838"/>
            <a:ext cx="591127" cy="2481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505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Задачи и содержания образовательной деятельности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03200" y="1845734"/>
            <a:ext cx="7213600" cy="240299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2400" dirty="0"/>
              <a:t>Задачи и содержание образовательной деятельности: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400" dirty="0"/>
              <a:t>сенсорные эталоны и познавательные действия</a:t>
            </a:r>
            <a:r>
              <a:rPr lang="ru-RU" sz="2400" dirty="0" smtClean="0"/>
              <a:t>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400" dirty="0" smtClean="0"/>
              <a:t>математические представления; </a:t>
            </a:r>
            <a:endParaRPr lang="ru-RU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400" dirty="0"/>
              <a:t>окружающий мир;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400" dirty="0"/>
              <a:t>природа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977746" y="1845735"/>
            <a:ext cx="2639752" cy="2402991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ru-RU" sz="2400" dirty="0" smtClean="0"/>
              <a:t>от 2 до 3 лет; </a:t>
            </a:r>
          </a:p>
          <a:p>
            <a:r>
              <a:rPr lang="ru-RU" sz="2400" dirty="0" smtClean="0"/>
              <a:t>от 3 лет до 4 лет;</a:t>
            </a:r>
          </a:p>
          <a:p>
            <a:r>
              <a:rPr lang="ru-RU" sz="2400" dirty="0" smtClean="0"/>
              <a:t>от 4 лет до 5 лет;</a:t>
            </a:r>
          </a:p>
          <a:p>
            <a:r>
              <a:rPr lang="ru-RU" sz="2400" dirty="0" smtClean="0"/>
              <a:t>от 5 лет до 6 лет; </a:t>
            </a:r>
          </a:p>
          <a:p>
            <a:r>
              <a:rPr lang="ru-RU" sz="2400" dirty="0" smtClean="0"/>
              <a:t>от 6 лет до 7 лет.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7708069" y="2914533"/>
            <a:ext cx="978408" cy="2653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03199" y="5049830"/>
            <a:ext cx="11610109" cy="889153"/>
          </a:xfrm>
          <a:prstGeom prst="rect">
            <a:avLst/>
          </a:prstGeom>
          <a:ln>
            <a:noFill/>
          </a:ln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Решения </a:t>
            </a:r>
            <a:r>
              <a:rPr lang="ru-RU" dirty="0" smtClean="0"/>
              <a:t>задач </a:t>
            </a:r>
            <a:r>
              <a:rPr lang="ru-RU" dirty="0"/>
              <a:t>воспитания направлено на приобщение детей к ценностям </a:t>
            </a:r>
            <a:r>
              <a:rPr lang="ru-RU" dirty="0" smtClean="0"/>
              <a:t>«Познания», </a:t>
            </a:r>
            <a:r>
              <a:rPr lang="ru-RU" dirty="0"/>
              <a:t>«Семья», «Человек», </a:t>
            </a:r>
            <a:r>
              <a:rPr lang="ru-RU" dirty="0" smtClean="0"/>
              <a:t>«Природа», «Родина»</a:t>
            </a:r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 rot="5400000">
            <a:off x="3353252" y="4578320"/>
            <a:ext cx="677968" cy="2355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105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/>
              <a:t>Структура образовательной области </a:t>
            </a:r>
            <a:r>
              <a:rPr lang="ru-RU" sz="4800" dirty="0" smtClean="0"/>
              <a:t>«Речевое </a:t>
            </a:r>
            <a:r>
              <a:rPr lang="ru-RU" sz="4800" dirty="0"/>
              <a:t>развитие» 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000" dirty="0"/>
              <a:t>Задачи и содержания образовательной деятельности, ценности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0052079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592</TotalTime>
  <Words>2058</Words>
  <Application>Microsoft Office PowerPoint</Application>
  <PresentationFormat>Широкоэкранный</PresentationFormat>
  <Paragraphs>245</Paragraphs>
  <Slides>37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1" baseType="lpstr">
      <vt:lpstr>Arial</vt:lpstr>
      <vt:lpstr>Calibri</vt:lpstr>
      <vt:lpstr>Calibri Light</vt:lpstr>
      <vt:lpstr>Ретро</vt:lpstr>
      <vt:lpstr>Содержательный раздел ФОП ДО  </vt:lpstr>
      <vt:lpstr>Содержание содержательного раздела</vt:lpstr>
      <vt:lpstr>Задачи и содержание образования</vt:lpstr>
      <vt:lpstr>Структура образовательной области «Социально-коммуникативное развитие» </vt:lpstr>
      <vt:lpstr>Задачи и содержания образовательной деятельности </vt:lpstr>
      <vt:lpstr>Структура образовательной области «Познавательное развитие» </vt:lpstr>
      <vt:lpstr>Задачи и содержания образовательной деятельности</vt:lpstr>
      <vt:lpstr>Задачи и содержания образовательной деятельности</vt:lpstr>
      <vt:lpstr>Структура образовательной области «Речевое развитие» </vt:lpstr>
      <vt:lpstr>Задачи и содержания образовательной деятельности</vt:lpstr>
      <vt:lpstr>Задачи и содержания образовательной деятельности</vt:lpstr>
      <vt:lpstr>Структура образовательной области «Художественно-эстетическое развитие» </vt:lpstr>
      <vt:lpstr>Задачи и содержания образовательной деятельности</vt:lpstr>
      <vt:lpstr>Структура образовательной области «Физическое развитие» </vt:lpstr>
      <vt:lpstr>Задачи и содержания образовательной деятельности</vt:lpstr>
      <vt:lpstr>Задачи и содержания образовательной деятельности</vt:lpstr>
      <vt:lpstr>Вариативные формы, способы, методы и средства реализации ФОП ДО</vt:lpstr>
      <vt:lpstr>Вариативные формы, способы, методы и средства реализации ФОП ДО</vt:lpstr>
      <vt:lpstr>Как выбирать и применять способы, методы и средства реализации ФОП ДО </vt:lpstr>
      <vt:lpstr>Особенности образовательной деятельности разных видов и культурных практик</vt:lpstr>
      <vt:lpstr>Формы работы с детьми  </vt:lpstr>
      <vt:lpstr>Игра – как форма работы с детьми </vt:lpstr>
      <vt:lpstr>Занятие - форма работы с детьми </vt:lpstr>
      <vt:lpstr>Культурные практики -  работы с детьми </vt:lpstr>
      <vt:lpstr>Способы и направления поддержки детской инициативы</vt:lpstr>
      <vt:lpstr>Особенности взаимодействия педагогического коллектива с семьями воспитанников</vt:lpstr>
      <vt:lpstr>Цель взаимодействия педколлектива с семьями воспитанников</vt:lpstr>
      <vt:lpstr>Принципы построения взаимодействия педколлектива с семьями воспитанников</vt:lpstr>
      <vt:lpstr>Направления деятельсноти педколлектива с семьями воспитанников</vt:lpstr>
      <vt:lpstr>Направления деятельсноти педколлектива с семьями воспитанников</vt:lpstr>
      <vt:lpstr>Направления деятельсноти педколлектива с семьями воспитанников</vt:lpstr>
      <vt:lpstr>Коррекционно-развивающая работа </vt:lpstr>
      <vt:lpstr>Направления и задачи коррекционно-развивающей работы (КРР)</vt:lpstr>
      <vt:lpstr>Задачи коррекционно-развивающей работы </vt:lpstr>
      <vt:lpstr>Федеральная рабочая программа воспитания </vt:lpstr>
      <vt:lpstr>Федеральная рабочая программа воспитания</vt:lpstr>
      <vt:lpstr>Федеральная рабочая программа воспитания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содержательного  раздела ФОП ДО </dc:title>
  <dc:creator>Менькова Нина Николаевна</dc:creator>
  <cp:lastModifiedBy>Менькова Нина Николаевна</cp:lastModifiedBy>
  <cp:revision>45</cp:revision>
  <dcterms:created xsi:type="dcterms:W3CDTF">2023-03-02T11:45:07Z</dcterms:created>
  <dcterms:modified xsi:type="dcterms:W3CDTF">2023-03-15T13:49:16Z</dcterms:modified>
</cp:coreProperties>
</file>