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sldIdLst>
    <p:sldId id="256" r:id="rId2"/>
    <p:sldId id="257" r:id="rId3"/>
    <p:sldId id="258" r:id="rId4"/>
    <p:sldId id="325" r:id="rId5"/>
    <p:sldId id="261" r:id="rId6"/>
    <p:sldId id="314" r:id="rId7"/>
    <p:sldId id="259" r:id="rId8"/>
    <p:sldId id="313" r:id="rId9"/>
    <p:sldId id="288" r:id="rId10"/>
    <p:sldId id="315" r:id="rId11"/>
    <p:sldId id="262" r:id="rId12"/>
    <p:sldId id="263" r:id="rId13"/>
    <p:sldId id="316" r:id="rId14"/>
    <p:sldId id="296" r:id="rId15"/>
    <p:sldId id="267" r:id="rId16"/>
    <p:sldId id="297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298" r:id="rId25"/>
    <p:sldId id="289" r:id="rId26"/>
    <p:sldId id="299" r:id="rId27"/>
    <p:sldId id="300" r:id="rId28"/>
    <p:sldId id="290" r:id="rId29"/>
    <p:sldId id="312" r:id="rId30"/>
    <p:sldId id="326" r:id="rId31"/>
    <p:sldId id="324" r:id="rId32"/>
    <p:sldId id="327" r:id="rId33"/>
    <p:sldId id="328" r:id="rId34"/>
    <p:sldId id="329" r:id="rId35"/>
    <p:sldId id="281" r:id="rId36"/>
    <p:sldId id="284" r:id="rId37"/>
    <p:sldId id="293" r:id="rId38"/>
    <p:sldId id="294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71964D6-4606-41B4-90DE-9E4C840E063B}">
          <p14:sldIdLst>
            <p14:sldId id="256"/>
            <p14:sldId id="257"/>
            <p14:sldId id="258"/>
            <p14:sldId id="325"/>
            <p14:sldId id="261"/>
            <p14:sldId id="314"/>
            <p14:sldId id="259"/>
            <p14:sldId id="313"/>
            <p14:sldId id="288"/>
            <p14:sldId id="315"/>
            <p14:sldId id="262"/>
            <p14:sldId id="263"/>
            <p14:sldId id="316"/>
            <p14:sldId id="296"/>
            <p14:sldId id="267"/>
            <p14:sldId id="297"/>
            <p14:sldId id="317"/>
            <p14:sldId id="318"/>
            <p14:sldId id="319"/>
            <p14:sldId id="320"/>
            <p14:sldId id="321"/>
            <p14:sldId id="322"/>
            <p14:sldId id="323"/>
            <p14:sldId id="298"/>
            <p14:sldId id="289"/>
            <p14:sldId id="299"/>
            <p14:sldId id="300"/>
            <p14:sldId id="290"/>
            <p14:sldId id="312"/>
            <p14:sldId id="326"/>
            <p14:sldId id="324"/>
            <p14:sldId id="327"/>
            <p14:sldId id="328"/>
            <p14:sldId id="329"/>
            <p14:sldId id="281"/>
            <p14:sldId id="284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1EAA49-FAAE-4853-8400-ACE4BD43520C}" v="102" dt="2022-07-18T14:31:53.6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Веремеенко Юлия" userId="f4c4b69874d8686d" providerId="Windows Live" clId="Web-{621EAA49-FAAE-4853-8400-ACE4BD43520C}"/>
    <pc:docChg chg="modSld">
      <pc:chgData name="Веремеенко Юлия" userId="f4c4b69874d8686d" providerId="Windows Live" clId="Web-{621EAA49-FAAE-4853-8400-ACE4BD43520C}" dt="2022-07-18T14:31:53.639" v="105" actId="20577"/>
      <pc:docMkLst>
        <pc:docMk/>
      </pc:docMkLst>
      <pc:sldChg chg="modSp">
        <pc:chgData name="Веремеенко Юлия" userId="f4c4b69874d8686d" providerId="Windows Live" clId="Web-{621EAA49-FAAE-4853-8400-ACE4BD43520C}" dt="2022-07-18T14:31:53.639" v="105" actId="20577"/>
        <pc:sldMkLst>
          <pc:docMk/>
          <pc:sldMk cId="2509837537" sldId="258"/>
        </pc:sldMkLst>
        <pc:spChg chg="mod">
          <ac:chgData name="Веремеенко Юлия" userId="f4c4b69874d8686d" providerId="Windows Live" clId="Web-{621EAA49-FAAE-4853-8400-ACE4BD43520C}" dt="2022-07-18T14:31:53.639" v="105" actId="20577"/>
          <ac:spMkLst>
            <pc:docMk/>
            <pc:sldMk cId="2509837537" sldId="258"/>
            <ac:spMk id="3" creationId="{567B23D4-CD8A-4832-AF17-8B690BEA70E1}"/>
          </ac:spMkLst>
        </pc:spChg>
      </pc:sldChg>
      <pc:sldChg chg="modSp">
        <pc:chgData name="Веремеенко Юлия" userId="f4c4b69874d8686d" providerId="Windows Live" clId="Web-{621EAA49-FAAE-4853-8400-ACE4BD43520C}" dt="2022-07-18T14:25:03.954" v="9" actId="20577"/>
        <pc:sldMkLst>
          <pc:docMk/>
          <pc:sldMk cId="4087839" sldId="261"/>
        </pc:sldMkLst>
        <pc:spChg chg="mod">
          <ac:chgData name="Веремеенко Юлия" userId="f4c4b69874d8686d" providerId="Windows Live" clId="Web-{621EAA49-FAAE-4853-8400-ACE4BD43520C}" dt="2022-07-18T14:25:03.954" v="9" actId="20577"/>
          <ac:spMkLst>
            <pc:docMk/>
            <pc:sldMk cId="4087839" sldId="261"/>
            <ac:spMk id="4" creationId="{FABC6DC7-1D5B-408E-9795-F647E41E9529}"/>
          </ac:spMkLst>
        </pc:spChg>
      </pc:sldChg>
      <pc:sldChg chg="modSp">
        <pc:chgData name="Веремеенко Юлия" userId="f4c4b69874d8686d" providerId="Windows Live" clId="Web-{621EAA49-FAAE-4853-8400-ACE4BD43520C}" dt="2022-07-18T14:27:04.348" v="33" actId="20577"/>
        <pc:sldMkLst>
          <pc:docMk/>
          <pc:sldMk cId="4210765757" sldId="284"/>
        </pc:sldMkLst>
        <pc:spChg chg="mod">
          <ac:chgData name="Веремеенко Юлия" userId="f4c4b69874d8686d" providerId="Windows Live" clId="Web-{621EAA49-FAAE-4853-8400-ACE4BD43520C}" dt="2022-07-18T14:27:04.348" v="33" actId="20577"/>
          <ac:spMkLst>
            <pc:docMk/>
            <pc:sldMk cId="4210765757" sldId="284"/>
            <ac:spMk id="3" creationId="{BD9F0CB8-BBE0-479E-BAE0-A78C3615129F}"/>
          </ac:spMkLst>
        </pc:spChg>
      </pc:sldChg>
      <pc:sldChg chg="modSp">
        <pc:chgData name="Веремеенко Юлия" userId="f4c4b69874d8686d" providerId="Windows Live" clId="Web-{621EAA49-FAAE-4853-8400-ACE4BD43520C}" dt="2022-07-18T14:26:22.722" v="14" actId="20577"/>
        <pc:sldMkLst>
          <pc:docMk/>
          <pc:sldMk cId="2625295257" sldId="293"/>
        </pc:sldMkLst>
        <pc:spChg chg="mod">
          <ac:chgData name="Веремеенко Юлия" userId="f4c4b69874d8686d" providerId="Windows Live" clId="Web-{621EAA49-FAAE-4853-8400-ACE4BD43520C}" dt="2022-07-18T14:26:22.722" v="14" actId="20577"/>
          <ac:spMkLst>
            <pc:docMk/>
            <pc:sldMk cId="2625295257" sldId="293"/>
            <ac:spMk id="3" creationId="{BD9F0CB8-BBE0-479E-BAE0-A78C3615129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4FD5BE-D57F-4D32-9615-1A85269B6C55}" type="doc">
      <dgm:prSet loTypeId="urn:microsoft.com/office/officeart/2005/8/layout/hProcess7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307615F-4E70-472F-AF39-45D6C4A3CC60}">
      <dgm:prSet phldrT="[Текст]"/>
      <dgm:spPr/>
      <dgm:t>
        <a:bodyPr/>
        <a:lstStyle/>
        <a:p>
          <a:r>
            <a:rPr lang="ru-RU" dirty="0"/>
            <a:t>Педагог-наставник</a:t>
          </a:r>
        </a:p>
      </dgm:t>
    </dgm:pt>
    <dgm:pt modelId="{E5391F4A-5D74-454A-8332-62FF9C2A6B98}" type="parTrans" cxnId="{00393C9C-EAFC-43A2-A3E7-2230F95EFE18}">
      <dgm:prSet/>
      <dgm:spPr/>
      <dgm:t>
        <a:bodyPr/>
        <a:lstStyle/>
        <a:p>
          <a:endParaRPr lang="ru-RU"/>
        </a:p>
      </dgm:t>
    </dgm:pt>
    <dgm:pt modelId="{C2D50F00-0A4D-469E-8B0B-364E00B983B0}" type="sibTrans" cxnId="{00393C9C-EAFC-43A2-A3E7-2230F95EFE18}">
      <dgm:prSet/>
      <dgm:spPr/>
      <dgm:t>
        <a:bodyPr/>
        <a:lstStyle/>
        <a:p>
          <a:endParaRPr lang="ru-RU"/>
        </a:p>
      </dgm:t>
    </dgm:pt>
    <dgm:pt modelId="{626F8EAE-95B9-481A-8C70-C7715B556E0F}">
      <dgm:prSet phldrT="[Текст]"/>
      <dgm:spPr/>
      <dgm:t>
        <a:bodyPr/>
        <a:lstStyle/>
        <a:p>
          <a:pPr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ru-RU" b="0" i="0" dirty="0"/>
            <a:t>Руководство практикой студентов;</a:t>
          </a:r>
        </a:p>
        <a:p>
          <a:pPr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ru-RU" b="0" i="0" dirty="0"/>
            <a:t>наставничество в ДОУ, активное сопровождение профразвития педагогов;</a:t>
          </a:r>
        </a:p>
        <a:p>
          <a:pPr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ru-RU" b="0" i="0" dirty="0"/>
            <a:t>подготовка педработников к конкурсам профмастерства;</a:t>
          </a:r>
        </a:p>
        <a:p>
          <a:pPr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ru-RU" b="0" i="0" dirty="0"/>
            <a:t>распространение авторских подходов и разработок по наставничеству</a:t>
          </a:r>
          <a:endParaRPr lang="ru-RU" dirty="0"/>
        </a:p>
      </dgm:t>
    </dgm:pt>
    <dgm:pt modelId="{1FA19D39-3D69-45D9-BA2D-72728C68756D}" type="parTrans" cxnId="{8C88CF82-F2B4-41F5-B088-BCC5E092BD16}">
      <dgm:prSet/>
      <dgm:spPr/>
      <dgm:t>
        <a:bodyPr/>
        <a:lstStyle/>
        <a:p>
          <a:endParaRPr lang="ru-RU"/>
        </a:p>
      </dgm:t>
    </dgm:pt>
    <dgm:pt modelId="{33024593-9F0D-4D71-A3AD-FC0EBBF8C698}" type="sibTrans" cxnId="{8C88CF82-F2B4-41F5-B088-BCC5E092BD16}">
      <dgm:prSet/>
      <dgm:spPr/>
      <dgm:t>
        <a:bodyPr/>
        <a:lstStyle/>
        <a:p>
          <a:endParaRPr lang="ru-RU"/>
        </a:p>
      </dgm:t>
    </dgm:pt>
    <dgm:pt modelId="{64C1D211-D808-4591-A440-03280BCADEE4}">
      <dgm:prSet phldrT="[Текст]"/>
      <dgm:spPr/>
      <dgm:t>
        <a:bodyPr/>
        <a:lstStyle/>
        <a:p>
          <a:r>
            <a:rPr lang="ru-RU" dirty="0"/>
            <a:t>Педагог-методист</a:t>
          </a:r>
        </a:p>
      </dgm:t>
    </dgm:pt>
    <dgm:pt modelId="{07E84089-1025-476E-B11C-D5BD22CE747C}" type="parTrans" cxnId="{62B63D3D-5439-4B33-BF98-7753236086DD}">
      <dgm:prSet/>
      <dgm:spPr/>
      <dgm:t>
        <a:bodyPr/>
        <a:lstStyle/>
        <a:p>
          <a:endParaRPr lang="ru-RU"/>
        </a:p>
      </dgm:t>
    </dgm:pt>
    <dgm:pt modelId="{ED74E5DA-39BB-49E7-A300-A9712C10D29F}" type="sibTrans" cxnId="{62B63D3D-5439-4B33-BF98-7753236086DD}">
      <dgm:prSet/>
      <dgm:spPr/>
      <dgm:t>
        <a:bodyPr/>
        <a:lstStyle/>
        <a:p>
          <a:endParaRPr lang="ru-RU"/>
        </a:p>
      </dgm:t>
    </dgm:pt>
    <dgm:pt modelId="{AE17A8EA-8A3A-49A6-B604-51FCCBCF2EB9}">
      <dgm:prSet phldrT="[Текст]"/>
      <dgm:spPr/>
      <dgm:t>
        <a:bodyPr/>
        <a:lstStyle/>
        <a:p>
          <a:r>
            <a:rPr lang="ru-RU" b="0" i="0" dirty="0"/>
            <a:t>Активное участие в методической работе ДОУ, руководство МО;</a:t>
          </a:r>
        </a:p>
        <a:p>
          <a:r>
            <a:rPr lang="ru-RU" b="0" i="0" dirty="0"/>
            <a:t>руководство разработкой программно-методического сопровождения образовательного процесса;</a:t>
          </a:r>
        </a:p>
        <a:p>
          <a:r>
            <a:rPr lang="ru-RU" b="0" i="0" dirty="0"/>
            <a:t>методическая поддержка и сопровождение педагогов, в том числе подготовка к конкурсам профмастерства;</a:t>
          </a:r>
        </a:p>
        <a:p>
          <a:r>
            <a:rPr lang="ru-RU" b="0" i="0" dirty="0"/>
            <a:t>передача опыта применения авторских разработок</a:t>
          </a:r>
          <a:endParaRPr lang="ru-RU" dirty="0"/>
        </a:p>
      </dgm:t>
    </dgm:pt>
    <dgm:pt modelId="{D6365656-A6A0-4EE6-A72A-59F0A0BB6D43}" type="parTrans" cxnId="{3B7ABE65-2705-47E4-AAA0-5F0FAEB3A396}">
      <dgm:prSet/>
      <dgm:spPr/>
      <dgm:t>
        <a:bodyPr/>
        <a:lstStyle/>
        <a:p>
          <a:endParaRPr lang="ru-RU"/>
        </a:p>
      </dgm:t>
    </dgm:pt>
    <dgm:pt modelId="{E86EBBC2-0476-4650-822A-D0204CD08C26}" type="sibTrans" cxnId="{3B7ABE65-2705-47E4-AAA0-5F0FAEB3A396}">
      <dgm:prSet/>
      <dgm:spPr/>
      <dgm:t>
        <a:bodyPr/>
        <a:lstStyle/>
        <a:p>
          <a:endParaRPr lang="ru-RU"/>
        </a:p>
      </dgm:t>
    </dgm:pt>
    <dgm:pt modelId="{EB30FA72-4545-4A77-B683-071B16E1EC2E}" type="pres">
      <dgm:prSet presAssocID="{E64FD5BE-D57F-4D32-9615-1A85269B6C55}" presName="Name0" presStyleCnt="0">
        <dgm:presLayoutVars>
          <dgm:dir/>
          <dgm:animLvl val="lvl"/>
          <dgm:resizeHandles val="exact"/>
        </dgm:presLayoutVars>
      </dgm:prSet>
      <dgm:spPr/>
    </dgm:pt>
    <dgm:pt modelId="{EAC57233-6558-4A59-B3D7-3AD0C70D48D3}" type="pres">
      <dgm:prSet presAssocID="{F307615F-4E70-472F-AF39-45D6C4A3CC60}" presName="compositeNode" presStyleCnt="0">
        <dgm:presLayoutVars>
          <dgm:bulletEnabled val="1"/>
        </dgm:presLayoutVars>
      </dgm:prSet>
      <dgm:spPr/>
    </dgm:pt>
    <dgm:pt modelId="{02EB1093-1E5B-4CBF-B035-09F94CE3FA00}" type="pres">
      <dgm:prSet presAssocID="{F307615F-4E70-472F-AF39-45D6C4A3CC60}" presName="bgRect" presStyleLbl="node1" presStyleIdx="0" presStyleCnt="2" custScaleY="97553" custLinFactNeighborX="-39" custLinFactNeighborY="894"/>
      <dgm:spPr/>
    </dgm:pt>
    <dgm:pt modelId="{9D76A422-0CC3-44C7-8E2F-595EB32B50C8}" type="pres">
      <dgm:prSet presAssocID="{F307615F-4E70-472F-AF39-45D6C4A3CC60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78E5C690-2977-4E88-84F9-7446B3C3D77B}" type="pres">
      <dgm:prSet presAssocID="{F307615F-4E70-472F-AF39-45D6C4A3CC60}" presName="childNode" presStyleLbl="node1" presStyleIdx="0" presStyleCnt="2">
        <dgm:presLayoutVars>
          <dgm:bulletEnabled val="1"/>
        </dgm:presLayoutVars>
      </dgm:prSet>
      <dgm:spPr/>
    </dgm:pt>
    <dgm:pt modelId="{4CE3C556-6DBA-4718-8A39-ED48E836E61E}" type="pres">
      <dgm:prSet presAssocID="{C2D50F00-0A4D-469E-8B0B-364E00B983B0}" presName="hSp" presStyleCnt="0"/>
      <dgm:spPr/>
    </dgm:pt>
    <dgm:pt modelId="{285A0295-4B27-48C6-8D08-487065214205}" type="pres">
      <dgm:prSet presAssocID="{C2D50F00-0A4D-469E-8B0B-364E00B983B0}" presName="vProcSp" presStyleCnt="0"/>
      <dgm:spPr/>
    </dgm:pt>
    <dgm:pt modelId="{88E227A6-775B-43E6-B5A1-ACC351EC5837}" type="pres">
      <dgm:prSet presAssocID="{C2D50F00-0A4D-469E-8B0B-364E00B983B0}" presName="vSp1" presStyleCnt="0"/>
      <dgm:spPr/>
    </dgm:pt>
    <dgm:pt modelId="{A2AC2A7C-8A6E-4BA9-A520-4422D7B839DB}" type="pres">
      <dgm:prSet presAssocID="{C2D50F00-0A4D-469E-8B0B-364E00B983B0}" presName="simulatedConn" presStyleLbl="solidFgAcc1" presStyleIdx="0" presStyleCnt="1" custAng="0"/>
      <dgm:spPr/>
    </dgm:pt>
    <dgm:pt modelId="{E721A1F4-6D24-4443-9E09-766BE37A04F8}" type="pres">
      <dgm:prSet presAssocID="{C2D50F00-0A4D-469E-8B0B-364E00B983B0}" presName="vSp2" presStyleCnt="0"/>
      <dgm:spPr/>
    </dgm:pt>
    <dgm:pt modelId="{83034FD7-BC54-4D36-BDD0-8F69CB11FE34}" type="pres">
      <dgm:prSet presAssocID="{C2D50F00-0A4D-469E-8B0B-364E00B983B0}" presName="sibTrans" presStyleCnt="0"/>
      <dgm:spPr/>
    </dgm:pt>
    <dgm:pt modelId="{98C4BD96-C4F2-4896-AF16-710477D932AC}" type="pres">
      <dgm:prSet presAssocID="{64C1D211-D808-4591-A440-03280BCADEE4}" presName="compositeNode" presStyleCnt="0">
        <dgm:presLayoutVars>
          <dgm:bulletEnabled val="1"/>
        </dgm:presLayoutVars>
      </dgm:prSet>
      <dgm:spPr/>
    </dgm:pt>
    <dgm:pt modelId="{F09777A2-DEBE-41AF-A774-C17A9BA2C85F}" type="pres">
      <dgm:prSet presAssocID="{64C1D211-D808-4591-A440-03280BCADEE4}" presName="bgRect" presStyleLbl="node1" presStyleIdx="1" presStyleCnt="2"/>
      <dgm:spPr/>
    </dgm:pt>
    <dgm:pt modelId="{9F1A9D37-5CEB-469B-B6E5-AA35C002EA6C}" type="pres">
      <dgm:prSet presAssocID="{64C1D211-D808-4591-A440-03280BCADEE4}" presName="parentNode" presStyleLbl="node1" presStyleIdx="1" presStyleCnt="2">
        <dgm:presLayoutVars>
          <dgm:chMax val="0"/>
          <dgm:bulletEnabled val="1"/>
        </dgm:presLayoutVars>
      </dgm:prSet>
      <dgm:spPr/>
    </dgm:pt>
    <dgm:pt modelId="{3EEF1455-B96E-413F-8B45-49C6B94D10F9}" type="pres">
      <dgm:prSet presAssocID="{64C1D211-D808-4591-A440-03280BCADEE4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E7E6B11F-0701-4319-B80F-4E1BF2A36B7B}" type="presOf" srcId="{F307615F-4E70-472F-AF39-45D6C4A3CC60}" destId="{9D76A422-0CC3-44C7-8E2F-595EB32B50C8}" srcOrd="1" destOrd="0" presId="urn:microsoft.com/office/officeart/2005/8/layout/hProcess7"/>
    <dgm:cxn modelId="{7BA83832-7A5D-44BD-8121-69FEFBAC069B}" type="presOf" srcId="{626F8EAE-95B9-481A-8C70-C7715B556E0F}" destId="{78E5C690-2977-4E88-84F9-7446B3C3D77B}" srcOrd="0" destOrd="0" presId="urn:microsoft.com/office/officeart/2005/8/layout/hProcess7"/>
    <dgm:cxn modelId="{62B63D3D-5439-4B33-BF98-7753236086DD}" srcId="{E64FD5BE-D57F-4D32-9615-1A85269B6C55}" destId="{64C1D211-D808-4591-A440-03280BCADEE4}" srcOrd="1" destOrd="0" parTransId="{07E84089-1025-476E-B11C-D5BD22CE747C}" sibTransId="{ED74E5DA-39BB-49E7-A300-A9712C10D29F}"/>
    <dgm:cxn modelId="{3B7ABE65-2705-47E4-AAA0-5F0FAEB3A396}" srcId="{64C1D211-D808-4591-A440-03280BCADEE4}" destId="{AE17A8EA-8A3A-49A6-B604-51FCCBCF2EB9}" srcOrd="0" destOrd="0" parTransId="{D6365656-A6A0-4EE6-A72A-59F0A0BB6D43}" sibTransId="{E86EBBC2-0476-4650-822A-D0204CD08C26}"/>
    <dgm:cxn modelId="{EBA01C69-059F-4C3D-BD62-D73B164114A2}" type="presOf" srcId="{64C1D211-D808-4591-A440-03280BCADEE4}" destId="{F09777A2-DEBE-41AF-A774-C17A9BA2C85F}" srcOrd="0" destOrd="0" presId="urn:microsoft.com/office/officeart/2005/8/layout/hProcess7"/>
    <dgm:cxn modelId="{8C88CF82-F2B4-41F5-B088-BCC5E092BD16}" srcId="{F307615F-4E70-472F-AF39-45D6C4A3CC60}" destId="{626F8EAE-95B9-481A-8C70-C7715B556E0F}" srcOrd="0" destOrd="0" parTransId="{1FA19D39-3D69-45D9-BA2D-72728C68756D}" sibTransId="{33024593-9F0D-4D71-A3AD-FC0EBBF8C698}"/>
    <dgm:cxn modelId="{EAD2FE9B-EB2A-4224-AE54-41F6BB5256BE}" type="presOf" srcId="{64C1D211-D808-4591-A440-03280BCADEE4}" destId="{9F1A9D37-5CEB-469B-B6E5-AA35C002EA6C}" srcOrd="1" destOrd="0" presId="urn:microsoft.com/office/officeart/2005/8/layout/hProcess7"/>
    <dgm:cxn modelId="{00393C9C-EAFC-43A2-A3E7-2230F95EFE18}" srcId="{E64FD5BE-D57F-4D32-9615-1A85269B6C55}" destId="{F307615F-4E70-472F-AF39-45D6C4A3CC60}" srcOrd="0" destOrd="0" parTransId="{E5391F4A-5D74-454A-8332-62FF9C2A6B98}" sibTransId="{C2D50F00-0A4D-469E-8B0B-364E00B983B0}"/>
    <dgm:cxn modelId="{38152DBB-C37F-49BD-8E15-98724FC752A3}" type="presOf" srcId="{F307615F-4E70-472F-AF39-45D6C4A3CC60}" destId="{02EB1093-1E5B-4CBF-B035-09F94CE3FA00}" srcOrd="0" destOrd="0" presId="urn:microsoft.com/office/officeart/2005/8/layout/hProcess7"/>
    <dgm:cxn modelId="{684692D8-1634-4F9E-8A81-41EC51098143}" type="presOf" srcId="{E64FD5BE-D57F-4D32-9615-1A85269B6C55}" destId="{EB30FA72-4545-4A77-B683-071B16E1EC2E}" srcOrd="0" destOrd="0" presId="urn:microsoft.com/office/officeart/2005/8/layout/hProcess7"/>
    <dgm:cxn modelId="{B9D9E8FB-F884-4FEE-82ED-7AFEA26E7E38}" type="presOf" srcId="{AE17A8EA-8A3A-49A6-B604-51FCCBCF2EB9}" destId="{3EEF1455-B96E-413F-8B45-49C6B94D10F9}" srcOrd="0" destOrd="0" presId="urn:microsoft.com/office/officeart/2005/8/layout/hProcess7"/>
    <dgm:cxn modelId="{BE95F4DA-2A81-4764-B183-958821B5AB7B}" type="presParOf" srcId="{EB30FA72-4545-4A77-B683-071B16E1EC2E}" destId="{EAC57233-6558-4A59-B3D7-3AD0C70D48D3}" srcOrd="0" destOrd="0" presId="urn:microsoft.com/office/officeart/2005/8/layout/hProcess7"/>
    <dgm:cxn modelId="{DA0C0A0F-15D5-437D-8AAA-B9147D70FF21}" type="presParOf" srcId="{EAC57233-6558-4A59-B3D7-3AD0C70D48D3}" destId="{02EB1093-1E5B-4CBF-B035-09F94CE3FA00}" srcOrd="0" destOrd="0" presId="urn:microsoft.com/office/officeart/2005/8/layout/hProcess7"/>
    <dgm:cxn modelId="{8972F4DD-5CF5-41A8-9F6F-A9FB04D3CAA3}" type="presParOf" srcId="{EAC57233-6558-4A59-B3D7-3AD0C70D48D3}" destId="{9D76A422-0CC3-44C7-8E2F-595EB32B50C8}" srcOrd="1" destOrd="0" presId="urn:microsoft.com/office/officeart/2005/8/layout/hProcess7"/>
    <dgm:cxn modelId="{6FCC3373-E2DD-4049-B020-9501508B4A9D}" type="presParOf" srcId="{EAC57233-6558-4A59-B3D7-3AD0C70D48D3}" destId="{78E5C690-2977-4E88-84F9-7446B3C3D77B}" srcOrd="2" destOrd="0" presId="urn:microsoft.com/office/officeart/2005/8/layout/hProcess7"/>
    <dgm:cxn modelId="{604BE156-08B7-4EFD-80FF-1963C6D99196}" type="presParOf" srcId="{EB30FA72-4545-4A77-B683-071B16E1EC2E}" destId="{4CE3C556-6DBA-4718-8A39-ED48E836E61E}" srcOrd="1" destOrd="0" presId="urn:microsoft.com/office/officeart/2005/8/layout/hProcess7"/>
    <dgm:cxn modelId="{E76A1192-6EAF-4848-B6AC-B49E54ED2D41}" type="presParOf" srcId="{EB30FA72-4545-4A77-B683-071B16E1EC2E}" destId="{285A0295-4B27-48C6-8D08-487065214205}" srcOrd="2" destOrd="0" presId="urn:microsoft.com/office/officeart/2005/8/layout/hProcess7"/>
    <dgm:cxn modelId="{5BFCCFC7-C273-4392-B6A1-B3B6241B0677}" type="presParOf" srcId="{285A0295-4B27-48C6-8D08-487065214205}" destId="{88E227A6-775B-43E6-B5A1-ACC351EC5837}" srcOrd="0" destOrd="0" presId="urn:microsoft.com/office/officeart/2005/8/layout/hProcess7"/>
    <dgm:cxn modelId="{1ABFB76B-2AC3-4E78-A803-6ACABEB5EF8A}" type="presParOf" srcId="{285A0295-4B27-48C6-8D08-487065214205}" destId="{A2AC2A7C-8A6E-4BA9-A520-4422D7B839DB}" srcOrd="1" destOrd="0" presId="urn:microsoft.com/office/officeart/2005/8/layout/hProcess7"/>
    <dgm:cxn modelId="{D0A2EE06-CD22-47C5-8392-C36FFB0670F2}" type="presParOf" srcId="{285A0295-4B27-48C6-8D08-487065214205}" destId="{E721A1F4-6D24-4443-9E09-766BE37A04F8}" srcOrd="2" destOrd="0" presId="urn:microsoft.com/office/officeart/2005/8/layout/hProcess7"/>
    <dgm:cxn modelId="{E897FE02-43F0-4AF1-A797-91BEB3B59F2E}" type="presParOf" srcId="{EB30FA72-4545-4A77-B683-071B16E1EC2E}" destId="{83034FD7-BC54-4D36-BDD0-8F69CB11FE34}" srcOrd="3" destOrd="0" presId="urn:microsoft.com/office/officeart/2005/8/layout/hProcess7"/>
    <dgm:cxn modelId="{573C1FD4-6B8E-48E5-BF55-384E7AA3FAD6}" type="presParOf" srcId="{EB30FA72-4545-4A77-B683-071B16E1EC2E}" destId="{98C4BD96-C4F2-4896-AF16-710477D932AC}" srcOrd="4" destOrd="0" presId="urn:microsoft.com/office/officeart/2005/8/layout/hProcess7"/>
    <dgm:cxn modelId="{A1D7D346-AA0E-41A2-A6ED-3549C21F2933}" type="presParOf" srcId="{98C4BD96-C4F2-4896-AF16-710477D932AC}" destId="{F09777A2-DEBE-41AF-A774-C17A9BA2C85F}" srcOrd="0" destOrd="0" presId="urn:microsoft.com/office/officeart/2005/8/layout/hProcess7"/>
    <dgm:cxn modelId="{F30321E5-800E-4299-8356-60AB0C9148DC}" type="presParOf" srcId="{98C4BD96-C4F2-4896-AF16-710477D932AC}" destId="{9F1A9D37-5CEB-469B-B6E5-AA35C002EA6C}" srcOrd="1" destOrd="0" presId="urn:microsoft.com/office/officeart/2005/8/layout/hProcess7"/>
    <dgm:cxn modelId="{D7F15B56-496D-4A9D-8F42-8ED35B98D5E6}" type="presParOf" srcId="{98C4BD96-C4F2-4896-AF16-710477D932AC}" destId="{3EEF1455-B96E-413F-8B45-49C6B94D10F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B1093-1E5B-4CBF-B035-09F94CE3FA00}">
      <dsp:nvSpPr>
        <dsp:cNvPr id="0" name=""/>
        <dsp:cNvSpPr/>
      </dsp:nvSpPr>
      <dsp:spPr>
        <a:xfrm>
          <a:off x="14" y="40462"/>
          <a:ext cx="5389959" cy="4415212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16586" rIns="151130" bIns="0" numCol="1" spcCol="1270" anchor="t" anchorCtr="0">
          <a:noAutofit/>
        </a:bodyPr>
        <a:lstStyle/>
        <a:p>
          <a:pPr marL="0" lvl="0" indent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Педагог-наставник</a:t>
          </a:r>
        </a:p>
      </dsp:txBody>
      <dsp:txXfrm rot="16200000">
        <a:off x="-1271227" y="1311703"/>
        <a:ext cx="3620474" cy="1077991"/>
      </dsp:txXfrm>
    </dsp:sp>
    <dsp:sp modelId="{78E5C690-2977-4E88-84F9-7446B3C3D77B}">
      <dsp:nvSpPr>
        <dsp:cNvPr id="0" name=""/>
        <dsp:cNvSpPr/>
      </dsp:nvSpPr>
      <dsp:spPr>
        <a:xfrm>
          <a:off x="1078006" y="40462"/>
          <a:ext cx="4015519" cy="4415212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bg1"/>
            </a:buClr>
            <a:buFont typeface="Wingdings" panose="05000000000000000000" pitchFamily="2" charset="2"/>
            <a:buNone/>
          </a:pPr>
          <a:r>
            <a:rPr lang="ru-RU" sz="2200" b="0" i="0" kern="1200" dirty="0"/>
            <a:t>Руководство практикой студентов;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bg1"/>
            </a:buClr>
            <a:buFont typeface="Wingdings" panose="05000000000000000000" pitchFamily="2" charset="2"/>
            <a:buNone/>
          </a:pPr>
          <a:r>
            <a:rPr lang="ru-RU" sz="2200" b="0" i="0" kern="1200" dirty="0"/>
            <a:t>наставничество в ДОУ, активное сопровождение профразвития педагогов;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bg1"/>
            </a:buClr>
            <a:buFont typeface="Wingdings" panose="05000000000000000000" pitchFamily="2" charset="2"/>
            <a:buNone/>
          </a:pPr>
          <a:r>
            <a:rPr lang="ru-RU" sz="2200" b="0" i="0" kern="1200" dirty="0"/>
            <a:t>подготовка педработников к конкурсам профмастерства;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bg1"/>
            </a:buClr>
            <a:buFont typeface="Wingdings" panose="05000000000000000000" pitchFamily="2" charset="2"/>
            <a:buNone/>
          </a:pPr>
          <a:r>
            <a:rPr lang="ru-RU" sz="2200" b="0" i="0" kern="1200" dirty="0"/>
            <a:t>распространение авторских подходов и разработок по наставничеству</a:t>
          </a:r>
          <a:endParaRPr lang="ru-RU" sz="2200" kern="1200" dirty="0"/>
        </a:p>
      </dsp:txBody>
      <dsp:txXfrm>
        <a:off x="1078006" y="40462"/>
        <a:ext cx="4015519" cy="4415212"/>
      </dsp:txXfrm>
    </dsp:sp>
    <dsp:sp modelId="{F09777A2-DEBE-41AF-A774-C17A9BA2C85F}">
      <dsp:nvSpPr>
        <dsp:cNvPr id="0" name=""/>
        <dsp:cNvSpPr/>
      </dsp:nvSpPr>
      <dsp:spPr>
        <a:xfrm>
          <a:off x="5580724" y="0"/>
          <a:ext cx="5389959" cy="452596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-7036575"/>
                <a:satOff val="42238"/>
                <a:lumOff val="-3725"/>
                <a:alphaOff val="0"/>
                <a:shade val="51000"/>
                <a:satMod val="130000"/>
              </a:schemeClr>
            </a:gs>
            <a:gs pos="80000">
              <a:schemeClr val="accent4">
                <a:hueOff val="-7036575"/>
                <a:satOff val="42238"/>
                <a:lumOff val="-3725"/>
                <a:alphaOff val="0"/>
                <a:shade val="93000"/>
                <a:satMod val="130000"/>
              </a:schemeClr>
            </a:gs>
            <a:gs pos="100000">
              <a:schemeClr val="accent4">
                <a:hueOff val="-7036575"/>
                <a:satOff val="42238"/>
                <a:lumOff val="-3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16586" rIns="151130" bIns="0" numCol="1" spcCol="1270" anchor="t" anchorCtr="0">
          <a:noAutofit/>
        </a:bodyPr>
        <a:lstStyle/>
        <a:p>
          <a:pPr marL="0" lvl="0" indent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Педагог-методист</a:t>
          </a:r>
        </a:p>
      </dsp:txBody>
      <dsp:txXfrm rot="16200000">
        <a:off x="4264075" y="1316648"/>
        <a:ext cx="3711289" cy="1077991"/>
      </dsp:txXfrm>
    </dsp:sp>
    <dsp:sp modelId="{A2AC2A7C-8A6E-4BA9-A520-4422D7B839DB}">
      <dsp:nvSpPr>
        <dsp:cNvPr id="0" name=""/>
        <dsp:cNvSpPr/>
      </dsp:nvSpPr>
      <dsp:spPr>
        <a:xfrm rot="5400000">
          <a:off x="5274953" y="3477488"/>
          <a:ext cx="665440" cy="80849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EEF1455-B96E-413F-8B45-49C6B94D10F9}">
      <dsp:nvSpPr>
        <dsp:cNvPr id="0" name=""/>
        <dsp:cNvSpPr/>
      </dsp:nvSpPr>
      <dsp:spPr>
        <a:xfrm>
          <a:off x="6658716" y="0"/>
          <a:ext cx="4015519" cy="4525963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kern="1200" dirty="0"/>
            <a:t>Активное участие в методической работе ДОУ, руководство МО;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kern="1200" dirty="0"/>
            <a:t>руководство разработкой программно-методического сопровождения образовательного процесса;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kern="1200" dirty="0"/>
            <a:t>методическая поддержка и сопровождение педагогов, в том числе подготовка к конкурсам профмастерства;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kern="1200" dirty="0"/>
            <a:t>передача опыта применения авторских разработок</a:t>
          </a:r>
          <a:endParaRPr lang="ru-RU" sz="2200" kern="1200" dirty="0"/>
        </a:p>
      </dsp:txBody>
      <dsp:txXfrm>
        <a:off x="6658716" y="0"/>
        <a:ext cx="4015519" cy="4525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976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273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79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752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412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816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54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431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576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86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642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11991-7022-4F4E-9B6E-913A1FE53FDF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06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3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e.stvospitatel.ru/npd-doc?npmid=97&amp;npid=503026&amp;anchor=dfas43upb2&amp;dfas43upb2" TargetMode="External"/><Relationship Id="rId3" Type="http://schemas.microsoft.com/office/2007/relationships/hdphoto" Target="../media/hdphoto1.wdp"/><Relationship Id="rId7" Type="http://schemas.openxmlformats.org/officeDocument/2006/relationships/hyperlink" Target="https://e.stvospitatel.ru/npd-doc?npmid=97&amp;npid=503026&amp;anchor=dfascg75vb&amp;dfascg75vb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.stvospitatel.ru/npd-doc?npmid=97&amp;npid=503026&amp;anchor=dfasld2hhq&amp;dfasld2hhq" TargetMode="External"/><Relationship Id="rId5" Type="http://schemas.openxmlformats.org/officeDocument/2006/relationships/hyperlink" Target="https://e.stvospitatel.ru/npd-doc?npmid=97&amp;npid=503026&amp;anchor=dfas91zvsd&amp;dfas91zvsd" TargetMode="External"/><Relationship Id="rId4" Type="http://schemas.openxmlformats.org/officeDocument/2006/relationships/hyperlink" Target="https://e.stvospitatel.ru/npd-doc?npmid=97&amp;npid=503026&amp;anchor=dfas4zcg2a&amp;dfas4zcg2a" TargetMode="Externa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4B8B8-D0F7-4184-97CA-E3C243584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515" y="1512414"/>
            <a:ext cx="10884877" cy="3626848"/>
          </a:xfrm>
        </p:spPr>
        <p:txBody>
          <a:bodyPr>
            <a:normAutofit/>
          </a:bodyPr>
          <a:lstStyle/>
          <a:p>
            <a:pPr marL="12700" marR="5080" lvl="0" indent="234950">
              <a:spcBef>
                <a:spcPts val="100"/>
              </a:spcBef>
            </a:pPr>
            <a:r>
              <a:rPr lang="ru-RU" sz="60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Установочный педсовет – </a:t>
            </a:r>
            <a:r>
              <a:rPr lang="ru-RU" sz="60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23</a:t>
            </a:r>
            <a:br>
              <a:rPr lang="ru-RU" sz="60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b="1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n-ea"/>
                <a:cs typeface="Times New Roman"/>
              </a:rPr>
              <a:t>«Думать по-новому, </a:t>
            </a:r>
            <a:r>
              <a:rPr lang="ru-RU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3600" b="1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n-ea"/>
                <a:cs typeface="Times New Roman"/>
              </a:rPr>
              <a:t>работать</a:t>
            </a:r>
            <a:r>
              <a:rPr lang="ru-RU" sz="3600" b="1" i="1" spc="-8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3600" b="1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n-ea"/>
                <a:cs typeface="Times New Roman"/>
              </a:rPr>
              <a:t>творчески!»</a:t>
            </a:r>
            <a:b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n-ea"/>
                <a:cs typeface="Times New Roman"/>
              </a:rPr>
            </a:br>
            <a:endParaRPr lang="ru-RU" sz="6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7CD92-5F52-4A79-A842-ABD3BE9B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789" y="5139262"/>
            <a:ext cx="8689976" cy="1371599"/>
          </a:xfrm>
        </p:spPr>
        <p:txBody>
          <a:bodyPr>
            <a:normAutofit/>
          </a:bodyPr>
          <a:lstStyle/>
          <a:p>
            <a:r>
              <a:rPr lang="ru-RU" dirty="0"/>
              <a:t>Организация работы детского сада</a:t>
            </a:r>
            <a:br>
              <a:rPr lang="ru-RU" dirty="0"/>
            </a:br>
            <a:r>
              <a:rPr lang="ru-RU" dirty="0"/>
              <a:t>в 2023</a:t>
            </a:r>
            <a:r>
              <a:rPr lang="en-US" dirty="0"/>
              <a:t>/</a:t>
            </a:r>
            <a:r>
              <a:rPr lang="ru-RU" dirty="0"/>
              <a:t>24 учебном году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5947" y="589084"/>
            <a:ext cx="10426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МУНИЦИПАЛЬНОЕ БЮДЖЕТНОЕ ДОШКОЛЬНОЕ ОБРАЗОВАТЕЛЬНОЕ</a:t>
            </a:r>
          </a:p>
          <a:p>
            <a:pPr algn="ctr"/>
            <a:r>
              <a:rPr lang="ru-RU" b="1" dirty="0"/>
              <a:t>УЧРЕЖДЕНИЕ «ДЕТСКИЙ САД «РУЧЕЁК» СЕЛА ТЕНИСТОЕ</a:t>
            </a:r>
          </a:p>
          <a:p>
            <a:pPr algn="ctr"/>
            <a:r>
              <a:rPr lang="ru-RU" b="1" dirty="0"/>
              <a:t>БАХЧИСАРАЙСКОГО РАЙОНА РЕСПУБЛИКИ КРЫМ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010" y="3676385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85607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327" y="642594"/>
            <a:ext cx="11203611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  За летний период были            проведены мероприятия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32" y="2085853"/>
            <a:ext cx="1959137" cy="1541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90631" y="3626865"/>
            <a:ext cx="1959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День защиты детей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69" y="2038328"/>
            <a:ext cx="1173302" cy="1564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457215" y="3608699"/>
            <a:ext cx="2920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День России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987" y="2062460"/>
            <a:ext cx="1173302" cy="1564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689" y="2049187"/>
            <a:ext cx="2078647" cy="1558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36" y="2062460"/>
            <a:ext cx="1164978" cy="1551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5161577" y="3590564"/>
            <a:ext cx="4100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День солнышка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607" y="2085853"/>
            <a:ext cx="1959138" cy="1516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9155016" y="3591871"/>
            <a:ext cx="1959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День семьи, любви и верности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7" y="4246618"/>
            <a:ext cx="1961179" cy="1470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411797" y="5721701"/>
            <a:ext cx="1961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Экскурсии в клуб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392" y="4217300"/>
            <a:ext cx="1186993" cy="1580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2958582" y="5767868"/>
            <a:ext cx="150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Закаливающие процедуры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22" y="4246618"/>
            <a:ext cx="1221729" cy="1628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5" y="4217300"/>
            <a:ext cx="2211052" cy="1658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13" y="4183448"/>
            <a:ext cx="1270673" cy="1692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5199469" y="5875589"/>
            <a:ext cx="623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Спортивные праздники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6267" y="234461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904951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F57824-196C-4AA9-A058-10A08432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6E43C2-EA1E-45DE-85AC-130C8D4C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Исходя из выше изложенного, можно считать  летнюю оздоровительную работу удовлетворительной. Педагогический коллектив реализовал запланированные задачи.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64" y="167750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067367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8EDD859-FF8A-42F7-A919-63AA5145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Реализация ОП ДО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A1F21F9-A806-4BAE-9D9C-0F04ADBDD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Новое содержание, план реализации, поддержка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71" y="211847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998132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578" y="167054"/>
            <a:ext cx="11078307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ПРОЦЕСС РЕАЛИЗАЦИИ ПРОГРАММЫ В СООТВЕТСТВИЕ</a:t>
            </a:r>
          </a:p>
          <a:p>
            <a:pPr algn="ctr"/>
            <a:endParaRPr lang="ru-RU" sz="2800" b="1" dirty="0"/>
          </a:p>
          <a:p>
            <a:r>
              <a:rPr lang="ru-RU" dirty="0"/>
              <a:t>С 1 сентября 2023 года в соответствии с Приказом Министерства Просвещения Российской Федерации от 25 ноября 2022 г. № 1028 "Об Утверждении Федеральной образовательной программы дошкольного образования" дошкольные образовательные учреждения начнут работать по новой федеральной образовательной программе – ФОП ДО.</a:t>
            </a:r>
          </a:p>
          <a:p>
            <a:r>
              <a:rPr lang="ru-RU" dirty="0"/>
              <a:t>Федеральная программа позволит объединить обучение и воспитание в единый процесс на основе традиций и современных практик дошкольного образования, подкрепленных внушительным объемом культурных ценностей.</a:t>
            </a:r>
          </a:p>
          <a:p>
            <a:r>
              <a:rPr lang="ru-RU" dirty="0"/>
              <a:t>В тексте программы разработчики уточнили, что ФОП вместе с ФГОС ДО станет основой для разработки и утверждения образовательных программ в детских садах.</a:t>
            </a:r>
          </a:p>
          <a:p>
            <a:r>
              <a:rPr lang="ru-RU" dirty="0"/>
              <a:t>Педагогический коллектив МБДОУ «Ручеёк» с. Тенистое,  ознакомился с Федеральной образовательной программой дошкольного образования, и необходимостью приведения в соответствие с ФОП ДО своей основной образовательной программы.</a:t>
            </a:r>
          </a:p>
          <a:p>
            <a:r>
              <a:rPr lang="ru-RU" dirty="0"/>
              <a:t>На основании приказа № _____ от ________ была организована работа:</a:t>
            </a:r>
          </a:p>
          <a:p>
            <a:pPr marL="285750" indent="-285750">
              <a:buFontTx/>
              <a:buChar char="-"/>
            </a:pPr>
            <a:r>
              <a:rPr lang="ru-RU" dirty="0"/>
              <a:t>По разработке образовательной программы (далее-ОП) на основе федеральной образовательной программы дошкольного образования (далее-ФОП ДО);</a:t>
            </a:r>
          </a:p>
          <a:p>
            <a:pPr marL="285750" indent="-285750">
              <a:buFontTx/>
              <a:buChar char="-"/>
            </a:pPr>
            <a:r>
              <a:rPr lang="ru-RU" dirty="0"/>
              <a:t>Утверждено и введено в действие Положение о рабочей группе по приведению ОП в соответствие с ФОП ДО;</a:t>
            </a:r>
          </a:p>
          <a:p>
            <a:pPr marL="285750" indent="-285750">
              <a:buFontTx/>
              <a:buChar char="-"/>
            </a:pPr>
            <a:r>
              <a:rPr lang="ru-RU" dirty="0"/>
              <a:t>Утверждена дорожная карта по приведению ОП в соответствие с ФОП ДО;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Разработан проект образовательной программы МБДОУ «Ручеёк» с. Тенистое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766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334107" y="2388524"/>
            <a:ext cx="3762375" cy="154622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Федеральный государственный образовательный стандарт дошкольного образования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0" y="3960813"/>
            <a:ext cx="3762375" cy="1317625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/>
              <a:t>утвержден приказом Минобрнауки России</a:t>
            </a:r>
            <a:br>
              <a:rPr lang="ru-RU" sz="2400" i="1" dirty="0"/>
            </a:br>
            <a:r>
              <a:rPr lang="ru-RU" sz="2400" i="1" dirty="0"/>
              <a:t>от 17.10.2013 № 1155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4294967295"/>
          </p:nvPr>
        </p:nvSpPr>
        <p:spPr>
          <a:xfrm>
            <a:off x="7990865" y="2388524"/>
            <a:ext cx="3770312" cy="1481137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Федеральная образовательная программа дошкольного образования </a:t>
            </a:r>
          </a:p>
        </p:txBody>
      </p:sp>
      <p:sp>
        <p:nvSpPr>
          <p:cNvPr id="8" name="Стрелка вниз 7"/>
          <p:cNvSpPr/>
          <p:nvPr/>
        </p:nvSpPr>
        <p:spPr>
          <a:xfrm rot="3042639">
            <a:off x="2298415" y="1421474"/>
            <a:ext cx="484632" cy="892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 rot="18679439">
            <a:off x="9421693" y="1427745"/>
            <a:ext cx="484632" cy="8942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бъект 4"/>
          <p:cNvSpPr txBox="1">
            <a:spLocks/>
          </p:cNvSpPr>
          <p:nvPr/>
        </p:nvSpPr>
        <p:spPr>
          <a:xfrm>
            <a:off x="7778750" y="3942467"/>
            <a:ext cx="3770519" cy="13186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i="1" dirty="0"/>
              <a:t>утверждена приказом Минпросвещения России</a:t>
            </a:r>
            <a:br>
              <a:rPr lang="ru-RU" sz="2400" i="1" dirty="0"/>
            </a:br>
            <a:r>
              <a:rPr lang="ru-RU" sz="2400" i="1" dirty="0"/>
              <a:t>от 25.11.2022 № 1028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1A6E14-7C94-BFA7-9762-00BBD32D4C0B}"/>
              </a:ext>
            </a:extLst>
          </p:cNvPr>
          <p:cNvSpPr txBox="1"/>
          <p:nvPr/>
        </p:nvSpPr>
        <p:spPr>
          <a:xfrm>
            <a:off x="910711" y="465838"/>
            <a:ext cx="10638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ОП ДО МБДОУ «Ручеёк» с. Тенистое разработана на основе двух документов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441" y="2388524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01198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D05F2-A94F-485A-AF3F-0067FFF1F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Структура ОП ДО</a:t>
            </a:r>
            <a:b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Целевой раздел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15" t="4536"/>
          <a:stretch/>
        </p:blipFill>
        <p:spPr>
          <a:xfrm>
            <a:off x="817684" y="1907929"/>
            <a:ext cx="9801347" cy="26870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654" y="4708167"/>
            <a:ext cx="1115743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">
              <a:lnSpc>
                <a:spcPct val="100000"/>
              </a:lnSpc>
              <a:spcBef>
                <a:spcPts val="95"/>
              </a:spcBef>
            </a:pPr>
            <a:r>
              <a:rPr lang="ru-RU" sz="2000" spc="-10" dirty="0">
                <a:latin typeface="Arial" panose="020B0604020202020204" pitchFamily="34" charset="0"/>
                <a:cs typeface="Arial" panose="020B0604020202020204" pitchFamily="34" charset="0"/>
              </a:rPr>
              <a:t>Формулировка</a:t>
            </a:r>
            <a:r>
              <a:rPr lang="ru-RU" sz="20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5" dirty="0">
                <a:latin typeface="Arial" panose="020B0604020202020204" pitchFamily="34" charset="0"/>
                <a:cs typeface="Arial" panose="020B0604020202020204" pitchFamily="34" charset="0"/>
              </a:rPr>
              <a:t>цели </a:t>
            </a:r>
            <a:r>
              <a:rPr lang="ru-RU" sz="20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5" dirty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000" u="heavy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пункта</a:t>
            </a:r>
            <a:r>
              <a:rPr lang="ru-RU" sz="2000" u="heavy" spc="1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ru-RU" sz="20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14.1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ru-RU" sz="2000" spc="-10" dirty="0">
                <a:latin typeface="Arial" panose="020B0604020202020204" pitchFamily="34" charset="0"/>
                <a:cs typeface="Arial" panose="020B0604020202020204" pitchFamily="34" charset="0"/>
              </a:rPr>
              <a:t>целевого</a:t>
            </a:r>
            <a:r>
              <a:rPr lang="ru-RU" sz="20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15" dirty="0">
                <a:latin typeface="Arial" panose="020B0604020202020204" pitchFamily="34" charset="0"/>
                <a:cs typeface="Arial" panose="020B0604020202020204" pitchFamily="34" charset="0"/>
              </a:rPr>
              <a:t>раздела</a:t>
            </a:r>
            <a:r>
              <a:rPr lang="ru-RU" sz="20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10" dirty="0">
                <a:latin typeface="Arial" panose="020B0604020202020204" pitchFamily="34" charset="0"/>
                <a:cs typeface="Arial" panose="020B0604020202020204" pitchFamily="34" charset="0"/>
              </a:rPr>
              <a:t>ФОП</a:t>
            </a:r>
            <a:r>
              <a:rPr lang="ru-RU" sz="20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5" dirty="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ru-RU" sz="20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5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10" dirty="0">
                <a:latin typeface="Arial" panose="020B0604020202020204" pitchFamily="34" charset="0"/>
                <a:cs typeface="Arial" panose="020B0604020202020204" pitchFamily="34" charset="0"/>
              </a:rPr>
              <a:t>ЧФУ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390">
              <a:lnSpc>
                <a:spcPct val="10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Формулировка</a:t>
            </a:r>
            <a:r>
              <a:rPr lang="ru-RU" sz="20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5" dirty="0">
                <a:latin typeface="Arial" panose="020B0604020202020204" pitchFamily="34" charset="0"/>
                <a:cs typeface="Arial" panose="020B0604020202020204" pitchFamily="34" charset="0"/>
              </a:rPr>
              <a:t>задач</a:t>
            </a:r>
            <a:r>
              <a:rPr lang="ru-RU" sz="20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5" dirty="0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lang="ru-RU" sz="20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пункта</a:t>
            </a:r>
            <a:r>
              <a:rPr lang="ru-RU" sz="2000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</a:t>
            </a:r>
            <a:r>
              <a:rPr lang="ru-RU" sz="20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14.2</a:t>
            </a:r>
            <a:r>
              <a:rPr lang="ru-RU" sz="2000" spc="5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целевого</a:t>
            </a:r>
            <a:r>
              <a:rPr lang="ru-RU"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раздела</a:t>
            </a:r>
            <a:r>
              <a:rPr lang="ru-RU" sz="20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ФОП</a:t>
            </a:r>
            <a:r>
              <a:rPr lang="ru-RU" sz="20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ru-RU" sz="20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ЧФУ</a:t>
            </a:r>
          </a:p>
          <a:p>
            <a:pPr marL="72390">
              <a:lnSpc>
                <a:spcPct val="100000"/>
              </a:lnSpc>
            </a:pPr>
            <a:r>
              <a:rPr lang="ru-RU" sz="2000" dirty="0">
                <a:latin typeface="Arial"/>
                <a:cs typeface="Arial"/>
              </a:rPr>
              <a:t>Принципы</a:t>
            </a:r>
            <a:r>
              <a:rPr lang="ru-RU" sz="2000" b="1" spc="-25" dirty="0">
                <a:latin typeface="Arial"/>
                <a:cs typeface="Arial"/>
              </a:rPr>
              <a:t> </a:t>
            </a:r>
            <a:r>
              <a:rPr lang="ru-RU" sz="2000" spc="-225" dirty="0">
                <a:latin typeface="Microsoft Sans Serif"/>
                <a:cs typeface="Microsoft Sans Serif"/>
              </a:rPr>
              <a:t>к</a:t>
            </a:r>
            <a:r>
              <a:rPr lang="ru-RU" sz="2000" spc="45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формированию</a:t>
            </a:r>
            <a:r>
              <a:rPr lang="ru-RU" sz="2000" spc="75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ООП</a:t>
            </a:r>
            <a:r>
              <a:rPr lang="ru-RU" sz="2000" spc="30" dirty="0">
                <a:latin typeface="Microsoft Sans Serif"/>
                <a:cs typeface="Microsoft Sans Serif"/>
              </a:rPr>
              <a:t> </a:t>
            </a:r>
            <a:r>
              <a:rPr lang="ru-RU" sz="2000" spc="-175" dirty="0">
                <a:latin typeface="Microsoft Sans Serif"/>
                <a:cs typeface="Microsoft Sans Serif"/>
              </a:rPr>
              <a:t>ДО</a:t>
            </a:r>
            <a:r>
              <a:rPr lang="ru-RU" sz="2000" spc="40" dirty="0">
                <a:latin typeface="Microsoft Sans Serif"/>
                <a:cs typeface="Microsoft Sans Serif"/>
              </a:rPr>
              <a:t> </a:t>
            </a:r>
            <a:r>
              <a:rPr lang="ru-RU" sz="2000" spc="15" dirty="0">
                <a:latin typeface="Microsoft Sans Serif"/>
                <a:cs typeface="Microsoft Sans Serif"/>
              </a:rPr>
              <a:t> </a:t>
            </a:r>
            <a:r>
              <a:rPr lang="ru-RU" sz="2000" spc="-940" dirty="0">
                <a:latin typeface="Microsoft Sans Serif"/>
                <a:cs typeface="Microsoft Sans Serif"/>
              </a:rPr>
              <a:t> </a:t>
            </a:r>
            <a:r>
              <a:rPr lang="ru-RU" sz="2000" u="heavy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Sans Serif"/>
                <a:cs typeface="Microsoft Sans Serif"/>
                <a:hlinkClick r:id="rId6"/>
              </a:rPr>
              <a:t>п</a:t>
            </a:r>
            <a:r>
              <a:rPr lang="ru-RU" sz="2000" u="heavy" spc="-8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Sans Serif"/>
                <a:cs typeface="Microsoft Sans Serif"/>
                <a:hlinkClick r:id="rId6"/>
              </a:rPr>
              <a:t>у</a:t>
            </a:r>
            <a:r>
              <a:rPr lang="ru-RU" sz="2000" u="heavy" spc="-1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Sans Serif"/>
                <a:cs typeface="Microsoft Sans Serif"/>
                <a:hlinkClick r:id="rId6"/>
              </a:rPr>
              <a:t>нк</a:t>
            </a:r>
            <a:r>
              <a:rPr lang="ru-RU" sz="20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Sans Serif"/>
                <a:cs typeface="Microsoft Sans Serif"/>
                <a:hlinkClick r:id="rId6"/>
              </a:rPr>
              <a:t>т</a:t>
            </a:r>
            <a:r>
              <a:rPr lang="ru-RU" sz="2000" u="heavy" spc="8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Sans Serif"/>
                <a:cs typeface="Microsoft Sans Serif"/>
                <a:hlinkClick r:id="rId6"/>
              </a:rPr>
              <a:t> </a:t>
            </a:r>
            <a:r>
              <a:rPr lang="ru-RU" sz="2000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Sans Serif"/>
                <a:cs typeface="Microsoft Sans Serif"/>
                <a:hlinkClick r:id="rId6"/>
              </a:rPr>
              <a:t>14</a:t>
            </a:r>
            <a:r>
              <a:rPr lang="ru-RU" sz="20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Sans Serif"/>
                <a:cs typeface="Microsoft Sans Serif"/>
                <a:hlinkClick r:id="rId6"/>
              </a:rPr>
              <a:t>.3</a:t>
            </a:r>
            <a:r>
              <a:rPr lang="ru-RU" sz="2000" spc="55" dirty="0">
                <a:solidFill>
                  <a:srgbClr val="0000FF"/>
                </a:solidFill>
                <a:latin typeface="Microsoft Sans Serif"/>
                <a:cs typeface="Microsoft Sans Serif"/>
                <a:hlinkClick r:id="rId6"/>
              </a:rPr>
              <a:t> </a:t>
            </a:r>
            <a:r>
              <a:rPr lang="ru-RU" sz="2000" spc="-120" dirty="0">
                <a:latin typeface="Microsoft Sans Serif"/>
                <a:cs typeface="Microsoft Sans Serif"/>
              </a:rPr>
              <a:t>ФО</a:t>
            </a:r>
            <a:r>
              <a:rPr lang="ru-RU" sz="2000" spc="-105" dirty="0">
                <a:latin typeface="Microsoft Sans Serif"/>
                <a:cs typeface="Microsoft Sans Serif"/>
              </a:rPr>
              <a:t>П</a:t>
            </a:r>
            <a:r>
              <a:rPr lang="ru-RU" sz="2000" spc="50" dirty="0">
                <a:latin typeface="Microsoft Sans Serif"/>
                <a:cs typeface="Microsoft Sans Serif"/>
              </a:rPr>
              <a:t> </a:t>
            </a:r>
            <a:r>
              <a:rPr lang="ru-RU" sz="2000" spc="-180" dirty="0">
                <a:latin typeface="Microsoft Sans Serif"/>
                <a:cs typeface="Microsoft Sans Serif"/>
              </a:rPr>
              <a:t>Д</a:t>
            </a:r>
            <a:r>
              <a:rPr lang="ru-RU" sz="2000" spc="-150" dirty="0">
                <a:latin typeface="Microsoft Sans Serif"/>
                <a:cs typeface="Microsoft Sans Serif"/>
              </a:rPr>
              <a:t>О</a:t>
            </a:r>
          </a:p>
          <a:p>
            <a:pPr marL="72390"/>
            <a:r>
              <a:rPr lang="ru-RU" sz="2000" spc="-10" dirty="0">
                <a:latin typeface="Arial"/>
                <a:cs typeface="Arial"/>
              </a:rPr>
              <a:t>Планируемые</a:t>
            </a:r>
            <a:r>
              <a:rPr lang="ru-RU" sz="2000" spc="60" dirty="0">
                <a:latin typeface="Arial"/>
                <a:cs typeface="Arial"/>
              </a:rPr>
              <a:t> </a:t>
            </a:r>
            <a:r>
              <a:rPr lang="ru-RU" sz="2000" spc="-20" dirty="0">
                <a:latin typeface="Arial"/>
                <a:cs typeface="Arial"/>
              </a:rPr>
              <a:t>результаты</a:t>
            </a:r>
            <a:r>
              <a:rPr lang="ru-RU" sz="2000" spc="160" dirty="0">
                <a:latin typeface="Arial"/>
                <a:cs typeface="Arial"/>
              </a:rPr>
              <a:t> </a:t>
            </a:r>
            <a:r>
              <a:rPr lang="ru-RU" sz="2000" spc="-10" dirty="0">
                <a:latin typeface="Microsoft Sans Serif"/>
                <a:cs typeface="Microsoft Sans Serif"/>
              </a:rPr>
              <a:t>освоения</a:t>
            </a:r>
            <a:r>
              <a:rPr lang="ru-RU" sz="2000" spc="60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ООП</a:t>
            </a:r>
            <a:r>
              <a:rPr lang="ru-RU" sz="2000" spc="105" dirty="0">
                <a:latin typeface="Microsoft Sans Serif"/>
                <a:cs typeface="Microsoft Sans Serif"/>
              </a:rPr>
              <a:t> </a:t>
            </a:r>
            <a:r>
              <a:rPr lang="ru-RU" sz="2000" spc="-120" dirty="0">
                <a:latin typeface="Microsoft Sans Serif"/>
                <a:cs typeface="Microsoft Sans Serif"/>
              </a:rPr>
              <a:t>ДО</a:t>
            </a:r>
            <a:r>
              <a:rPr lang="ru-RU" sz="2000" spc="35" dirty="0">
                <a:latin typeface="Microsoft Sans Serif"/>
                <a:cs typeface="Microsoft Sans Serif"/>
              </a:rPr>
              <a:t> </a:t>
            </a:r>
            <a:r>
              <a:rPr lang="ru-RU" sz="2000" spc="-20" dirty="0">
                <a:latin typeface="Microsoft Sans Serif"/>
                <a:cs typeface="Microsoft Sans Serif"/>
              </a:rPr>
              <a:t> </a:t>
            </a:r>
            <a:r>
              <a:rPr lang="ru-RU" sz="2000" spc="-940" dirty="0">
                <a:latin typeface="Microsoft Sans Serif"/>
                <a:cs typeface="Microsoft Sans Serif"/>
              </a:rPr>
              <a:t> </a:t>
            </a:r>
            <a:r>
              <a:rPr lang="ru-RU" sz="2000" dirty="0">
                <a:latin typeface="Microsoft Sans Serif"/>
                <a:cs typeface="Microsoft Sans Serif"/>
              </a:rPr>
              <a:t>в</a:t>
            </a:r>
            <a:r>
              <a:rPr lang="ru-RU" sz="2000" spc="25" dirty="0">
                <a:latin typeface="Microsoft Sans Serif"/>
                <a:cs typeface="Microsoft Sans Serif"/>
              </a:rPr>
              <a:t> </a:t>
            </a:r>
            <a:r>
              <a:rPr lang="ru-RU" sz="2000" u="heavy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Sans Serif"/>
                <a:cs typeface="Microsoft Sans Serif"/>
                <a:hlinkClick r:id="rId7"/>
              </a:rPr>
              <a:t>п.</a:t>
            </a:r>
            <a:r>
              <a:rPr lang="ru-RU" sz="2000" u="heavy" spc="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Sans Serif"/>
                <a:cs typeface="Microsoft Sans Serif"/>
                <a:hlinkClick r:id="rId7"/>
              </a:rPr>
              <a:t> </a:t>
            </a:r>
            <a:r>
              <a:rPr lang="ru-RU" sz="20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Sans Serif"/>
                <a:cs typeface="Microsoft Sans Serif"/>
                <a:hlinkClick r:id="rId7"/>
              </a:rPr>
              <a:t>15</a:t>
            </a:r>
            <a:r>
              <a:rPr lang="ru-RU" sz="2000" spc="50" dirty="0">
                <a:solidFill>
                  <a:srgbClr val="0000FF"/>
                </a:solidFill>
                <a:latin typeface="Microsoft Sans Serif"/>
                <a:cs typeface="Microsoft Sans Serif"/>
                <a:hlinkClick r:id="rId7"/>
              </a:rPr>
              <a:t> </a:t>
            </a:r>
            <a:r>
              <a:rPr lang="ru-RU" sz="2000" spc="-10" dirty="0">
                <a:latin typeface="Microsoft Sans Serif"/>
                <a:cs typeface="Microsoft Sans Serif"/>
              </a:rPr>
              <a:t>целевого</a:t>
            </a:r>
            <a:r>
              <a:rPr lang="ru-RU" sz="2000" spc="40" dirty="0">
                <a:latin typeface="Microsoft Sans Serif"/>
                <a:cs typeface="Microsoft Sans Serif"/>
              </a:rPr>
              <a:t> </a:t>
            </a:r>
            <a:r>
              <a:rPr lang="ru-RU" sz="2000" spc="-20" dirty="0">
                <a:latin typeface="Microsoft Sans Serif"/>
                <a:cs typeface="Microsoft Sans Serif"/>
              </a:rPr>
              <a:t>раздела</a:t>
            </a:r>
            <a:r>
              <a:rPr lang="ru-RU" sz="2000" spc="30" dirty="0">
                <a:latin typeface="Microsoft Sans Serif"/>
                <a:cs typeface="Microsoft Sans Serif"/>
              </a:rPr>
              <a:t> </a:t>
            </a:r>
            <a:r>
              <a:rPr lang="ru-RU" sz="2000" spc="-114" dirty="0">
                <a:latin typeface="Microsoft Sans Serif"/>
                <a:cs typeface="Microsoft Sans Serif"/>
              </a:rPr>
              <a:t>ФОП</a:t>
            </a:r>
            <a:r>
              <a:rPr lang="ru-RU" sz="2000" spc="30" dirty="0">
                <a:latin typeface="Microsoft Sans Serif"/>
                <a:cs typeface="Microsoft Sans Serif"/>
              </a:rPr>
              <a:t> </a:t>
            </a:r>
            <a:r>
              <a:rPr lang="ru-RU" sz="2000" spc="-180" dirty="0">
                <a:latin typeface="Microsoft Sans Serif"/>
                <a:cs typeface="Microsoft Sans Serif"/>
              </a:rPr>
              <a:t>ДО</a:t>
            </a:r>
            <a:r>
              <a:rPr lang="ru-RU" sz="2000" spc="35" dirty="0">
                <a:latin typeface="Microsoft Sans Serif"/>
                <a:cs typeface="Microsoft Sans Serif"/>
              </a:rPr>
              <a:t> </a:t>
            </a:r>
            <a:r>
              <a:rPr lang="ru-RU" sz="2000" dirty="0">
                <a:latin typeface="Microsoft Sans Serif"/>
                <a:cs typeface="Microsoft Sans Serif"/>
              </a:rPr>
              <a:t>+</a:t>
            </a:r>
            <a:r>
              <a:rPr lang="ru-RU" sz="2000" spc="70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Arial"/>
                <a:cs typeface="Arial"/>
              </a:rPr>
              <a:t>ЧФУ</a:t>
            </a:r>
          </a:p>
          <a:p>
            <a:pPr marL="72390"/>
            <a:r>
              <a:rPr lang="ru-RU" sz="2000" dirty="0">
                <a:latin typeface="Arial"/>
                <a:cs typeface="Arial"/>
              </a:rPr>
              <a:t>Подходы к </a:t>
            </a:r>
            <a:r>
              <a:rPr lang="ru-RU" sz="2000" spc="-5" dirty="0">
                <a:latin typeface="Arial"/>
                <a:cs typeface="Arial"/>
              </a:rPr>
              <a:t>педагогической диагностике</a:t>
            </a:r>
            <a:r>
              <a:rPr lang="ru-RU" sz="2000" spc="-20" dirty="0">
                <a:latin typeface="Microsoft Sans Serif"/>
                <a:cs typeface="Microsoft Sans Serif"/>
              </a:rPr>
              <a:t> </a:t>
            </a:r>
            <a:r>
              <a:rPr lang="ru-RU" sz="2000" dirty="0">
                <a:latin typeface="Microsoft Sans Serif"/>
                <a:cs typeface="Microsoft Sans Serif"/>
              </a:rPr>
              <a:t>в </a:t>
            </a:r>
            <a:r>
              <a:rPr lang="ru-RU" sz="2000" u="heavy" spc="-6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Sans Serif"/>
                <a:cs typeface="Microsoft Sans Serif"/>
                <a:hlinkClick r:id="rId8"/>
              </a:rPr>
              <a:t>пункте </a:t>
            </a:r>
            <a:r>
              <a:rPr lang="ru-RU" sz="20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Sans Serif"/>
                <a:cs typeface="Microsoft Sans Serif"/>
                <a:hlinkClick r:id="rId8"/>
              </a:rPr>
              <a:t>16</a:t>
            </a:r>
            <a:r>
              <a:rPr lang="ru-RU" sz="2000" spc="-10" dirty="0">
                <a:solidFill>
                  <a:srgbClr val="0000FF"/>
                </a:solidFill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целевого </a:t>
            </a:r>
            <a:r>
              <a:rPr lang="ru-RU" sz="2000" dirty="0">
                <a:latin typeface="Microsoft Sans Serif"/>
                <a:cs typeface="Microsoft Sans Serif"/>
              </a:rPr>
              <a:t> </a:t>
            </a:r>
            <a:r>
              <a:rPr lang="ru-RU" sz="2000" spc="-20" dirty="0">
                <a:latin typeface="Microsoft Sans Serif"/>
                <a:cs typeface="Microsoft Sans Serif"/>
              </a:rPr>
              <a:t>раздела </a:t>
            </a:r>
            <a:r>
              <a:rPr lang="ru-RU" sz="2000" spc="-114" dirty="0">
                <a:latin typeface="Microsoft Sans Serif"/>
                <a:cs typeface="Microsoft Sans Serif"/>
              </a:rPr>
              <a:t>ФОП ДО.</a:t>
            </a:r>
            <a:endParaRPr lang="ru-RU" sz="2000" dirty="0">
              <a:latin typeface="Arial"/>
              <a:cs typeface="Arial"/>
            </a:endParaRPr>
          </a:p>
          <a:p>
            <a:pPr marL="72390" algn="ctr">
              <a:lnSpc>
                <a:spcPct val="100000"/>
              </a:lnSpc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287" y="230332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157875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3177" y="449163"/>
            <a:ext cx="10058400" cy="1054322"/>
          </a:xfrm>
        </p:spPr>
        <p:txBody>
          <a:bodyPr/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      Содержательный раздел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2708" y="1364958"/>
            <a:ext cx="108672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Задачи и содержание образования  (обучения и воспитания) по образовательным  областям.</a:t>
            </a:r>
          </a:p>
          <a:p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203" t="8605" r="2941" b="6885"/>
          <a:stretch/>
        </p:blipFill>
        <p:spPr>
          <a:xfrm>
            <a:off x="5503985" y="1885278"/>
            <a:ext cx="6057900" cy="3191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74786" y="2875057"/>
            <a:ext cx="4193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400" spc="-30" dirty="0">
                <a:solidFill>
                  <a:srgbClr val="622422"/>
                </a:solidFill>
                <a:latin typeface="Microsoft Sans Serif"/>
                <a:cs typeface="Microsoft Sans Serif"/>
              </a:rPr>
              <a:t>Ссылка</a:t>
            </a:r>
            <a:r>
              <a:rPr lang="ru-RU" sz="2400" spc="6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1150" dirty="0">
                <a:solidFill>
                  <a:srgbClr val="622422"/>
                </a:solidFill>
                <a:latin typeface="Microsoft Sans Serif"/>
                <a:cs typeface="Microsoft Sans Serif"/>
              </a:rPr>
              <a:t>–</a:t>
            </a:r>
            <a:r>
              <a:rPr lang="ru-RU" sz="2400" spc="5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15" dirty="0">
                <a:solidFill>
                  <a:srgbClr val="622422"/>
                </a:solidFill>
                <a:latin typeface="Microsoft Sans Serif"/>
                <a:cs typeface="Microsoft Sans Serif"/>
              </a:rPr>
              <a:t>п.18-22</a:t>
            </a:r>
            <a:r>
              <a:rPr lang="ru-RU" sz="2400" spc="8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145" dirty="0">
                <a:solidFill>
                  <a:srgbClr val="622422"/>
                </a:solidFill>
                <a:latin typeface="Microsoft Sans Serif"/>
                <a:cs typeface="Microsoft Sans Serif"/>
              </a:rPr>
              <a:t>ФОП</a:t>
            </a:r>
            <a:r>
              <a:rPr lang="ru-RU" sz="2400" spc="7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225" dirty="0">
                <a:solidFill>
                  <a:srgbClr val="622422"/>
                </a:solidFill>
                <a:latin typeface="Microsoft Sans Serif"/>
                <a:cs typeface="Microsoft Sans Serif"/>
              </a:rPr>
              <a:t>ДО</a:t>
            </a:r>
            <a:endParaRPr lang="ru-RU" sz="2400" dirty="0">
              <a:latin typeface="Microsoft Sans Serif"/>
              <a:cs typeface="Microsoft Sans Serif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2708" y="5278395"/>
            <a:ext cx="10410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2400" spc="-20" dirty="0">
                <a:solidFill>
                  <a:srgbClr val="622422"/>
                </a:solidFill>
                <a:latin typeface="Microsoft Sans Serif"/>
                <a:cs typeface="Microsoft Sans Serif"/>
              </a:rPr>
              <a:t>Часть,</a:t>
            </a:r>
            <a:r>
              <a:rPr lang="ru-RU" sz="2400" spc="5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40" dirty="0">
                <a:solidFill>
                  <a:srgbClr val="622422"/>
                </a:solidFill>
                <a:latin typeface="Microsoft Sans Serif"/>
                <a:cs typeface="Microsoft Sans Serif"/>
              </a:rPr>
              <a:t>формируемая</a:t>
            </a:r>
            <a:r>
              <a:rPr lang="ru-RU" sz="2400" spc="14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45" dirty="0">
                <a:solidFill>
                  <a:srgbClr val="622422"/>
                </a:solidFill>
                <a:latin typeface="Microsoft Sans Serif"/>
                <a:cs typeface="Microsoft Sans Serif"/>
              </a:rPr>
              <a:t>участниками</a:t>
            </a:r>
            <a:r>
              <a:rPr lang="ru-RU" sz="2400" spc="13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45" dirty="0">
                <a:solidFill>
                  <a:srgbClr val="622422"/>
                </a:solidFill>
                <a:latin typeface="Microsoft Sans Serif"/>
                <a:cs typeface="Microsoft Sans Serif"/>
              </a:rPr>
              <a:t>образовательных</a:t>
            </a:r>
            <a:r>
              <a:rPr lang="ru-RU" sz="2400" spc="9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20" dirty="0">
                <a:solidFill>
                  <a:srgbClr val="622422"/>
                </a:solidFill>
                <a:latin typeface="Microsoft Sans Serif"/>
                <a:cs typeface="Microsoft Sans Serif"/>
              </a:rPr>
              <a:t>отношений</a:t>
            </a:r>
            <a:endParaRPr lang="ru-RU" sz="24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tabLst>
                <a:tab pos="3993515" algn="l"/>
              </a:tabLst>
            </a:pPr>
            <a:r>
              <a:rPr lang="ru-RU" sz="2400" spc="-5" dirty="0">
                <a:solidFill>
                  <a:srgbClr val="622422"/>
                </a:solidFill>
                <a:latin typeface="Microsoft Sans Serif"/>
                <a:cs typeface="Microsoft Sans Serif"/>
              </a:rPr>
              <a:t>-</a:t>
            </a:r>
            <a:r>
              <a:rPr lang="ru-RU" sz="2400" spc="5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35" dirty="0">
                <a:solidFill>
                  <a:srgbClr val="622422"/>
                </a:solidFill>
                <a:latin typeface="Microsoft Sans Serif"/>
                <a:cs typeface="Microsoft Sans Serif"/>
              </a:rPr>
              <a:t>цель,</a:t>
            </a:r>
            <a:r>
              <a:rPr lang="ru-RU" sz="2400" spc="5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60" dirty="0">
                <a:solidFill>
                  <a:srgbClr val="622422"/>
                </a:solidFill>
                <a:latin typeface="Microsoft Sans Serif"/>
                <a:cs typeface="Microsoft Sans Serif"/>
              </a:rPr>
              <a:t>задачи </a:t>
            </a:r>
            <a:r>
              <a:rPr lang="ru-RU" sz="2400" spc="-10" dirty="0">
                <a:solidFill>
                  <a:srgbClr val="622422"/>
                </a:solidFill>
                <a:latin typeface="Microsoft Sans Serif"/>
                <a:cs typeface="Microsoft Sans Serif"/>
              </a:rPr>
              <a:t>и</a:t>
            </a:r>
            <a:r>
              <a:rPr lang="ru-RU" sz="2400" spc="6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85" dirty="0">
                <a:solidFill>
                  <a:srgbClr val="622422"/>
                </a:solidFill>
                <a:latin typeface="Microsoft Sans Serif"/>
                <a:cs typeface="Microsoft Sans Serif"/>
              </a:rPr>
              <a:t>коротко</a:t>
            </a:r>
            <a:r>
              <a:rPr lang="ru-RU" sz="2400" spc="6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30" dirty="0">
                <a:solidFill>
                  <a:srgbClr val="622422"/>
                </a:solidFill>
                <a:latin typeface="Microsoft Sans Serif"/>
                <a:cs typeface="Microsoft Sans Serif"/>
              </a:rPr>
              <a:t>содержание</a:t>
            </a:r>
            <a:r>
              <a:rPr lang="ru-RU" sz="2400" spc="8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30" dirty="0">
                <a:solidFill>
                  <a:srgbClr val="622422"/>
                </a:solidFill>
                <a:latin typeface="Microsoft Sans Serif"/>
                <a:cs typeface="Microsoft Sans Serif"/>
              </a:rPr>
              <a:t>(что</a:t>
            </a:r>
            <a:r>
              <a:rPr lang="ru-RU" sz="2400" spc="7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45" dirty="0">
                <a:solidFill>
                  <a:srgbClr val="622422"/>
                </a:solidFill>
                <a:latin typeface="Microsoft Sans Serif"/>
                <a:cs typeface="Microsoft Sans Serif"/>
              </a:rPr>
              <a:t>должны</a:t>
            </a:r>
            <a:r>
              <a:rPr lang="ru-RU" sz="2400" spc="3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15" dirty="0">
                <a:solidFill>
                  <a:srgbClr val="622422"/>
                </a:solidFill>
                <a:latin typeface="Microsoft Sans Serif"/>
                <a:cs typeface="Microsoft Sans Serif"/>
              </a:rPr>
              <a:t>освоить)</a:t>
            </a:r>
            <a:endParaRPr lang="ru-RU" sz="2400" dirty="0">
              <a:latin typeface="Microsoft Sans Serif"/>
              <a:cs typeface="Microsoft Sans Serif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94" y="10943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953964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823" y="538482"/>
            <a:ext cx="11166231" cy="6735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r>
              <a:rPr lang="ru-RU" sz="2400" dirty="0"/>
              <a:t>Вариативные формы, способы,  методы и средства 	реализации программы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ru-RU" spc="-25" dirty="0">
              <a:solidFill>
                <a:srgbClr val="622422"/>
              </a:solidFill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25" dirty="0">
                <a:solidFill>
                  <a:srgbClr val="622422"/>
                </a:solidFill>
                <a:latin typeface="Microsoft Sans Serif"/>
                <a:cs typeface="Microsoft Sans Serif"/>
              </a:rPr>
              <a:t>Ссылка</a:t>
            </a:r>
            <a:r>
              <a:rPr lang="ru-RU" spc="5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1150" dirty="0">
                <a:solidFill>
                  <a:srgbClr val="622422"/>
                </a:solidFill>
                <a:latin typeface="Microsoft Sans Serif"/>
                <a:cs typeface="Microsoft Sans Serif"/>
              </a:rPr>
              <a:t>–</a:t>
            </a:r>
            <a:r>
              <a:rPr lang="ru-RU" spc="5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25" dirty="0">
                <a:solidFill>
                  <a:srgbClr val="622422"/>
                </a:solidFill>
                <a:latin typeface="Microsoft Sans Serif"/>
                <a:cs typeface="Microsoft Sans Serif"/>
              </a:rPr>
              <a:t>п.23</a:t>
            </a:r>
            <a:r>
              <a:rPr lang="ru-RU" spc="7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145" dirty="0">
                <a:solidFill>
                  <a:srgbClr val="622422"/>
                </a:solidFill>
                <a:latin typeface="Microsoft Sans Serif"/>
                <a:cs typeface="Microsoft Sans Serif"/>
              </a:rPr>
              <a:t>ФОП</a:t>
            </a:r>
            <a:r>
              <a:rPr lang="ru-RU" spc="7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225" dirty="0">
                <a:solidFill>
                  <a:srgbClr val="622422"/>
                </a:solidFill>
                <a:latin typeface="Microsoft Sans Serif"/>
                <a:cs typeface="Microsoft Sans Serif"/>
              </a:rPr>
              <a:t>ДО</a:t>
            </a:r>
            <a:endParaRPr lang="ru-RU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ru-RU" sz="20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tabLst>
                <a:tab pos="2646680" algn="l"/>
                <a:tab pos="7289165" algn="l"/>
                <a:tab pos="11559540" algn="l"/>
              </a:tabLst>
            </a:pPr>
            <a:r>
              <a:rPr lang="ru-RU" spc="-35" dirty="0">
                <a:solidFill>
                  <a:srgbClr val="622422"/>
                </a:solidFill>
                <a:latin typeface="Microsoft Sans Serif"/>
                <a:cs typeface="Microsoft Sans Serif"/>
              </a:rPr>
              <a:t>Ча</a:t>
            </a:r>
            <a:r>
              <a:rPr lang="ru-RU" spc="-15" dirty="0">
                <a:solidFill>
                  <a:srgbClr val="622422"/>
                </a:solidFill>
                <a:latin typeface="Microsoft Sans Serif"/>
                <a:cs typeface="Microsoft Sans Serif"/>
              </a:rPr>
              <a:t>с</a:t>
            </a:r>
            <a:r>
              <a:rPr lang="ru-RU" spc="-10" dirty="0">
                <a:solidFill>
                  <a:srgbClr val="622422"/>
                </a:solidFill>
                <a:latin typeface="Microsoft Sans Serif"/>
                <a:cs typeface="Microsoft Sans Serif"/>
              </a:rPr>
              <a:t>ть,</a:t>
            </a:r>
            <a:r>
              <a:rPr lang="ru-RU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15" dirty="0">
                <a:solidFill>
                  <a:srgbClr val="622422"/>
                </a:solidFill>
                <a:latin typeface="Microsoft Sans Serif"/>
                <a:cs typeface="Microsoft Sans Serif"/>
              </a:rPr>
              <a:t>ф</a:t>
            </a:r>
            <a:r>
              <a:rPr lang="ru-RU" spc="-45" dirty="0">
                <a:solidFill>
                  <a:srgbClr val="622422"/>
                </a:solidFill>
                <a:latin typeface="Microsoft Sans Serif"/>
                <a:cs typeface="Microsoft Sans Serif"/>
              </a:rPr>
              <a:t>ор</a:t>
            </a:r>
            <a:r>
              <a:rPr lang="ru-RU" spc="-50" dirty="0">
                <a:solidFill>
                  <a:srgbClr val="622422"/>
                </a:solidFill>
                <a:latin typeface="Microsoft Sans Serif"/>
                <a:cs typeface="Microsoft Sans Serif"/>
              </a:rPr>
              <a:t>м</a:t>
            </a:r>
            <a:r>
              <a:rPr lang="ru-RU" spc="-10" dirty="0">
                <a:solidFill>
                  <a:srgbClr val="622422"/>
                </a:solidFill>
                <a:latin typeface="Microsoft Sans Serif"/>
                <a:cs typeface="Microsoft Sans Serif"/>
              </a:rPr>
              <a:t>и</a:t>
            </a:r>
            <a:r>
              <a:rPr lang="ru-RU" spc="-60" dirty="0">
                <a:solidFill>
                  <a:srgbClr val="622422"/>
                </a:solidFill>
                <a:latin typeface="Microsoft Sans Serif"/>
                <a:cs typeface="Microsoft Sans Serif"/>
              </a:rPr>
              <a:t>р</a:t>
            </a:r>
            <a:r>
              <a:rPr lang="ru-RU" spc="-45" dirty="0">
                <a:solidFill>
                  <a:srgbClr val="622422"/>
                </a:solidFill>
                <a:latin typeface="Microsoft Sans Serif"/>
                <a:cs typeface="Microsoft Sans Serif"/>
              </a:rPr>
              <a:t>у</a:t>
            </a:r>
            <a:r>
              <a:rPr lang="ru-RU" spc="-55" dirty="0">
                <a:solidFill>
                  <a:srgbClr val="622422"/>
                </a:solidFill>
                <a:latin typeface="Microsoft Sans Serif"/>
                <a:cs typeface="Microsoft Sans Serif"/>
              </a:rPr>
              <a:t>ем</a:t>
            </a:r>
            <a:r>
              <a:rPr lang="ru-RU" spc="-10" dirty="0">
                <a:solidFill>
                  <a:srgbClr val="622422"/>
                </a:solidFill>
                <a:latin typeface="Microsoft Sans Serif"/>
                <a:cs typeface="Microsoft Sans Serif"/>
              </a:rPr>
              <a:t>ая</a:t>
            </a:r>
            <a:r>
              <a:rPr lang="ru-RU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30" dirty="0">
                <a:solidFill>
                  <a:srgbClr val="622422"/>
                </a:solidFill>
                <a:latin typeface="Microsoft Sans Serif"/>
                <a:cs typeface="Microsoft Sans Serif"/>
              </a:rPr>
              <a:t>у</a:t>
            </a:r>
            <a:r>
              <a:rPr lang="ru-RU" spc="-60" dirty="0">
                <a:solidFill>
                  <a:srgbClr val="622422"/>
                </a:solidFill>
                <a:latin typeface="Microsoft Sans Serif"/>
                <a:cs typeface="Microsoft Sans Serif"/>
              </a:rPr>
              <a:t>ч</a:t>
            </a:r>
            <a:r>
              <a:rPr lang="ru-RU" spc="-10" dirty="0">
                <a:solidFill>
                  <a:srgbClr val="622422"/>
                </a:solidFill>
                <a:latin typeface="Microsoft Sans Serif"/>
                <a:cs typeface="Microsoft Sans Serif"/>
              </a:rPr>
              <a:t>а</a:t>
            </a:r>
            <a:r>
              <a:rPr lang="ru-RU" spc="5" dirty="0">
                <a:solidFill>
                  <a:srgbClr val="622422"/>
                </a:solidFill>
                <a:latin typeface="Microsoft Sans Serif"/>
                <a:cs typeface="Microsoft Sans Serif"/>
              </a:rPr>
              <a:t>с</a:t>
            </a:r>
            <a:r>
              <a:rPr lang="ru-RU" spc="-15" dirty="0">
                <a:solidFill>
                  <a:srgbClr val="622422"/>
                </a:solidFill>
                <a:latin typeface="Microsoft Sans Serif"/>
                <a:cs typeface="Microsoft Sans Serif"/>
              </a:rPr>
              <a:t>т</a:t>
            </a:r>
            <a:r>
              <a:rPr lang="ru-RU" spc="5" dirty="0">
                <a:solidFill>
                  <a:srgbClr val="622422"/>
                </a:solidFill>
                <a:latin typeface="Microsoft Sans Serif"/>
                <a:cs typeface="Microsoft Sans Serif"/>
              </a:rPr>
              <a:t>н</a:t>
            </a:r>
            <a:r>
              <a:rPr lang="ru-RU" spc="-155" dirty="0">
                <a:solidFill>
                  <a:srgbClr val="622422"/>
                </a:solidFill>
                <a:latin typeface="Microsoft Sans Serif"/>
                <a:cs typeface="Microsoft Sans Serif"/>
              </a:rPr>
              <a:t>и</a:t>
            </a:r>
            <a:r>
              <a:rPr lang="ru-RU" spc="-55" dirty="0">
                <a:solidFill>
                  <a:srgbClr val="622422"/>
                </a:solidFill>
                <a:latin typeface="Microsoft Sans Serif"/>
                <a:cs typeface="Microsoft Sans Serif"/>
              </a:rPr>
              <a:t>к</a:t>
            </a:r>
            <a:r>
              <a:rPr lang="ru-RU" spc="-65" dirty="0">
                <a:solidFill>
                  <a:srgbClr val="622422"/>
                </a:solidFill>
                <a:latin typeface="Microsoft Sans Serif"/>
                <a:cs typeface="Microsoft Sans Serif"/>
              </a:rPr>
              <a:t>а</a:t>
            </a:r>
            <a:r>
              <a:rPr lang="ru-RU" spc="-50" dirty="0">
                <a:solidFill>
                  <a:srgbClr val="622422"/>
                </a:solidFill>
                <a:latin typeface="Microsoft Sans Serif"/>
                <a:cs typeface="Microsoft Sans Serif"/>
              </a:rPr>
              <a:t>м</a:t>
            </a:r>
            <a:r>
              <a:rPr lang="ru-RU" spc="-10" dirty="0">
                <a:solidFill>
                  <a:srgbClr val="622422"/>
                </a:solidFill>
                <a:latin typeface="Microsoft Sans Serif"/>
                <a:cs typeface="Microsoft Sans Serif"/>
              </a:rPr>
              <a:t>и</a:t>
            </a:r>
            <a:r>
              <a:rPr lang="ru-RU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20" dirty="0">
                <a:solidFill>
                  <a:srgbClr val="622422"/>
                </a:solidFill>
                <a:latin typeface="Microsoft Sans Serif"/>
                <a:cs typeface="Microsoft Sans Serif"/>
              </a:rPr>
              <a:t>о</a:t>
            </a:r>
            <a:r>
              <a:rPr lang="ru-RU" spc="-10" dirty="0">
                <a:solidFill>
                  <a:srgbClr val="622422"/>
                </a:solidFill>
                <a:latin typeface="Microsoft Sans Serif"/>
                <a:cs typeface="Microsoft Sans Serif"/>
              </a:rPr>
              <a:t>бр</a:t>
            </a:r>
            <a:r>
              <a:rPr lang="ru-RU" spc="-40" dirty="0">
                <a:solidFill>
                  <a:srgbClr val="622422"/>
                </a:solidFill>
                <a:latin typeface="Microsoft Sans Serif"/>
                <a:cs typeface="Microsoft Sans Serif"/>
              </a:rPr>
              <a:t>а</a:t>
            </a:r>
            <a:r>
              <a:rPr lang="ru-RU" spc="-240" dirty="0">
                <a:solidFill>
                  <a:srgbClr val="622422"/>
                </a:solidFill>
                <a:latin typeface="Microsoft Sans Serif"/>
                <a:cs typeface="Microsoft Sans Serif"/>
              </a:rPr>
              <a:t>з</a:t>
            </a:r>
            <a:r>
              <a:rPr lang="ru-RU" spc="-10" dirty="0">
                <a:solidFill>
                  <a:srgbClr val="622422"/>
                </a:solidFill>
                <a:latin typeface="Microsoft Sans Serif"/>
                <a:cs typeface="Microsoft Sans Serif"/>
              </a:rPr>
              <a:t>о</a:t>
            </a:r>
            <a:r>
              <a:rPr lang="ru-RU" spc="-50" dirty="0">
                <a:solidFill>
                  <a:srgbClr val="622422"/>
                </a:solidFill>
                <a:latin typeface="Microsoft Sans Serif"/>
                <a:cs typeface="Microsoft Sans Serif"/>
              </a:rPr>
              <a:t>в</a:t>
            </a:r>
            <a:r>
              <a:rPr lang="ru-RU" spc="-95" dirty="0">
                <a:solidFill>
                  <a:srgbClr val="622422"/>
                </a:solidFill>
                <a:latin typeface="Microsoft Sans Serif"/>
                <a:cs typeface="Microsoft Sans Serif"/>
              </a:rPr>
              <a:t>а</a:t>
            </a:r>
            <a:r>
              <a:rPr lang="ru-RU" spc="-50" dirty="0">
                <a:solidFill>
                  <a:srgbClr val="622422"/>
                </a:solidFill>
                <a:latin typeface="Microsoft Sans Serif"/>
                <a:cs typeface="Microsoft Sans Serif"/>
              </a:rPr>
              <a:t>т</a:t>
            </a:r>
            <a:r>
              <a:rPr lang="ru-RU" spc="-145" dirty="0">
                <a:solidFill>
                  <a:srgbClr val="622422"/>
                </a:solidFill>
                <a:latin typeface="Microsoft Sans Serif"/>
                <a:cs typeface="Microsoft Sans Serif"/>
              </a:rPr>
              <a:t>е</a:t>
            </a:r>
            <a:r>
              <a:rPr lang="ru-RU" spc="-5" dirty="0">
                <a:solidFill>
                  <a:srgbClr val="622422"/>
                </a:solidFill>
                <a:latin typeface="Microsoft Sans Serif"/>
                <a:cs typeface="Microsoft Sans Serif"/>
              </a:rPr>
              <a:t>льных  </a:t>
            </a:r>
            <a:r>
              <a:rPr lang="ru-RU" spc="-20" dirty="0">
                <a:solidFill>
                  <a:srgbClr val="622422"/>
                </a:solidFill>
                <a:latin typeface="Microsoft Sans Serif"/>
                <a:cs typeface="Microsoft Sans Serif"/>
              </a:rPr>
              <a:t>отношений</a:t>
            </a:r>
            <a:endParaRPr lang="ru-RU" dirty="0">
              <a:latin typeface="Microsoft Sans Serif"/>
              <a:cs typeface="Microsoft Sans Serif"/>
            </a:endParaRPr>
          </a:p>
          <a:p>
            <a:pPr marL="585470" indent="-573405">
              <a:lnSpc>
                <a:spcPct val="100000"/>
              </a:lnSpc>
              <a:buChar char="-"/>
              <a:tabLst>
                <a:tab pos="585470" algn="l"/>
                <a:tab pos="586105" algn="l"/>
              </a:tabLst>
            </a:pPr>
            <a:r>
              <a:rPr lang="ru-RU" spc="-45" dirty="0">
                <a:solidFill>
                  <a:srgbClr val="622422"/>
                </a:solidFill>
                <a:latin typeface="Microsoft Sans Serif"/>
                <a:cs typeface="Microsoft Sans Serif"/>
              </a:rPr>
              <a:t>Сетевая</a:t>
            </a:r>
            <a:r>
              <a:rPr lang="ru-RU" spc="9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30" dirty="0">
                <a:solidFill>
                  <a:srgbClr val="622422"/>
                </a:solidFill>
                <a:latin typeface="Microsoft Sans Serif"/>
                <a:cs typeface="Microsoft Sans Serif"/>
              </a:rPr>
              <a:t>форма</a:t>
            </a:r>
            <a:r>
              <a:rPr lang="ru-RU" spc="7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45" dirty="0">
                <a:solidFill>
                  <a:srgbClr val="622422"/>
                </a:solidFill>
                <a:latin typeface="Microsoft Sans Serif"/>
                <a:cs typeface="Microsoft Sans Serif"/>
              </a:rPr>
              <a:t>организации</a:t>
            </a:r>
            <a:r>
              <a:rPr lang="ru-RU" spc="11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55" dirty="0">
                <a:solidFill>
                  <a:srgbClr val="622422"/>
                </a:solidFill>
                <a:latin typeface="Microsoft Sans Serif"/>
                <a:cs typeface="Microsoft Sans Serif"/>
              </a:rPr>
              <a:t>образовательного</a:t>
            </a:r>
            <a:r>
              <a:rPr lang="ru-RU" spc="114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20" dirty="0">
                <a:solidFill>
                  <a:srgbClr val="622422"/>
                </a:solidFill>
                <a:latin typeface="Microsoft Sans Serif"/>
                <a:cs typeface="Microsoft Sans Serif"/>
              </a:rPr>
              <a:t>процесса</a:t>
            </a:r>
            <a:endParaRPr lang="ru-RU" dirty="0">
              <a:latin typeface="Microsoft Sans Serif"/>
              <a:cs typeface="Microsoft Sans Serif"/>
            </a:endParaRPr>
          </a:p>
          <a:p>
            <a:pPr marL="585470" indent="-573405">
              <a:lnSpc>
                <a:spcPct val="100000"/>
              </a:lnSpc>
              <a:spcBef>
                <a:spcPts val="5"/>
              </a:spcBef>
              <a:buChar char="-"/>
              <a:tabLst>
                <a:tab pos="585470" algn="l"/>
                <a:tab pos="586105" algn="l"/>
              </a:tabLst>
            </a:pPr>
            <a:r>
              <a:rPr lang="ru-RU" spc="-40" dirty="0">
                <a:solidFill>
                  <a:srgbClr val="622422"/>
                </a:solidFill>
                <a:latin typeface="Microsoft Sans Serif"/>
                <a:cs typeface="Microsoft Sans Serif"/>
              </a:rPr>
              <a:t>Использование</a:t>
            </a:r>
            <a:r>
              <a:rPr lang="ru-RU" spc="8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30" dirty="0">
                <a:solidFill>
                  <a:srgbClr val="622422"/>
                </a:solidFill>
                <a:latin typeface="Microsoft Sans Serif"/>
                <a:cs typeface="Microsoft Sans Serif"/>
              </a:rPr>
              <a:t>технологий</a:t>
            </a:r>
            <a:r>
              <a:rPr lang="ru-RU" spc="10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15" dirty="0">
                <a:solidFill>
                  <a:srgbClr val="622422"/>
                </a:solidFill>
                <a:latin typeface="Microsoft Sans Serif"/>
                <a:cs typeface="Microsoft Sans Serif"/>
              </a:rPr>
              <a:t>(дистанционных,</a:t>
            </a:r>
            <a:r>
              <a:rPr lang="ru-RU" spc="9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30" dirty="0">
                <a:solidFill>
                  <a:srgbClr val="622422"/>
                </a:solidFill>
                <a:latin typeface="Microsoft Sans Serif"/>
                <a:cs typeface="Microsoft Sans Serif"/>
              </a:rPr>
              <a:t>электронных)</a:t>
            </a:r>
            <a:endParaRPr lang="ru-RU" dirty="0">
              <a:latin typeface="Microsoft Sans Serif"/>
              <a:cs typeface="Microsoft Sans Serif"/>
            </a:endParaRPr>
          </a:p>
          <a:p>
            <a:pPr marL="585470" indent="-573405">
              <a:lnSpc>
                <a:spcPct val="100000"/>
              </a:lnSpc>
              <a:buChar char="-"/>
              <a:tabLst>
                <a:tab pos="585470" algn="l"/>
                <a:tab pos="586105" algn="l"/>
              </a:tabLst>
            </a:pPr>
            <a:r>
              <a:rPr lang="ru-RU" spc="-5" dirty="0">
                <a:solidFill>
                  <a:srgbClr val="622422"/>
                </a:solidFill>
                <a:latin typeface="Microsoft Sans Serif"/>
                <a:cs typeface="Microsoft Sans Serif"/>
              </a:rPr>
              <a:t>Парциальная</a:t>
            </a:r>
            <a:r>
              <a:rPr lang="ru-RU" spc="9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45" dirty="0">
                <a:solidFill>
                  <a:srgbClr val="622422"/>
                </a:solidFill>
                <a:latin typeface="Microsoft Sans Serif"/>
                <a:cs typeface="Microsoft Sans Serif"/>
              </a:rPr>
              <a:t>программа</a:t>
            </a:r>
            <a:r>
              <a:rPr lang="ru-RU" spc="6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5" dirty="0">
                <a:solidFill>
                  <a:srgbClr val="622422"/>
                </a:solidFill>
                <a:latin typeface="Microsoft Sans Serif"/>
                <a:cs typeface="Microsoft Sans Serif"/>
              </a:rPr>
              <a:t>(</a:t>
            </a:r>
            <a:r>
              <a:rPr lang="ru-RU" spc="6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5" dirty="0">
                <a:solidFill>
                  <a:srgbClr val="622422"/>
                </a:solidFill>
                <a:latin typeface="Microsoft Sans Serif"/>
                <a:cs typeface="Microsoft Sans Serif"/>
              </a:rPr>
              <a:t>ее</a:t>
            </a:r>
            <a:r>
              <a:rPr lang="ru-RU" spc="6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25" dirty="0">
                <a:solidFill>
                  <a:srgbClr val="622422"/>
                </a:solidFill>
                <a:latin typeface="Microsoft Sans Serif"/>
                <a:cs typeface="Microsoft Sans Serif"/>
              </a:rPr>
              <a:t>формы,</a:t>
            </a:r>
            <a:r>
              <a:rPr lang="ru-RU" spc="9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60" dirty="0">
                <a:solidFill>
                  <a:srgbClr val="622422"/>
                </a:solidFill>
                <a:latin typeface="Microsoft Sans Serif"/>
                <a:cs typeface="Microsoft Sans Serif"/>
              </a:rPr>
              <a:t>методы,</a:t>
            </a:r>
            <a:r>
              <a:rPr lang="ru-RU" spc="4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20" dirty="0">
                <a:solidFill>
                  <a:srgbClr val="622422"/>
                </a:solidFill>
                <a:latin typeface="Microsoft Sans Serif"/>
                <a:cs typeface="Microsoft Sans Serif"/>
              </a:rPr>
              <a:t>средства)</a:t>
            </a:r>
          </a:p>
          <a:p>
            <a:pPr marL="585470" indent="-573405">
              <a:lnSpc>
                <a:spcPct val="100000"/>
              </a:lnSpc>
              <a:buChar char="-"/>
              <a:tabLst>
                <a:tab pos="585470" algn="l"/>
                <a:tab pos="586105" algn="l"/>
              </a:tabLst>
            </a:pPr>
            <a:endParaRPr lang="ru-RU" spc="-20" dirty="0">
              <a:solidFill>
                <a:srgbClr val="622422"/>
              </a:solidFill>
              <a:latin typeface="Microsoft Sans Serif"/>
              <a:cs typeface="Microsoft Sans Serif"/>
            </a:endParaRPr>
          </a:p>
          <a:p>
            <a:pPr marL="585470" indent="-573405">
              <a:lnSpc>
                <a:spcPct val="100000"/>
              </a:lnSpc>
              <a:buChar char="-"/>
              <a:tabLst>
                <a:tab pos="585470" algn="l"/>
                <a:tab pos="586105" algn="l"/>
              </a:tabLst>
            </a:pPr>
            <a:endParaRPr lang="ru-RU" spc="-20" dirty="0">
              <a:solidFill>
                <a:srgbClr val="622422"/>
              </a:solidFill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tabLst>
                <a:tab pos="585470" algn="l"/>
                <a:tab pos="586105" algn="l"/>
              </a:tabLst>
            </a:pPr>
            <a:r>
              <a:rPr lang="ru-RU" sz="2400" dirty="0">
                <a:latin typeface="+mj-lt"/>
                <a:cs typeface="Microsoft Sans Serif"/>
              </a:rPr>
              <a:t>Особенности образовательной  деятельности разных видов и культурных  практик.</a:t>
            </a:r>
          </a:p>
          <a:p>
            <a:pPr marL="12065">
              <a:lnSpc>
                <a:spcPct val="100000"/>
              </a:lnSpc>
              <a:tabLst>
                <a:tab pos="585470" algn="l"/>
                <a:tab pos="586105" algn="l"/>
              </a:tabLst>
            </a:pPr>
            <a:endParaRPr lang="ru-RU" sz="2400" dirty="0">
              <a:latin typeface="+mj-lt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lang="ru-RU" sz="2000" spc="-30" dirty="0">
                <a:solidFill>
                  <a:srgbClr val="622422"/>
                </a:solidFill>
                <a:latin typeface="+mj-lt"/>
                <a:cs typeface="Microsoft Sans Serif"/>
              </a:rPr>
              <a:t>Ссылка</a:t>
            </a:r>
            <a:r>
              <a:rPr lang="ru-RU" sz="2000" spc="65" dirty="0">
                <a:solidFill>
                  <a:srgbClr val="622422"/>
                </a:solidFill>
                <a:latin typeface="+mj-lt"/>
                <a:cs typeface="Microsoft Sans Serif"/>
              </a:rPr>
              <a:t> </a:t>
            </a:r>
            <a:r>
              <a:rPr lang="ru-RU" sz="2000" spc="1150" dirty="0">
                <a:solidFill>
                  <a:srgbClr val="622422"/>
                </a:solidFill>
                <a:latin typeface="+mj-lt"/>
                <a:cs typeface="Microsoft Sans Serif"/>
              </a:rPr>
              <a:t>–</a:t>
            </a:r>
            <a:r>
              <a:rPr lang="ru-RU" sz="2000" spc="50" dirty="0">
                <a:solidFill>
                  <a:srgbClr val="622422"/>
                </a:solidFill>
                <a:latin typeface="+mj-lt"/>
                <a:cs typeface="Microsoft Sans Serif"/>
              </a:rPr>
              <a:t> </a:t>
            </a:r>
            <a:r>
              <a:rPr lang="ru-RU" sz="2000" spc="-25" dirty="0">
                <a:solidFill>
                  <a:srgbClr val="622422"/>
                </a:solidFill>
                <a:latin typeface="+mj-lt"/>
                <a:cs typeface="Microsoft Sans Serif"/>
              </a:rPr>
              <a:t>п.24</a:t>
            </a:r>
            <a:r>
              <a:rPr lang="ru-RU" sz="2000" spc="75" dirty="0">
                <a:solidFill>
                  <a:srgbClr val="622422"/>
                </a:solidFill>
                <a:latin typeface="+mj-lt"/>
                <a:cs typeface="Microsoft Sans Serif"/>
              </a:rPr>
              <a:t> </a:t>
            </a:r>
            <a:r>
              <a:rPr lang="ru-RU" sz="2000" spc="-145" dirty="0">
                <a:solidFill>
                  <a:srgbClr val="622422"/>
                </a:solidFill>
                <a:latin typeface="+mj-lt"/>
                <a:cs typeface="Microsoft Sans Serif"/>
              </a:rPr>
              <a:t>ФОП</a:t>
            </a:r>
            <a:r>
              <a:rPr lang="ru-RU" sz="2000" spc="70" dirty="0">
                <a:solidFill>
                  <a:srgbClr val="622422"/>
                </a:solidFill>
                <a:latin typeface="+mj-lt"/>
                <a:cs typeface="Microsoft Sans Serif"/>
              </a:rPr>
              <a:t> </a:t>
            </a:r>
            <a:r>
              <a:rPr lang="ru-RU" sz="2000" spc="-225" dirty="0">
                <a:solidFill>
                  <a:srgbClr val="622422"/>
                </a:solidFill>
                <a:latin typeface="+mj-lt"/>
                <a:cs typeface="Microsoft Sans Serif"/>
              </a:rPr>
              <a:t>ДО</a:t>
            </a:r>
            <a:endParaRPr lang="ru-RU" sz="2000" dirty="0">
              <a:latin typeface="+mj-lt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lang="ru-RU" sz="2000" dirty="0">
              <a:latin typeface="+mj-lt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tabLst>
                <a:tab pos="1091565" algn="l"/>
                <a:tab pos="3405504" algn="l"/>
                <a:tab pos="3563620" algn="l"/>
                <a:tab pos="4127500" algn="l"/>
                <a:tab pos="6343650" algn="l"/>
                <a:tab pos="7792084" algn="l"/>
                <a:tab pos="8310245" algn="l"/>
                <a:tab pos="10166350" algn="l"/>
                <a:tab pos="11800205" algn="l"/>
                <a:tab pos="12708890" algn="l"/>
                <a:tab pos="14412594" algn="l"/>
              </a:tabLst>
            </a:pPr>
            <a:r>
              <a:rPr lang="ru-RU" sz="2000" spc="-10" dirty="0">
                <a:solidFill>
                  <a:srgbClr val="622422"/>
                </a:solidFill>
                <a:latin typeface="+mj-lt"/>
                <a:cs typeface="Microsoft Sans Serif"/>
              </a:rPr>
              <a:t>В </a:t>
            </a:r>
            <a:r>
              <a:rPr lang="ru-RU" sz="2000" spc="-25" dirty="0">
                <a:solidFill>
                  <a:srgbClr val="622422"/>
                </a:solidFill>
                <a:latin typeface="+mj-lt"/>
                <a:cs typeface="Microsoft Sans Serif"/>
              </a:rPr>
              <a:t>ча</a:t>
            </a:r>
            <a:r>
              <a:rPr lang="ru-RU" sz="2000" spc="-15" dirty="0">
                <a:solidFill>
                  <a:srgbClr val="622422"/>
                </a:solidFill>
                <a:latin typeface="+mj-lt"/>
                <a:cs typeface="Microsoft Sans Serif"/>
              </a:rPr>
              <a:t>с</a:t>
            </a:r>
            <a:r>
              <a:rPr lang="ru-RU" sz="2000" spc="-5" dirty="0">
                <a:solidFill>
                  <a:srgbClr val="622422"/>
                </a:solidFill>
                <a:latin typeface="+mj-lt"/>
                <a:cs typeface="Microsoft Sans Serif"/>
              </a:rPr>
              <a:t>ти,</a:t>
            </a:r>
            <a:r>
              <a:rPr lang="ru-RU" sz="2000" dirty="0">
                <a:solidFill>
                  <a:srgbClr val="622422"/>
                </a:solidFill>
                <a:latin typeface="+mj-lt"/>
                <a:cs typeface="Microsoft Sans Serif"/>
              </a:rPr>
              <a:t> </a:t>
            </a:r>
            <a:r>
              <a:rPr lang="ru-RU" sz="2000" spc="-15" dirty="0">
                <a:solidFill>
                  <a:srgbClr val="622422"/>
                </a:solidFill>
                <a:latin typeface="+mj-lt"/>
                <a:cs typeface="Microsoft Sans Serif"/>
              </a:rPr>
              <a:t>ф</a:t>
            </a:r>
            <a:r>
              <a:rPr lang="ru-RU" sz="2000" dirty="0">
                <a:solidFill>
                  <a:srgbClr val="622422"/>
                </a:solidFill>
                <a:latin typeface="+mj-lt"/>
                <a:cs typeface="Microsoft Sans Serif"/>
              </a:rPr>
              <a:t>о</a:t>
            </a:r>
            <a:r>
              <a:rPr lang="ru-RU" sz="2000" spc="-45" dirty="0">
                <a:solidFill>
                  <a:srgbClr val="622422"/>
                </a:solidFill>
                <a:latin typeface="+mj-lt"/>
                <a:cs typeface="Microsoft Sans Serif"/>
              </a:rPr>
              <a:t>рми</a:t>
            </a:r>
            <a:r>
              <a:rPr lang="ru-RU" sz="2000" spc="-55" dirty="0">
                <a:solidFill>
                  <a:srgbClr val="622422"/>
                </a:solidFill>
                <a:latin typeface="+mj-lt"/>
                <a:cs typeface="Microsoft Sans Serif"/>
              </a:rPr>
              <a:t>р</a:t>
            </a:r>
            <a:r>
              <a:rPr lang="ru-RU" sz="2000" spc="-45" dirty="0">
                <a:solidFill>
                  <a:srgbClr val="622422"/>
                </a:solidFill>
                <a:latin typeface="+mj-lt"/>
                <a:cs typeface="Microsoft Sans Serif"/>
              </a:rPr>
              <a:t>у</a:t>
            </a:r>
            <a:r>
              <a:rPr lang="ru-RU" sz="2000" spc="-55" dirty="0">
                <a:solidFill>
                  <a:srgbClr val="622422"/>
                </a:solidFill>
                <a:latin typeface="+mj-lt"/>
                <a:cs typeface="Microsoft Sans Serif"/>
              </a:rPr>
              <a:t>ем</a:t>
            </a:r>
            <a:r>
              <a:rPr lang="ru-RU" sz="2000" spc="-35" dirty="0">
                <a:solidFill>
                  <a:srgbClr val="622422"/>
                </a:solidFill>
                <a:latin typeface="+mj-lt"/>
                <a:cs typeface="Microsoft Sans Serif"/>
              </a:rPr>
              <a:t>о</a:t>
            </a:r>
            <a:r>
              <a:rPr lang="ru-RU" sz="2000" spc="-10" dirty="0">
                <a:solidFill>
                  <a:srgbClr val="622422"/>
                </a:solidFill>
                <a:latin typeface="+mj-lt"/>
                <a:cs typeface="Microsoft Sans Serif"/>
              </a:rPr>
              <a:t>й</a:t>
            </a:r>
            <a:r>
              <a:rPr lang="ru-RU" sz="2000" dirty="0">
                <a:solidFill>
                  <a:srgbClr val="622422"/>
                </a:solidFill>
                <a:latin typeface="+mj-lt"/>
                <a:cs typeface="Microsoft Sans Serif"/>
              </a:rPr>
              <a:t> </a:t>
            </a:r>
            <a:r>
              <a:rPr lang="ru-RU" sz="2000" spc="-30" dirty="0">
                <a:solidFill>
                  <a:srgbClr val="622422"/>
                </a:solidFill>
                <a:latin typeface="+mj-lt"/>
                <a:cs typeface="Microsoft Sans Serif"/>
              </a:rPr>
              <a:t>у</a:t>
            </a:r>
            <a:r>
              <a:rPr lang="ru-RU" sz="2000" spc="-60" dirty="0">
                <a:solidFill>
                  <a:srgbClr val="622422"/>
                </a:solidFill>
                <a:latin typeface="+mj-lt"/>
                <a:cs typeface="Microsoft Sans Serif"/>
              </a:rPr>
              <a:t>ч</a:t>
            </a:r>
            <a:r>
              <a:rPr lang="ru-RU" sz="2000" spc="20" dirty="0">
                <a:solidFill>
                  <a:srgbClr val="622422"/>
                </a:solidFill>
                <a:latin typeface="+mj-lt"/>
                <a:cs typeface="Microsoft Sans Serif"/>
              </a:rPr>
              <a:t>а</a:t>
            </a:r>
            <a:r>
              <a:rPr lang="ru-RU" sz="2000" spc="-5" dirty="0">
                <a:solidFill>
                  <a:srgbClr val="622422"/>
                </a:solidFill>
                <a:latin typeface="+mj-lt"/>
                <a:cs typeface="Microsoft Sans Serif"/>
              </a:rPr>
              <a:t>с</a:t>
            </a:r>
            <a:r>
              <a:rPr lang="ru-RU" sz="2000" spc="5" dirty="0">
                <a:solidFill>
                  <a:srgbClr val="622422"/>
                </a:solidFill>
                <a:latin typeface="+mj-lt"/>
                <a:cs typeface="Microsoft Sans Serif"/>
              </a:rPr>
              <a:t>т</a:t>
            </a:r>
            <a:r>
              <a:rPr lang="ru-RU" sz="2000" spc="-114" dirty="0">
                <a:solidFill>
                  <a:srgbClr val="622422"/>
                </a:solidFill>
                <a:latin typeface="+mj-lt"/>
                <a:cs typeface="Microsoft Sans Serif"/>
              </a:rPr>
              <a:t>ни</a:t>
            </a:r>
            <a:r>
              <a:rPr lang="ru-RU" sz="2000" spc="-20" dirty="0">
                <a:solidFill>
                  <a:srgbClr val="622422"/>
                </a:solidFill>
                <a:latin typeface="+mj-lt"/>
                <a:cs typeface="Microsoft Sans Serif"/>
              </a:rPr>
              <a:t>к</a:t>
            </a:r>
            <a:r>
              <a:rPr lang="ru-RU" sz="2000" spc="-55" dirty="0">
                <a:solidFill>
                  <a:srgbClr val="622422"/>
                </a:solidFill>
                <a:latin typeface="+mj-lt"/>
                <a:cs typeface="Microsoft Sans Serif"/>
              </a:rPr>
              <a:t>ам</a:t>
            </a:r>
            <a:r>
              <a:rPr lang="ru-RU" sz="2000" spc="-45" dirty="0">
                <a:solidFill>
                  <a:srgbClr val="622422"/>
                </a:solidFill>
                <a:latin typeface="+mj-lt"/>
                <a:cs typeface="Microsoft Sans Serif"/>
              </a:rPr>
              <a:t>и</a:t>
            </a:r>
            <a:r>
              <a:rPr lang="ru-RU" sz="2000" dirty="0">
                <a:solidFill>
                  <a:srgbClr val="622422"/>
                </a:solidFill>
                <a:latin typeface="+mj-lt"/>
                <a:cs typeface="Microsoft Sans Serif"/>
              </a:rPr>
              <a:t> </a:t>
            </a:r>
            <a:r>
              <a:rPr lang="ru-RU" sz="2000" spc="-15" dirty="0">
                <a:solidFill>
                  <a:srgbClr val="622422"/>
                </a:solidFill>
                <a:latin typeface="+mj-lt"/>
                <a:cs typeface="Microsoft Sans Serif"/>
              </a:rPr>
              <a:t>об</a:t>
            </a:r>
            <a:r>
              <a:rPr lang="ru-RU" sz="2000" dirty="0">
                <a:solidFill>
                  <a:srgbClr val="622422"/>
                </a:solidFill>
                <a:latin typeface="+mj-lt"/>
                <a:cs typeface="Microsoft Sans Serif"/>
              </a:rPr>
              <a:t>р</a:t>
            </a:r>
            <a:r>
              <a:rPr lang="ru-RU" sz="2000" spc="-50" dirty="0">
                <a:solidFill>
                  <a:srgbClr val="622422"/>
                </a:solidFill>
                <a:latin typeface="+mj-lt"/>
                <a:cs typeface="Microsoft Sans Serif"/>
              </a:rPr>
              <a:t>а</a:t>
            </a:r>
            <a:r>
              <a:rPr lang="ru-RU" sz="2000" spc="-240" dirty="0">
                <a:solidFill>
                  <a:srgbClr val="622422"/>
                </a:solidFill>
                <a:latin typeface="+mj-lt"/>
                <a:cs typeface="Microsoft Sans Serif"/>
              </a:rPr>
              <a:t>з</a:t>
            </a:r>
            <a:r>
              <a:rPr lang="ru-RU" sz="2000" spc="-10" dirty="0">
                <a:solidFill>
                  <a:srgbClr val="622422"/>
                </a:solidFill>
                <a:latin typeface="+mj-lt"/>
                <a:cs typeface="Microsoft Sans Serif"/>
              </a:rPr>
              <a:t>о</a:t>
            </a:r>
            <a:r>
              <a:rPr lang="ru-RU" sz="2000" spc="-50" dirty="0">
                <a:solidFill>
                  <a:srgbClr val="622422"/>
                </a:solidFill>
                <a:latin typeface="+mj-lt"/>
                <a:cs typeface="Microsoft Sans Serif"/>
              </a:rPr>
              <a:t>в</a:t>
            </a:r>
            <a:r>
              <a:rPr lang="ru-RU" sz="2000" spc="-75" dirty="0">
                <a:solidFill>
                  <a:srgbClr val="622422"/>
                </a:solidFill>
                <a:latin typeface="+mj-lt"/>
                <a:cs typeface="Microsoft Sans Serif"/>
              </a:rPr>
              <a:t>а</a:t>
            </a:r>
            <a:r>
              <a:rPr lang="ru-RU" sz="2000" spc="-50" dirty="0">
                <a:solidFill>
                  <a:srgbClr val="622422"/>
                </a:solidFill>
                <a:latin typeface="+mj-lt"/>
                <a:cs typeface="Microsoft Sans Serif"/>
              </a:rPr>
              <a:t>т</a:t>
            </a:r>
            <a:r>
              <a:rPr lang="ru-RU" sz="2000" spc="-145" dirty="0">
                <a:solidFill>
                  <a:srgbClr val="622422"/>
                </a:solidFill>
                <a:latin typeface="+mj-lt"/>
                <a:cs typeface="Microsoft Sans Serif"/>
              </a:rPr>
              <a:t>е</a:t>
            </a:r>
            <a:r>
              <a:rPr lang="ru-RU" sz="2000" spc="-5" dirty="0">
                <a:solidFill>
                  <a:srgbClr val="622422"/>
                </a:solidFill>
                <a:latin typeface="+mj-lt"/>
                <a:cs typeface="Microsoft Sans Serif"/>
              </a:rPr>
              <a:t>льных </a:t>
            </a:r>
            <a:r>
              <a:rPr lang="ru-RU" sz="2000" spc="-95" dirty="0">
                <a:solidFill>
                  <a:srgbClr val="622422"/>
                </a:solidFill>
                <a:latin typeface="+mj-lt"/>
                <a:cs typeface="Microsoft Sans Serif"/>
              </a:rPr>
              <a:t>о</a:t>
            </a:r>
            <a:r>
              <a:rPr lang="ru-RU" sz="2000" spc="-10" dirty="0">
                <a:solidFill>
                  <a:srgbClr val="622422"/>
                </a:solidFill>
                <a:latin typeface="+mj-lt"/>
                <a:cs typeface="Microsoft Sans Serif"/>
              </a:rPr>
              <a:t>тно</a:t>
            </a:r>
            <a:r>
              <a:rPr lang="ru-RU" sz="2000" spc="-5" dirty="0">
                <a:solidFill>
                  <a:srgbClr val="622422"/>
                </a:solidFill>
                <a:latin typeface="+mj-lt"/>
                <a:cs typeface="Microsoft Sans Serif"/>
              </a:rPr>
              <a:t>ш</a:t>
            </a:r>
            <a:r>
              <a:rPr lang="ru-RU" sz="2000" spc="-15" dirty="0">
                <a:solidFill>
                  <a:srgbClr val="622422"/>
                </a:solidFill>
                <a:latin typeface="+mj-lt"/>
                <a:cs typeface="Microsoft Sans Serif"/>
              </a:rPr>
              <a:t>ений</a:t>
            </a:r>
            <a:r>
              <a:rPr lang="ru-RU" sz="2000" spc="-5" dirty="0">
                <a:solidFill>
                  <a:srgbClr val="622422"/>
                </a:solidFill>
                <a:latin typeface="+mj-lt"/>
                <a:cs typeface="Microsoft Sans Serif"/>
              </a:rPr>
              <a:t>,</a:t>
            </a:r>
            <a:r>
              <a:rPr lang="ru-RU" sz="2000" dirty="0">
                <a:solidFill>
                  <a:srgbClr val="622422"/>
                </a:solidFill>
                <a:latin typeface="+mj-lt"/>
                <a:cs typeface="Microsoft Sans Serif"/>
              </a:rPr>
              <a:t> </a:t>
            </a:r>
            <a:r>
              <a:rPr lang="ru-RU" sz="2000" spc="-5" dirty="0">
                <a:solidFill>
                  <a:srgbClr val="622422"/>
                </a:solidFill>
                <a:latin typeface="+mj-lt"/>
                <a:cs typeface="Microsoft Sans Serif"/>
              </a:rPr>
              <a:t>в</a:t>
            </a:r>
            <a:r>
              <a:rPr lang="ru-RU" sz="2000" dirty="0">
                <a:solidFill>
                  <a:srgbClr val="622422"/>
                </a:solidFill>
                <a:latin typeface="+mj-lt"/>
                <a:cs typeface="Microsoft Sans Serif"/>
              </a:rPr>
              <a:t> </a:t>
            </a:r>
            <a:r>
              <a:rPr lang="ru-RU" sz="2000" spc="-10" dirty="0">
                <a:solidFill>
                  <a:srgbClr val="622422"/>
                </a:solidFill>
                <a:latin typeface="+mj-lt"/>
                <a:cs typeface="Microsoft Sans Serif"/>
              </a:rPr>
              <a:t>д</a:t>
            </a:r>
            <a:r>
              <a:rPr lang="ru-RU" sz="2000" dirty="0">
                <a:solidFill>
                  <a:srgbClr val="622422"/>
                </a:solidFill>
                <a:latin typeface="+mj-lt"/>
                <a:cs typeface="Microsoft Sans Serif"/>
              </a:rPr>
              <a:t>а</a:t>
            </a:r>
            <a:r>
              <a:rPr lang="ru-RU" sz="2000" spc="-45" dirty="0">
                <a:solidFill>
                  <a:srgbClr val="622422"/>
                </a:solidFill>
                <a:latin typeface="+mj-lt"/>
                <a:cs typeface="Microsoft Sans Serif"/>
              </a:rPr>
              <a:t>нно</a:t>
            </a:r>
            <a:r>
              <a:rPr lang="ru-RU" sz="2000" spc="-55" dirty="0">
                <a:solidFill>
                  <a:srgbClr val="622422"/>
                </a:solidFill>
                <a:latin typeface="+mj-lt"/>
                <a:cs typeface="Microsoft Sans Serif"/>
              </a:rPr>
              <a:t>м</a:t>
            </a:r>
            <a:r>
              <a:rPr lang="ru-RU" sz="2000" dirty="0">
                <a:solidFill>
                  <a:srgbClr val="622422"/>
                </a:solidFill>
                <a:latin typeface="+mj-lt"/>
                <a:cs typeface="Microsoft Sans Serif"/>
              </a:rPr>
              <a:t>	 </a:t>
            </a:r>
            <a:r>
              <a:rPr lang="ru-RU" sz="2000" spc="-55" dirty="0">
                <a:solidFill>
                  <a:srgbClr val="622422"/>
                </a:solidFill>
                <a:latin typeface="+mj-lt"/>
                <a:cs typeface="Microsoft Sans Serif"/>
              </a:rPr>
              <a:t>п</a:t>
            </a:r>
            <a:r>
              <a:rPr lang="ru-RU" sz="2000" spc="-105" dirty="0">
                <a:solidFill>
                  <a:srgbClr val="622422"/>
                </a:solidFill>
                <a:latin typeface="+mj-lt"/>
                <a:cs typeface="Microsoft Sans Serif"/>
              </a:rPr>
              <a:t>ун</a:t>
            </a:r>
            <a:r>
              <a:rPr lang="ru-RU" sz="2000" spc="-75" dirty="0">
                <a:solidFill>
                  <a:srgbClr val="622422"/>
                </a:solidFill>
                <a:latin typeface="+mj-lt"/>
                <a:cs typeface="Microsoft Sans Serif"/>
              </a:rPr>
              <a:t>к</a:t>
            </a:r>
            <a:r>
              <a:rPr lang="ru-RU" sz="2000" spc="-50" dirty="0">
                <a:solidFill>
                  <a:srgbClr val="622422"/>
                </a:solidFill>
                <a:latin typeface="+mj-lt"/>
                <a:cs typeface="Microsoft Sans Serif"/>
              </a:rPr>
              <a:t>т</a:t>
            </a:r>
            <a:r>
              <a:rPr lang="ru-RU" sz="2000" spc="-5" dirty="0">
                <a:solidFill>
                  <a:srgbClr val="622422"/>
                </a:solidFill>
                <a:latin typeface="+mj-lt"/>
                <a:cs typeface="Microsoft Sans Serif"/>
              </a:rPr>
              <a:t>е</a:t>
            </a:r>
            <a:r>
              <a:rPr lang="ru-RU" sz="2000" dirty="0">
                <a:solidFill>
                  <a:srgbClr val="622422"/>
                </a:solidFill>
                <a:latin typeface="+mj-lt"/>
                <a:cs typeface="Microsoft Sans Serif"/>
              </a:rPr>
              <a:t> </a:t>
            </a:r>
            <a:r>
              <a:rPr lang="ru-RU" sz="2000" spc="-190" dirty="0">
                <a:solidFill>
                  <a:srgbClr val="622422"/>
                </a:solidFill>
                <a:latin typeface="+mj-lt"/>
                <a:cs typeface="Microsoft Sans Serif"/>
              </a:rPr>
              <a:t>к</a:t>
            </a:r>
            <a:r>
              <a:rPr lang="ru-RU" sz="2000" spc="-155" dirty="0">
                <a:solidFill>
                  <a:srgbClr val="622422"/>
                </a:solidFill>
                <a:latin typeface="+mj-lt"/>
                <a:cs typeface="Microsoft Sans Serif"/>
              </a:rPr>
              <a:t>а</a:t>
            </a:r>
            <a:r>
              <a:rPr lang="ru-RU" sz="2000" spc="-114" dirty="0">
                <a:solidFill>
                  <a:srgbClr val="622422"/>
                </a:solidFill>
                <a:latin typeface="+mj-lt"/>
                <a:cs typeface="Microsoft Sans Serif"/>
              </a:rPr>
              <a:t>к</a:t>
            </a:r>
            <a:r>
              <a:rPr lang="ru-RU" sz="2000" spc="-10" dirty="0">
                <a:solidFill>
                  <a:srgbClr val="622422"/>
                </a:solidFill>
                <a:latin typeface="+mj-lt"/>
                <a:cs typeface="Microsoft Sans Serif"/>
              </a:rPr>
              <a:t>ие</a:t>
            </a:r>
            <a:r>
              <a:rPr lang="ru-RU" sz="2000" dirty="0">
                <a:solidFill>
                  <a:srgbClr val="622422"/>
                </a:solidFill>
                <a:latin typeface="+mj-lt"/>
                <a:cs typeface="Microsoft Sans Serif"/>
              </a:rPr>
              <a:t> </a:t>
            </a:r>
            <a:r>
              <a:rPr lang="ru-RU" sz="2000" spc="5" dirty="0">
                <a:solidFill>
                  <a:srgbClr val="622422"/>
                </a:solidFill>
                <a:latin typeface="+mj-lt"/>
                <a:cs typeface="Microsoft Sans Serif"/>
              </a:rPr>
              <a:t>и</a:t>
            </a:r>
            <a:r>
              <a:rPr lang="ru-RU" sz="2000" spc="-35" dirty="0">
                <a:solidFill>
                  <a:srgbClr val="622422"/>
                </a:solidFill>
                <a:latin typeface="+mj-lt"/>
                <a:cs typeface="Microsoft Sans Serif"/>
              </a:rPr>
              <a:t>менно </a:t>
            </a:r>
            <a:r>
              <a:rPr lang="ru-RU" sz="2000" spc="-75" dirty="0">
                <a:solidFill>
                  <a:srgbClr val="622422"/>
                </a:solidFill>
                <a:latin typeface="+mj-lt"/>
                <a:cs typeface="Microsoft Sans Serif"/>
              </a:rPr>
              <a:t>культурные</a:t>
            </a:r>
            <a:r>
              <a:rPr lang="ru-RU" sz="2000" spc="95" dirty="0">
                <a:solidFill>
                  <a:srgbClr val="622422"/>
                </a:solidFill>
                <a:latin typeface="+mj-lt"/>
                <a:cs typeface="Microsoft Sans Serif"/>
              </a:rPr>
              <a:t> </a:t>
            </a:r>
            <a:r>
              <a:rPr lang="ru-RU" sz="2000" spc="-75" dirty="0">
                <a:solidFill>
                  <a:srgbClr val="622422"/>
                </a:solidFill>
                <a:latin typeface="+mj-lt"/>
                <a:cs typeface="Microsoft Sans Serif"/>
              </a:rPr>
              <a:t>практики</a:t>
            </a:r>
            <a:r>
              <a:rPr lang="ru-RU" sz="2000" spc="75" dirty="0">
                <a:solidFill>
                  <a:srgbClr val="622422"/>
                </a:solidFill>
                <a:latin typeface="+mj-lt"/>
                <a:cs typeface="Microsoft Sans Serif"/>
              </a:rPr>
              <a:t> </a:t>
            </a:r>
            <a:r>
              <a:rPr lang="ru-RU" sz="2000" spc="-35" dirty="0">
                <a:solidFill>
                  <a:srgbClr val="622422"/>
                </a:solidFill>
                <a:latin typeface="+mj-lt"/>
                <a:cs typeface="Microsoft Sans Serif"/>
              </a:rPr>
              <a:t>реализуются</a:t>
            </a:r>
            <a:r>
              <a:rPr lang="ru-RU" sz="2000" spc="110" dirty="0">
                <a:solidFill>
                  <a:srgbClr val="622422"/>
                </a:solidFill>
                <a:latin typeface="+mj-lt"/>
                <a:cs typeface="Microsoft Sans Serif"/>
              </a:rPr>
              <a:t> </a:t>
            </a:r>
            <a:endParaRPr lang="ru-RU" sz="2000" dirty="0">
              <a:latin typeface="+mj-lt"/>
              <a:cs typeface="Microsoft Sans Serif"/>
            </a:endParaRPr>
          </a:p>
          <a:p>
            <a:pPr marL="12065">
              <a:lnSpc>
                <a:spcPct val="100000"/>
              </a:lnSpc>
              <a:tabLst>
                <a:tab pos="585470" algn="l"/>
                <a:tab pos="586105" algn="l"/>
              </a:tabLst>
            </a:pPr>
            <a:endParaRPr lang="ru-RU" sz="2400" dirty="0">
              <a:latin typeface="+mj-lt"/>
              <a:cs typeface="Microsoft Sans Serif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95" y="79963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822888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438" y="503312"/>
            <a:ext cx="11169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084830" algn="l"/>
              </a:tabLst>
            </a:pPr>
            <a:r>
              <a:rPr lang="ru-RU" b="1" i="1" spc="-15" dirty="0">
                <a:latin typeface="Arial"/>
                <a:cs typeface="Arial"/>
              </a:rPr>
              <a:t>Способы</a:t>
            </a:r>
            <a:r>
              <a:rPr lang="ru-RU" b="1" i="1" spc="15" dirty="0">
                <a:latin typeface="Arial"/>
                <a:cs typeface="Arial"/>
              </a:rPr>
              <a:t> </a:t>
            </a:r>
            <a:r>
              <a:rPr lang="ru-RU" b="1" i="1" spc="-5" dirty="0">
                <a:latin typeface="Arial"/>
                <a:cs typeface="Arial"/>
              </a:rPr>
              <a:t>и</a:t>
            </a:r>
            <a:r>
              <a:rPr lang="ru-RU" b="1" i="1" spc="10" dirty="0">
                <a:latin typeface="Arial"/>
                <a:cs typeface="Arial"/>
              </a:rPr>
              <a:t> </a:t>
            </a:r>
            <a:r>
              <a:rPr lang="ru-RU" b="1" i="1" spc="-15" dirty="0">
                <a:latin typeface="Arial"/>
                <a:cs typeface="Arial"/>
              </a:rPr>
              <a:t>направления</a:t>
            </a:r>
            <a:r>
              <a:rPr lang="ru-RU" b="1" i="1" dirty="0">
                <a:latin typeface="Arial"/>
                <a:cs typeface="Arial"/>
              </a:rPr>
              <a:t> </a:t>
            </a:r>
            <a:r>
              <a:rPr lang="ru-RU" b="1" i="1" spc="-15" dirty="0">
                <a:latin typeface="Arial"/>
                <a:cs typeface="Arial"/>
              </a:rPr>
              <a:t>поддержки</a:t>
            </a:r>
            <a:r>
              <a:rPr lang="ru-RU" b="1" i="1" spc="-5" dirty="0">
                <a:latin typeface="Arial"/>
                <a:cs typeface="Arial"/>
              </a:rPr>
              <a:t> </a:t>
            </a:r>
            <a:r>
              <a:rPr lang="ru-RU" b="1" i="1" spc="-35" dirty="0">
                <a:latin typeface="Arial"/>
                <a:cs typeface="Arial"/>
              </a:rPr>
              <a:t>детской </a:t>
            </a:r>
            <a:r>
              <a:rPr lang="ru-RU" b="1" i="1" spc="-1205" dirty="0">
                <a:latin typeface="Arial"/>
                <a:cs typeface="Arial"/>
              </a:rPr>
              <a:t> </a:t>
            </a:r>
            <a:r>
              <a:rPr lang="ru-RU" b="1" i="1" spc="-15" dirty="0">
                <a:latin typeface="Arial"/>
                <a:cs typeface="Arial"/>
              </a:rPr>
              <a:t>инициативы.</a:t>
            </a:r>
            <a:endParaRPr lang="ru-RU" i="1" dirty="0">
              <a:latin typeface="Arial"/>
              <a:cs typeface="Arial"/>
            </a:endParaRPr>
          </a:p>
        </p:txBody>
      </p:sp>
      <p:pic>
        <p:nvPicPr>
          <p:cNvPr id="3" name="object 5"/>
          <p:cNvPicPr/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4019" y="1150647"/>
            <a:ext cx="5531418" cy="3904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04669" y="2733780"/>
            <a:ext cx="4878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spc="-25" dirty="0">
                <a:solidFill>
                  <a:srgbClr val="622422"/>
                </a:solidFill>
                <a:latin typeface="Microsoft Sans Serif"/>
                <a:cs typeface="Microsoft Sans Serif"/>
              </a:rPr>
              <a:t>Ссылка</a:t>
            </a:r>
            <a:r>
              <a:rPr lang="ru-RU" sz="3200" spc="4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3200" spc="1150" dirty="0">
                <a:solidFill>
                  <a:srgbClr val="622422"/>
                </a:solidFill>
                <a:latin typeface="Microsoft Sans Serif"/>
                <a:cs typeface="Microsoft Sans Serif"/>
              </a:rPr>
              <a:t>–</a:t>
            </a:r>
            <a:r>
              <a:rPr lang="ru-RU" sz="3200" spc="4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3200" spc="-20" dirty="0">
                <a:solidFill>
                  <a:srgbClr val="622422"/>
                </a:solidFill>
                <a:latin typeface="Microsoft Sans Serif"/>
                <a:cs typeface="Microsoft Sans Serif"/>
              </a:rPr>
              <a:t>п.25</a:t>
            </a:r>
            <a:r>
              <a:rPr lang="ru-RU" sz="3200" spc="6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3200" spc="-150" dirty="0">
                <a:solidFill>
                  <a:srgbClr val="622422"/>
                </a:solidFill>
                <a:latin typeface="Microsoft Sans Serif"/>
                <a:cs typeface="Microsoft Sans Serif"/>
              </a:rPr>
              <a:t>ФОП</a:t>
            </a:r>
            <a:r>
              <a:rPr lang="ru-RU" sz="3200" spc="6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3200" spc="-225" dirty="0">
                <a:solidFill>
                  <a:srgbClr val="622422"/>
                </a:solidFill>
                <a:latin typeface="Microsoft Sans Serif"/>
                <a:cs typeface="Microsoft Sans Serif"/>
              </a:rPr>
              <a:t>ДО</a:t>
            </a:r>
            <a:endParaRPr lang="ru-RU" sz="3200" dirty="0">
              <a:latin typeface="Microsoft Sans Serif"/>
              <a:cs typeface="Microsoft Sans Serif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095" y="1003156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21509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824" y="562708"/>
            <a:ext cx="11131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 взаимодействия коллектива с семьями</a:t>
            </a:r>
          </a:p>
        </p:txBody>
      </p:sp>
      <p:pic>
        <p:nvPicPr>
          <p:cNvPr id="3" name="object 10"/>
          <p:cNvPicPr/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-994" t="-430" r="935" b="8"/>
          <a:stretch/>
        </p:blipFill>
        <p:spPr>
          <a:xfrm>
            <a:off x="6814788" y="1265330"/>
            <a:ext cx="4448158" cy="29470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18746" y="2277180"/>
            <a:ext cx="5222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2400" spc="-30" dirty="0">
                <a:solidFill>
                  <a:srgbClr val="622422"/>
                </a:solidFill>
                <a:latin typeface="Microsoft Sans Serif"/>
                <a:cs typeface="Microsoft Sans Serif"/>
              </a:rPr>
              <a:t>Ссылка</a:t>
            </a:r>
            <a:r>
              <a:rPr lang="ru-RU" sz="2400" spc="6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1150" dirty="0">
                <a:solidFill>
                  <a:srgbClr val="622422"/>
                </a:solidFill>
                <a:latin typeface="Microsoft Sans Serif"/>
                <a:cs typeface="Microsoft Sans Serif"/>
              </a:rPr>
              <a:t>–</a:t>
            </a:r>
            <a:r>
              <a:rPr lang="ru-RU" sz="2400" spc="5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25" dirty="0">
                <a:solidFill>
                  <a:srgbClr val="622422"/>
                </a:solidFill>
                <a:latin typeface="Microsoft Sans Serif"/>
                <a:cs typeface="Microsoft Sans Serif"/>
              </a:rPr>
              <a:t>п.26</a:t>
            </a:r>
            <a:r>
              <a:rPr lang="ru-RU" sz="2400" spc="7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145" dirty="0">
                <a:solidFill>
                  <a:srgbClr val="622422"/>
                </a:solidFill>
                <a:latin typeface="Microsoft Sans Serif"/>
                <a:cs typeface="Microsoft Sans Serif"/>
              </a:rPr>
              <a:t>ФОП</a:t>
            </a:r>
            <a:r>
              <a:rPr lang="ru-RU" sz="2400" spc="7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225" dirty="0">
                <a:solidFill>
                  <a:srgbClr val="622422"/>
                </a:solidFill>
                <a:latin typeface="Microsoft Sans Serif"/>
                <a:cs typeface="Microsoft Sans Serif"/>
              </a:rPr>
              <a:t>ДО</a:t>
            </a:r>
            <a:endParaRPr lang="ru-RU" sz="2400" dirty="0">
              <a:latin typeface="Microsoft Sans Serif"/>
              <a:cs typeface="Microsoft Sans Serif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2530" y="4703775"/>
            <a:ext cx="10949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lang="ru-RU" spc="-5" dirty="0">
                <a:solidFill>
                  <a:srgbClr val="622422"/>
                </a:solidFill>
                <a:latin typeface="Microsoft Sans Serif"/>
                <a:cs typeface="Microsoft Sans Serif"/>
              </a:rPr>
              <a:t>В </a:t>
            </a:r>
            <a:r>
              <a:rPr lang="ru-RU" spc="-15" dirty="0">
                <a:solidFill>
                  <a:srgbClr val="622422"/>
                </a:solidFill>
                <a:latin typeface="Microsoft Sans Serif"/>
                <a:cs typeface="Microsoft Sans Serif"/>
              </a:rPr>
              <a:t>части </a:t>
            </a:r>
            <a:r>
              <a:rPr lang="ru-RU" spc="-35" dirty="0">
                <a:solidFill>
                  <a:srgbClr val="622422"/>
                </a:solidFill>
                <a:latin typeface="Microsoft Sans Serif"/>
                <a:cs typeface="Microsoft Sans Serif"/>
              </a:rPr>
              <a:t>формируемой </a:t>
            </a:r>
            <a:r>
              <a:rPr lang="ru-RU" spc="-40" dirty="0">
                <a:solidFill>
                  <a:srgbClr val="622422"/>
                </a:solidFill>
                <a:latin typeface="Microsoft Sans Serif"/>
                <a:cs typeface="Microsoft Sans Serif"/>
              </a:rPr>
              <a:t>участниками </a:t>
            </a:r>
            <a:r>
              <a:rPr lang="ru-RU" spc="-45" dirty="0">
                <a:solidFill>
                  <a:srgbClr val="622422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lang="ru-RU" spc="-20" dirty="0">
                <a:solidFill>
                  <a:srgbClr val="622422"/>
                </a:solidFill>
                <a:latin typeface="Microsoft Sans Serif"/>
                <a:cs typeface="Microsoft Sans Serif"/>
              </a:rPr>
              <a:t>отношений </a:t>
            </a:r>
            <a:r>
              <a:rPr lang="ru-RU" spc="4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10" dirty="0">
                <a:solidFill>
                  <a:srgbClr val="622422"/>
                </a:solidFill>
                <a:latin typeface="Microsoft Sans Serif"/>
                <a:cs typeface="Microsoft Sans Serif"/>
              </a:rPr>
              <a:t>работа с</a:t>
            </a:r>
            <a:r>
              <a:rPr lang="ru-RU" spc="5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b="1" spc="-15" dirty="0">
                <a:solidFill>
                  <a:srgbClr val="622422"/>
                </a:solidFill>
                <a:latin typeface="Arial"/>
                <a:cs typeface="Arial"/>
              </a:rPr>
              <a:t>родителями</a:t>
            </a:r>
            <a:r>
              <a:rPr lang="ru-RU" b="1" spc="20" dirty="0">
                <a:solidFill>
                  <a:srgbClr val="622422"/>
                </a:solidFill>
                <a:latin typeface="Arial"/>
                <a:cs typeface="Arial"/>
              </a:rPr>
              <a:t>-</a:t>
            </a:r>
            <a:r>
              <a:rPr lang="ru-RU" spc="-35" dirty="0">
                <a:solidFill>
                  <a:srgbClr val="622422"/>
                </a:solidFill>
                <a:latin typeface="Microsoft Sans Serif"/>
                <a:cs typeface="Microsoft Sans Serif"/>
              </a:rPr>
              <a:t>цель,</a:t>
            </a:r>
            <a:r>
              <a:rPr lang="ru-RU" spc="5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55" dirty="0">
                <a:solidFill>
                  <a:srgbClr val="622422"/>
                </a:solidFill>
                <a:latin typeface="Microsoft Sans Serif"/>
                <a:cs typeface="Microsoft Sans Serif"/>
              </a:rPr>
              <a:t>задачи,</a:t>
            </a:r>
            <a:r>
              <a:rPr lang="ru-RU" spc="9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10" dirty="0">
                <a:solidFill>
                  <a:srgbClr val="622422"/>
                </a:solidFill>
                <a:latin typeface="Microsoft Sans Serif"/>
                <a:cs typeface="Microsoft Sans Serif"/>
              </a:rPr>
              <a:t>план</a:t>
            </a:r>
            <a:endParaRPr lang="ru-RU" dirty="0">
              <a:latin typeface="Microsoft Sans Serif"/>
              <a:cs typeface="Microsoft Sans Serif"/>
            </a:endParaRPr>
          </a:p>
          <a:p>
            <a:pPr marL="12700" marR="7620" algn="just">
              <a:lnSpc>
                <a:spcPct val="100000"/>
              </a:lnSpc>
            </a:pPr>
            <a:r>
              <a:rPr lang="ru-RU" spc="-40" dirty="0">
                <a:solidFill>
                  <a:srgbClr val="622422"/>
                </a:solidFill>
                <a:latin typeface="Microsoft Sans Serif"/>
                <a:cs typeface="Microsoft Sans Serif"/>
              </a:rPr>
              <a:t>Работа </a:t>
            </a:r>
            <a:r>
              <a:rPr lang="ru-RU" b="1" spc="-40" dirty="0">
                <a:solidFill>
                  <a:srgbClr val="622422"/>
                </a:solidFill>
                <a:latin typeface="Arial"/>
                <a:cs typeface="Arial"/>
              </a:rPr>
              <a:t>консультативного </a:t>
            </a:r>
            <a:r>
              <a:rPr lang="ru-RU" b="1" spc="-5" dirty="0">
                <a:solidFill>
                  <a:srgbClr val="622422"/>
                </a:solidFill>
                <a:latin typeface="Arial"/>
                <a:cs typeface="Arial"/>
              </a:rPr>
              <a:t>центра </a:t>
            </a:r>
            <a:r>
              <a:rPr lang="ru-RU" spc="-105" dirty="0">
                <a:solidFill>
                  <a:srgbClr val="622422"/>
                </a:solidFill>
                <a:latin typeface="Microsoft Sans Serif"/>
                <a:cs typeface="Microsoft Sans Serif"/>
              </a:rPr>
              <a:t>-</a:t>
            </a:r>
            <a:r>
              <a:rPr lang="ru-RU" spc="-10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5" dirty="0">
                <a:solidFill>
                  <a:srgbClr val="622422"/>
                </a:solidFill>
                <a:latin typeface="Microsoft Sans Serif"/>
                <a:cs typeface="Microsoft Sans Serif"/>
              </a:rPr>
              <a:t>с</a:t>
            </a:r>
            <a:r>
              <a:rPr lang="ru-RU" spc="116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35" dirty="0">
                <a:solidFill>
                  <a:srgbClr val="622422"/>
                </a:solidFill>
                <a:latin typeface="Microsoft Sans Serif"/>
                <a:cs typeface="Microsoft Sans Serif"/>
              </a:rPr>
              <a:t>целю </a:t>
            </a:r>
            <a:r>
              <a:rPr lang="ru-RU" spc="-10" dirty="0">
                <a:solidFill>
                  <a:srgbClr val="622422"/>
                </a:solidFill>
                <a:latin typeface="Microsoft Sans Serif"/>
                <a:cs typeface="Microsoft Sans Serif"/>
              </a:rPr>
              <a:t>и </a:t>
            </a:r>
            <a:r>
              <a:rPr lang="ru-RU" spc="-55" dirty="0">
                <a:solidFill>
                  <a:srgbClr val="622422"/>
                </a:solidFill>
                <a:latin typeface="Microsoft Sans Serif"/>
                <a:cs typeface="Microsoft Sans Serif"/>
              </a:rPr>
              <a:t>задачами, </a:t>
            </a:r>
            <a:r>
              <a:rPr lang="ru-RU" spc="-5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20" dirty="0">
                <a:solidFill>
                  <a:srgbClr val="622422"/>
                </a:solidFill>
                <a:latin typeface="Microsoft Sans Serif"/>
                <a:cs typeface="Microsoft Sans Serif"/>
              </a:rPr>
              <a:t>особенностями</a:t>
            </a:r>
            <a:r>
              <a:rPr lang="ru-RU" spc="9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20" dirty="0">
                <a:solidFill>
                  <a:srgbClr val="622422"/>
                </a:solidFill>
                <a:latin typeface="Microsoft Sans Serif"/>
                <a:cs typeface="Microsoft Sans Serif"/>
              </a:rPr>
              <a:t>работы</a:t>
            </a:r>
            <a:r>
              <a:rPr lang="ru-RU" spc="7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40" dirty="0">
                <a:solidFill>
                  <a:srgbClr val="622422"/>
                </a:solidFill>
                <a:latin typeface="Microsoft Sans Serif"/>
                <a:cs typeface="Microsoft Sans Serif"/>
              </a:rPr>
              <a:t>по</a:t>
            </a:r>
            <a:r>
              <a:rPr lang="ru-RU" spc="80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60" dirty="0">
                <a:solidFill>
                  <a:srgbClr val="622422"/>
                </a:solidFill>
                <a:latin typeface="Microsoft Sans Serif"/>
                <a:cs typeface="Microsoft Sans Serif"/>
              </a:rPr>
              <a:t>оказанию</a:t>
            </a:r>
            <a:r>
              <a:rPr lang="ru-RU" spc="95" dirty="0">
                <a:solidFill>
                  <a:srgbClr val="622422"/>
                </a:solidFill>
                <a:latin typeface="Microsoft Sans Serif"/>
                <a:cs typeface="Microsoft Sans Serif"/>
              </a:rPr>
              <a:t> </a:t>
            </a:r>
            <a:r>
              <a:rPr lang="ru-RU" spc="-110" dirty="0">
                <a:solidFill>
                  <a:srgbClr val="622422"/>
                </a:solidFill>
                <a:latin typeface="Microsoft Sans Serif"/>
                <a:cs typeface="Microsoft Sans Serif"/>
              </a:rPr>
              <a:t>услуг.</a:t>
            </a:r>
            <a:endParaRPr lang="ru-RU" dirty="0">
              <a:latin typeface="Microsoft Sans Serif"/>
              <a:cs typeface="Microsoft Sans Serif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24" y="2888630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059641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1C182-83BE-4A80-81EA-5B7ABC7D8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Цель и задачи заседания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EB81E9-C40F-45BD-B791-29758C104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658" y="1845734"/>
            <a:ext cx="987552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Скоординировать деятельность педколлектива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новом учебном году в соответствие с ФГОС ДО и ФОП ДО;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оценить качество летней оздоровительной работы;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обсудить приоритетные направления в работе детского сада на 2023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24 учебный год;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рассмотреть и утвердить изменения в локальных актах по организации воспитательно-образовательного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25" y="199235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240555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031" y="642594"/>
            <a:ext cx="11315700" cy="1371600"/>
          </a:xfrm>
        </p:spPr>
        <p:txBody>
          <a:bodyPr>
            <a:noAutofit/>
          </a:bodyPr>
          <a:lstStyle/>
          <a:p>
            <a:pPr algn="ctr"/>
            <a:br>
              <a:rPr lang="ru-RU" sz="4000" dirty="0"/>
            </a:br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 и задачи коррекционно-развивающей работы с детьми дошкольного возраста с особыми образовательными потребностями различных целевых групп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8827" y="2338754"/>
            <a:ext cx="1103434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/>
          </a:p>
          <a:p>
            <a:r>
              <a:rPr lang="ru-RU" sz="2800" dirty="0"/>
              <a:t>Подраздел в ОП:</a:t>
            </a:r>
          </a:p>
          <a:p>
            <a:endParaRPr lang="ru-RU" sz="2800" dirty="0"/>
          </a:p>
          <a:p>
            <a:r>
              <a:rPr lang="ru-RU" sz="2800" dirty="0"/>
              <a:t>Организация коррекционно-развивающей работы с детьми с  особыми образовательными потребностями различных целевых групп:</a:t>
            </a:r>
          </a:p>
          <a:p>
            <a:r>
              <a:rPr lang="ru-RU" sz="2800" dirty="0"/>
              <a:t>- Направления и задачи коррекционно-развивающей работы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Содержание коррекционно-развивающей работы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9815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346" y="140748"/>
            <a:ext cx="10058400" cy="6241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Рабочая программа воспитания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659423"/>
            <a:ext cx="10058400" cy="537561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spc="-15" dirty="0">
                <a:solidFill>
                  <a:srgbClr val="221F1F"/>
                </a:solidFill>
                <a:latin typeface="Arial"/>
                <a:cs typeface="Arial"/>
              </a:rPr>
              <a:t>Направления</a:t>
            </a:r>
            <a:r>
              <a:rPr lang="ru-RU" b="1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ru-RU" b="1" spc="-20" dirty="0">
                <a:solidFill>
                  <a:srgbClr val="221F1F"/>
                </a:solidFill>
                <a:latin typeface="Arial"/>
                <a:cs typeface="Arial"/>
              </a:rPr>
              <a:t>воспитания</a:t>
            </a:r>
          </a:p>
          <a:p>
            <a:pPr marL="0" indent="0" algn="ctr">
              <a:buNone/>
            </a:pPr>
            <a:endParaRPr lang="ru-RU" dirty="0">
              <a:latin typeface="Arial"/>
              <a:cs typeface="Arial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910" y="1390350"/>
            <a:ext cx="5909267" cy="1775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752" y="3398923"/>
            <a:ext cx="8565584" cy="1282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390" y="4891953"/>
            <a:ext cx="6105349" cy="1494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56" y="492369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712460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554671"/>
            <a:ext cx="10058400" cy="948814"/>
          </a:xfrm>
        </p:spPr>
        <p:txBody>
          <a:bodyPr/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 Организационный раздел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576" y="1397977"/>
            <a:ext cx="11183815" cy="50819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spc="-20" dirty="0"/>
              <a:t>Структура</a:t>
            </a:r>
            <a:r>
              <a:rPr lang="ru-RU" sz="3200" spc="120" dirty="0"/>
              <a:t> </a:t>
            </a:r>
            <a:r>
              <a:rPr lang="ru-RU" sz="3200" spc="-15" dirty="0"/>
              <a:t>организационного</a:t>
            </a:r>
            <a:r>
              <a:rPr lang="ru-RU" sz="3200" spc="50" dirty="0"/>
              <a:t> </a:t>
            </a:r>
            <a:r>
              <a:rPr lang="ru-RU" sz="3200" spc="-5" dirty="0"/>
              <a:t>раздела</a:t>
            </a:r>
            <a:r>
              <a:rPr lang="ru-RU" sz="3200" spc="15" dirty="0"/>
              <a:t> </a:t>
            </a:r>
            <a:r>
              <a:rPr lang="ru-RU" sz="3200" spc="-15" dirty="0"/>
              <a:t>ОП</a:t>
            </a:r>
            <a:r>
              <a:rPr lang="ru-RU" sz="3200" spc="55" dirty="0"/>
              <a:t> </a:t>
            </a:r>
            <a:r>
              <a:rPr lang="ru-RU" sz="3200" spc="-15" dirty="0"/>
              <a:t>ДО</a:t>
            </a:r>
          </a:p>
          <a:p>
            <a:pPr marL="0" indent="0" algn="ctr">
              <a:buNone/>
            </a:pPr>
            <a:endParaRPr lang="ru-RU" sz="3200" b="1" dirty="0"/>
          </a:p>
        </p:txBody>
      </p:sp>
      <p:sp>
        <p:nvSpPr>
          <p:cNvPr id="4" name="object 8"/>
          <p:cNvSpPr/>
          <p:nvPr/>
        </p:nvSpPr>
        <p:spPr>
          <a:xfrm>
            <a:off x="695534" y="2088981"/>
            <a:ext cx="2801815" cy="1269083"/>
          </a:xfrm>
          <a:custGeom>
            <a:avLst/>
            <a:gdLst/>
            <a:ahLst/>
            <a:cxnLst/>
            <a:rect l="l" t="t" r="r" b="b"/>
            <a:pathLst>
              <a:path w="4825365" h="1911350">
                <a:moveTo>
                  <a:pt x="-32" y="318724"/>
                </a:moveTo>
                <a:lnTo>
                  <a:pt x="3421" y="271661"/>
                </a:lnTo>
                <a:lnTo>
                  <a:pt x="13454" y="226741"/>
                </a:lnTo>
                <a:lnTo>
                  <a:pt x="29573" y="184456"/>
                </a:lnTo>
                <a:lnTo>
                  <a:pt x="51285" y="145301"/>
                </a:lnTo>
                <a:lnTo>
                  <a:pt x="78098" y="109766"/>
                </a:lnTo>
                <a:lnTo>
                  <a:pt x="109518" y="78346"/>
                </a:lnTo>
                <a:lnTo>
                  <a:pt x="145052" y="51534"/>
                </a:lnTo>
                <a:lnTo>
                  <a:pt x="184208" y="29822"/>
                </a:lnTo>
                <a:lnTo>
                  <a:pt x="226492" y="13703"/>
                </a:lnTo>
                <a:lnTo>
                  <a:pt x="271412" y="3670"/>
                </a:lnTo>
                <a:lnTo>
                  <a:pt x="318475" y="216"/>
                </a:lnTo>
                <a:lnTo>
                  <a:pt x="4506322" y="216"/>
                </a:lnTo>
                <a:lnTo>
                  <a:pt x="4553385" y="3670"/>
                </a:lnTo>
                <a:lnTo>
                  <a:pt x="4598305" y="13703"/>
                </a:lnTo>
                <a:lnTo>
                  <a:pt x="4640589" y="29822"/>
                </a:lnTo>
                <a:lnTo>
                  <a:pt x="4679745" y="51534"/>
                </a:lnTo>
                <a:lnTo>
                  <a:pt x="4715279" y="78346"/>
                </a:lnTo>
                <a:lnTo>
                  <a:pt x="4746699" y="109766"/>
                </a:lnTo>
                <a:lnTo>
                  <a:pt x="4773512" y="145301"/>
                </a:lnTo>
                <a:lnTo>
                  <a:pt x="4795224" y="184456"/>
                </a:lnTo>
                <a:lnTo>
                  <a:pt x="4811343" y="226741"/>
                </a:lnTo>
                <a:lnTo>
                  <a:pt x="4821376" y="271661"/>
                </a:lnTo>
                <a:lnTo>
                  <a:pt x="4824830" y="318724"/>
                </a:lnTo>
                <a:lnTo>
                  <a:pt x="4824830" y="1592756"/>
                </a:lnTo>
                <a:lnTo>
                  <a:pt x="4821376" y="1639819"/>
                </a:lnTo>
                <a:lnTo>
                  <a:pt x="4811343" y="1684739"/>
                </a:lnTo>
                <a:lnTo>
                  <a:pt x="4795224" y="1727024"/>
                </a:lnTo>
                <a:lnTo>
                  <a:pt x="4773512" y="1766180"/>
                </a:lnTo>
                <a:lnTo>
                  <a:pt x="4746699" y="1801714"/>
                </a:lnTo>
                <a:lnTo>
                  <a:pt x="4715279" y="1833134"/>
                </a:lnTo>
                <a:lnTo>
                  <a:pt x="4679745" y="1859946"/>
                </a:lnTo>
                <a:lnTo>
                  <a:pt x="4640589" y="1881658"/>
                </a:lnTo>
                <a:lnTo>
                  <a:pt x="4598305" y="1897777"/>
                </a:lnTo>
                <a:lnTo>
                  <a:pt x="4553385" y="1907810"/>
                </a:lnTo>
                <a:lnTo>
                  <a:pt x="4506322" y="1911264"/>
                </a:lnTo>
                <a:lnTo>
                  <a:pt x="318475" y="1911264"/>
                </a:lnTo>
                <a:lnTo>
                  <a:pt x="271412" y="1907810"/>
                </a:lnTo>
                <a:lnTo>
                  <a:pt x="226492" y="1897777"/>
                </a:lnTo>
                <a:lnTo>
                  <a:pt x="184208" y="1881658"/>
                </a:lnTo>
                <a:lnTo>
                  <a:pt x="145052" y="1859946"/>
                </a:lnTo>
                <a:lnTo>
                  <a:pt x="109518" y="1833134"/>
                </a:lnTo>
                <a:lnTo>
                  <a:pt x="78098" y="1801714"/>
                </a:lnTo>
                <a:lnTo>
                  <a:pt x="51285" y="1766180"/>
                </a:lnTo>
                <a:lnTo>
                  <a:pt x="29573" y="1727024"/>
                </a:lnTo>
                <a:lnTo>
                  <a:pt x="13454" y="1684739"/>
                </a:lnTo>
                <a:lnTo>
                  <a:pt x="3421" y="1639819"/>
                </a:lnTo>
                <a:lnTo>
                  <a:pt x="-32" y="1592756"/>
                </a:lnTo>
                <a:lnTo>
                  <a:pt x="-32" y="318724"/>
                </a:lnTo>
                <a:close/>
              </a:path>
            </a:pathLst>
          </a:custGeom>
          <a:ln w="24383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786856" y="2190946"/>
            <a:ext cx="26069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Психолого-  педагогические  условия реализации  ОП ДО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811" y="5048269"/>
            <a:ext cx="6884377" cy="1292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351" y="2098371"/>
            <a:ext cx="3143558" cy="12924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34" y="3573320"/>
            <a:ext cx="2801815" cy="1292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096" y="3577719"/>
            <a:ext cx="3247293" cy="12924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351" y="3573320"/>
            <a:ext cx="3143558" cy="1292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096" y="2056209"/>
            <a:ext cx="3247293" cy="12924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396155" y="2306380"/>
            <a:ext cx="2820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Особенности организации  РППС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62815" y="2240776"/>
            <a:ext cx="20366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Календарный план  воспитательной работы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70438" y="3781254"/>
            <a:ext cx="2523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Кадровые условия  реализации ОП ДО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211516" y="3545239"/>
            <a:ext cx="32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Перечень  литературных, музыкальных,  художественных,  анимационных произведений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060555" y="3781254"/>
            <a:ext cx="2771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Режим и  распорядок дня в  дошкольных группах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892668" y="5184111"/>
            <a:ext cx="64887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Материально-техническое обеспечение ОП ДО,  обеспеченность методическими материалами и средствами  обучения и воспитания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14" y="71034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482175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823" y="642594"/>
            <a:ext cx="11368454" cy="65866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Календарный план воспитательной работы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061" y="1362808"/>
            <a:ext cx="10559561" cy="50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69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Аттестация педагогических работников 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Новый порядок и новые квалификационные категории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195" y="412226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055110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D05F2-A94F-485A-AF3F-0067FFF1F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Новый порядок аттестации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B861FA-D392-4E6C-91D6-196589F70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22764"/>
            <a:ext cx="9817855" cy="384633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Утвержден приказом Минпросвещения России от 24.03.2023 № 196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Вступает в силу 1 сентября 2023 года и будет действовать до 31 августа 2029 года.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Есть изменения в порядке аттестации на СЗД, квалификационные категории.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Появились две новые квалификационные категории: педагог-методист и педагог-наставник</a:t>
            </a:r>
          </a:p>
        </p:txBody>
      </p:sp>
    </p:spTree>
    <p:extLst>
      <p:ext uri="{BB962C8B-B14F-4D97-AF65-F5344CB8AC3E}">
        <p14:creationId xmlns:p14="http://schemas.microsoft.com/office/powerpoint/2010/main" val="1554631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Изменения в аттестации на СЗД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В аттестационной комиссии детского сада теперь должно быть минимум пять работников;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руководитель не может входить в состав аттестационной комиссии;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обязательно включить в комиссию представителя выборного органа ППО;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в представлении на аттестацию работника не надо писать оценку его профессиональных и деловых качеств. Достаточно указать только результаты его профессиональной деятельности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841282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161" y="642594"/>
            <a:ext cx="11350869" cy="1371600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Изменения в аттестации на категорию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Квалификационные категории педагогов будут бессрочными;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категории, которые получили до 1 сентября 2023 года, действуют пять лет;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заявление на аттестацию можно подать через Госуслуги;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подать заявление можно независимо от продолжительности работы в ДОУ, в том числе в период нахождения в отпуске по уходу за ребенком;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не позднее, чем за 5 рабочих дней до аттестации, можно направить в аттестационную комиссию дополнительные сведения, которые характеризуют профессиональную деятельность педагога</a:t>
            </a:r>
          </a:p>
        </p:txBody>
      </p:sp>
    </p:spTree>
    <p:extLst>
      <p:ext uri="{BB962C8B-B14F-4D97-AF65-F5344CB8AC3E}">
        <p14:creationId xmlns:p14="http://schemas.microsoft.com/office/powerpoint/2010/main" val="578545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D05F2-A94F-485A-AF3F-0067FFF1F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42594"/>
            <a:ext cx="11482754" cy="1371600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Новые квалификационные категории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7EDB16B4-027A-9640-FE0F-E8C2393BD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200000"/>
              </a:lnSpc>
            </a:pP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8B861FA-D392-4E6C-91D6-196589F70E49}"/>
              </a:ext>
            </a:extLst>
          </p:cNvPr>
          <p:cNvSpPr txBox="1">
            <a:spLocks/>
          </p:cNvSpPr>
          <p:nvPr/>
        </p:nvSpPr>
        <p:spPr>
          <a:xfrm>
            <a:off x="2130792" y="3832667"/>
            <a:ext cx="4131425" cy="110993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Педагог-методист</a:t>
            </a:r>
          </a:p>
          <a:p>
            <a:pPr marL="0" indent="0" algn="ctr">
              <a:buNone/>
            </a:pP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16200000">
            <a:off x="1401304" y="2527184"/>
            <a:ext cx="484632" cy="6266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6200000">
            <a:off x="1378640" y="3738979"/>
            <a:ext cx="484632" cy="672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8B861FA-D392-4E6C-91D6-196589F70E49}"/>
              </a:ext>
            </a:extLst>
          </p:cNvPr>
          <p:cNvSpPr txBox="1">
            <a:spLocks/>
          </p:cNvSpPr>
          <p:nvPr/>
        </p:nvSpPr>
        <p:spPr>
          <a:xfrm>
            <a:off x="6949440" y="2446676"/>
            <a:ext cx="4206240" cy="24959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/>
              <a:t>Аттестация проводится по желанию работника. </a:t>
            </a:r>
            <a:br>
              <a:rPr lang="ru-RU" sz="2400" dirty="0"/>
            </a:br>
            <a:r>
              <a:rPr lang="ru-RU" sz="2400" dirty="0"/>
              <a:t>На эти категории могут претендовать только те, кто имеет высшую квалификационную категорию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6506075" y="2598207"/>
            <a:ext cx="268798" cy="22102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AEC38D3B-16EA-62E0-ECF9-9656879FD332}"/>
              </a:ext>
            </a:extLst>
          </p:cNvPr>
          <p:cNvSpPr txBox="1">
            <a:spLocks/>
          </p:cNvSpPr>
          <p:nvPr/>
        </p:nvSpPr>
        <p:spPr>
          <a:xfrm>
            <a:off x="2130791" y="2351207"/>
            <a:ext cx="4131425" cy="110993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None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Педагог-наставник</a:t>
            </a:r>
          </a:p>
        </p:txBody>
      </p:sp>
    </p:spTree>
    <p:extLst>
      <p:ext uri="{BB962C8B-B14F-4D97-AF65-F5344CB8AC3E}">
        <p14:creationId xmlns:p14="http://schemas.microsoft.com/office/powerpoint/2010/main" val="3460251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D05F2-A94F-485A-AF3F-0067FFF1F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45" y="642594"/>
            <a:ext cx="11342077" cy="1371600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Новые квалификационные категории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B6B08342-FC83-90B3-A869-67032D733C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2369808"/>
              </p:ext>
            </p:extLst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Овал 10">
            <a:extLst>
              <a:ext uri="{FF2B5EF4-FFF2-40B4-BE49-F238E27FC236}">
                <a16:creationId xmlns:a16="http://schemas.microsoft.com/office/drawing/2014/main" id="{A33433B7-196A-C0F7-A5DC-F0F21F89BE0B}"/>
              </a:ext>
            </a:extLst>
          </p:cNvPr>
          <p:cNvSpPr/>
          <p:nvPr/>
        </p:nvSpPr>
        <p:spPr>
          <a:xfrm>
            <a:off x="1899762" y="2018506"/>
            <a:ext cx="45719" cy="47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B1A2C79-27F3-190D-278C-E97F84D6EC6A}"/>
              </a:ext>
            </a:extLst>
          </p:cNvPr>
          <p:cNvSpPr/>
          <p:nvPr/>
        </p:nvSpPr>
        <p:spPr>
          <a:xfrm>
            <a:off x="1899761" y="2720181"/>
            <a:ext cx="45719" cy="47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361E9B2-D84D-1A7F-B69D-F21887696600}"/>
              </a:ext>
            </a:extLst>
          </p:cNvPr>
          <p:cNvSpPr/>
          <p:nvPr/>
        </p:nvSpPr>
        <p:spPr>
          <a:xfrm>
            <a:off x="1899760" y="3641724"/>
            <a:ext cx="45719" cy="47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1C4AB99-6506-8F30-9191-201525ABC44D}"/>
              </a:ext>
            </a:extLst>
          </p:cNvPr>
          <p:cNvSpPr/>
          <p:nvPr/>
        </p:nvSpPr>
        <p:spPr>
          <a:xfrm>
            <a:off x="1942583" y="4371699"/>
            <a:ext cx="45719" cy="47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00C22E6-80B6-A941-205A-9AF2D42B0E82}"/>
              </a:ext>
            </a:extLst>
          </p:cNvPr>
          <p:cNvSpPr/>
          <p:nvPr/>
        </p:nvSpPr>
        <p:spPr>
          <a:xfrm>
            <a:off x="7024212" y="2018505"/>
            <a:ext cx="45719" cy="47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45F020C-5C6C-B353-C7BF-18D03AD9340F}"/>
              </a:ext>
            </a:extLst>
          </p:cNvPr>
          <p:cNvSpPr/>
          <p:nvPr/>
        </p:nvSpPr>
        <p:spPr>
          <a:xfrm>
            <a:off x="7024212" y="2720180"/>
            <a:ext cx="45719" cy="47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271EABA5-F594-F09A-251A-09EC10778C66}"/>
              </a:ext>
            </a:extLst>
          </p:cNvPr>
          <p:cNvSpPr/>
          <p:nvPr/>
        </p:nvSpPr>
        <p:spPr>
          <a:xfrm>
            <a:off x="7024212" y="3936205"/>
            <a:ext cx="45719" cy="47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09B006D3-EAC4-DE61-A324-8D9D0D9F6056}"/>
              </a:ext>
            </a:extLst>
          </p:cNvPr>
          <p:cNvSpPr/>
          <p:nvPr/>
        </p:nvSpPr>
        <p:spPr>
          <a:xfrm>
            <a:off x="7024211" y="5152230"/>
            <a:ext cx="45719" cy="47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359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7EF6F-C3C4-4332-9D59-29B896CEF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Повестка дня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7B23D4-CD8A-4832-AF17-8B690BEA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344" y="1962150"/>
            <a:ext cx="9867209" cy="4385994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>
              <a:buNone/>
            </a:pPr>
            <a:r>
              <a:rPr lang="ru-RU" sz="2400" dirty="0"/>
              <a:t>1. Итоги и реализация плана летней оздоровительной работы.</a:t>
            </a:r>
          </a:p>
          <a:p>
            <a:pPr marL="0" indent="0">
              <a:buNone/>
            </a:pPr>
            <a:r>
              <a:rPr lang="ru-RU" sz="2400" dirty="0"/>
              <a:t>2. Обсуждение и утверждение ОП ДО в соответствии с ФОП ДО.</a:t>
            </a:r>
          </a:p>
          <a:p>
            <a:pPr marL="0" indent="0">
              <a:buNone/>
            </a:pPr>
            <a:r>
              <a:rPr lang="ru-RU" sz="2400" dirty="0"/>
              <a:t>3. Аттестация педагогических работников: новый порядок и квалификационные категории.</a:t>
            </a:r>
          </a:p>
          <a:p>
            <a:pPr marL="0" indent="0">
              <a:buNone/>
            </a:pPr>
            <a:r>
              <a:rPr lang="ru-RU" sz="2400" dirty="0"/>
              <a:t>4. Утверждение годового плана работы ДОУ на 2023/24 учебный год.</a:t>
            </a:r>
          </a:p>
          <a:p>
            <a:pPr marL="0" indent="0">
              <a:buNone/>
            </a:pPr>
            <a:r>
              <a:rPr lang="ru-RU" sz="2400" dirty="0"/>
              <a:t>5. Рассмотрение и утверждение изменений в локальных актах по организации воспитательно-образовательного процесса</a:t>
            </a:r>
          </a:p>
          <a:p>
            <a:pPr marL="0" indent="0">
              <a:buNone/>
            </a:pPr>
            <a:r>
              <a:rPr lang="ru-RU" sz="2400" dirty="0"/>
              <a:t>6. Прочее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26" y="129912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509837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Утверждение годового плана работы ДОУ на 2022/2023 </a:t>
            </a:r>
            <a:r>
              <a:rPr lang="ru-RU" sz="4800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sz="4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Цель, годовые задачи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841" y="2067025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771727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/>
              <a:t>Создание единого образовательного пространства, направленного на повышение качества дошкольного образования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10" y="167750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092932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Годовые 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1. Продолжить формировать у дошкольников основы финансовой грамотности через игровую деятельность.                                                                                                                                                         2. Совершенствовать мастерство педагогов в работе с детьми по формированию основ гражданско-патриотических чувств через приобщение к истории родного края.                                                                                        3. Совершенствовать работу по физическому развитию, воспитывая интерес детей дошкольного возраста к здоровому образу жизни, спорту.                                                                                                           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62" y="76468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50284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1708" y="2927758"/>
            <a:ext cx="9068586" cy="283547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Рассмотрение и утверждение изменений в локальных актах по организации воспитательно-образовательного процесса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634" y="871271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077795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AC48C-636E-32D9-4465-68AB1475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2FAF23-8864-9AE8-4A42-289261379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A81025-9204-2DE3-1B0E-CD9F9CC1C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620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CFB4475-9F54-4E6C-AA7A-0EB73DBF3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40B9835-8579-4BE7-BC5F-8A9E1D95CC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Проект решения, голосование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18" y="282186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22644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1FCEB-94D5-4C6A-9823-146136AB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Проект решения</a:t>
            </a:r>
            <a:endParaRPr lang="ru-RU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9F0CB8-BBE0-479E-BAE0-A78C36151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>
              <a:buFont typeface="Wingdings" panose="020F0502020204030204" pitchFamily="34" charset="0"/>
              <a:buChar char="§"/>
            </a:pPr>
            <a:r>
              <a:rPr lang="ru-RU" sz="3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/>
              <a:t>Считать все решения, принятые на итоговом педагогическом совете № 4 за 2022/23 учебный год, выполненными в полном объеме;</a:t>
            </a:r>
          </a:p>
          <a:p>
            <a:pPr>
              <a:buFont typeface="Wingdings" panose="020F0502020204030204" pitchFamily="34" charset="0"/>
              <a:buChar char="§"/>
            </a:pPr>
            <a:r>
              <a:rPr lang="en-US" sz="2400" dirty="0"/>
              <a:t> </a:t>
            </a:r>
            <a:r>
              <a:rPr lang="ru-RU" sz="2400" dirty="0"/>
              <a:t>признать работу педагогического коллектива ДОУ за 2022/23 учебный год удовлетворительной;</a:t>
            </a:r>
          </a:p>
          <a:p>
            <a:pPr>
              <a:buFont typeface="Wingdings" panose="020F0502020204030204" pitchFamily="34" charset="0"/>
              <a:buChar char="§"/>
            </a:pPr>
            <a:r>
              <a:rPr lang="en-US" sz="2400" dirty="0"/>
              <a:t> </a:t>
            </a:r>
            <a:r>
              <a:rPr lang="ru-RU" sz="2400" dirty="0"/>
              <a:t>принять образовательную программу дошкольного образования в соответствии с ФОП ДО и приступить к реализации с 1 сентября 2023 года;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endParaRPr lang="ru-RU" dirty="0">
              <a:cs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10" y="129912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210765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1FCEB-94D5-4C6A-9823-146136AB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Проект решения</a:t>
            </a:r>
            <a:endParaRPr lang="ru-RU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9F0CB8-BBE0-479E-BAE0-A78C36151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принять проект годового плана работы ДОУ на 2023/24 учебный год;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принять изменения и дополнения в локальные акты по организации воспитательно-образовательного процесса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56" y="129912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625295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E35494-E3D1-2E9B-F1BD-DB8D1B9CE8B8}"/>
              </a:ext>
            </a:extLst>
          </p:cNvPr>
          <p:cNvSpPr txBox="1"/>
          <p:nvPr/>
        </p:nvSpPr>
        <p:spPr>
          <a:xfrm>
            <a:off x="1775938" y="2921168"/>
            <a:ext cx="8640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spc="-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6000" b="1" i="1" dirty="0"/>
              <a:t>Спасибо за внимание!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687" y="1231756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76731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" y="334108"/>
            <a:ext cx="11051931" cy="610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09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ABC6DC7-1D5B-408E-9795-F647E41E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Итоги летней работы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456550-2735-4FF1-AB0D-ADC83E003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показатели, приоритеты, выводы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009" y="2224355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087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2294037"/>
          </a:xfrm>
        </p:spPr>
        <p:txBody>
          <a:bodyPr>
            <a:normAutofit fontScale="90000"/>
          </a:bodyPr>
          <a:lstStyle/>
          <a:p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 1 июня МБДОУ «Ручеёк» с. Тенистое перешёл на летний режим работы. В летний период функционировали 2 разновозрастные группы.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Летняя оздоровительная работа осуществлялась согласно  плану МБДОУ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Основной целью организации летнего оздоровительного периода 2023 года являлось: сохранение и укрепление физического и психического здоровья детей с учетом их индивидуальных особенностей. Полное удовлетворение потребностей растущего организма в отдыхе, творческой деятельности и движении.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Основной формой работы с детьми была игра.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7" y="115132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803615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445CB-2BC2-4205-BE5C-768800697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   Основные направления развития ребёнка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23A2463-1D7E-7E64-7402-AAA18F7481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681167"/>
              </p:ext>
            </p:extLst>
          </p:nvPr>
        </p:nvGraphicFramePr>
        <p:xfrm>
          <a:off x="609600" y="1600200"/>
          <a:ext cx="10972797" cy="39420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0972797">
                  <a:extLst>
                    <a:ext uri="{9D8B030D-6E8A-4147-A177-3AD203B41FA5}">
                      <a16:colId xmlns:a16="http://schemas.microsoft.com/office/drawing/2014/main" val="37712686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/>
                        <a:t>Образовательные</a:t>
                      </a:r>
                      <a:r>
                        <a:rPr lang="ru-RU" sz="3600" baseline="0" dirty="0"/>
                        <a:t> о</a:t>
                      </a:r>
                      <a:r>
                        <a:rPr lang="ru-RU" sz="3600" dirty="0"/>
                        <a:t>бласти</a:t>
                      </a:r>
                    </a:p>
                  </a:txBody>
                  <a:tcPr marL="99753" marR="99753"/>
                </a:tc>
                <a:extLst>
                  <a:ext uri="{0D108BD9-81ED-4DB2-BD59-A6C34878D82A}">
                    <a16:rowId xmlns:a16="http://schemas.microsoft.com/office/drawing/2014/main" val="3315169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600" dirty="0"/>
                        <a:t>Физическое развитие</a:t>
                      </a:r>
                    </a:p>
                  </a:txBody>
                  <a:tcPr marL="99753" marR="99753"/>
                </a:tc>
                <a:extLst>
                  <a:ext uri="{0D108BD9-81ED-4DB2-BD59-A6C34878D82A}">
                    <a16:rowId xmlns:a16="http://schemas.microsoft.com/office/drawing/2014/main" val="2354284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600" dirty="0"/>
                        <a:t>Социально-коммуникативное развитие</a:t>
                      </a:r>
                    </a:p>
                  </a:txBody>
                  <a:tcPr marL="99753" marR="99753"/>
                </a:tc>
                <a:extLst>
                  <a:ext uri="{0D108BD9-81ED-4DB2-BD59-A6C34878D82A}">
                    <a16:rowId xmlns:a16="http://schemas.microsoft.com/office/drawing/2014/main" val="723389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600" dirty="0"/>
                        <a:t>Познавательное развитие</a:t>
                      </a:r>
                    </a:p>
                  </a:txBody>
                  <a:tcPr marL="99753" marR="99753"/>
                </a:tc>
                <a:extLst>
                  <a:ext uri="{0D108BD9-81ED-4DB2-BD59-A6C34878D82A}">
                    <a16:rowId xmlns:a16="http://schemas.microsoft.com/office/drawing/2014/main" val="1977355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600" dirty="0"/>
                        <a:t>Речевое развитие </a:t>
                      </a:r>
                    </a:p>
                  </a:txBody>
                  <a:tcPr marL="99753" marR="99753"/>
                </a:tc>
                <a:extLst>
                  <a:ext uri="{0D108BD9-81ED-4DB2-BD59-A6C34878D82A}">
                    <a16:rowId xmlns:a16="http://schemas.microsoft.com/office/drawing/2014/main" val="3313281700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ru-RU" sz="3600" dirty="0"/>
                        <a:t>Художественно-эстетическое развитие</a:t>
                      </a:r>
                    </a:p>
                  </a:txBody>
                  <a:tcPr marL="99753" marR="99753"/>
                </a:tc>
                <a:extLst>
                  <a:ext uri="{0D108BD9-81ED-4DB2-BD59-A6C34878D82A}">
                    <a16:rowId xmlns:a16="http://schemas.microsoft.com/office/drawing/2014/main" val="307566809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6" y="76468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24487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545123"/>
            <a:ext cx="10058400" cy="2831123"/>
          </a:xfrm>
        </p:spPr>
        <p:txBody>
          <a:bodyPr>
            <a:noAutofit/>
          </a:bodyPr>
          <a:lstStyle/>
          <a:p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ru-RU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Благоустройство территории</a:t>
            </a:r>
            <a:b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дошкольном образовательном учреждении подготовка к летнему оздоровительному периоду осуществлялась всеми сотрудниками МБДОУ. До начала летнего оздоровительного периода с целью эффективности работы ДОУ воспитателями произведено благоустройство территории: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 оборудованы участки для групп;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приобретено необходимое оборудование для игр с водой, песком, мячи, скакалки, продуман выносной материал: машины, куклы,  кубики, бросовый материал (для использования в строительных играх) песочные наборы, материал для спортивных игр, бумага, материал для лепки и рисования.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0" y="159094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538949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87CEDE-713E-2F35-4E62-9CC0F7B04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54" y="412187"/>
            <a:ext cx="7121769" cy="60511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9EF3FF-99C9-42BE-7D33-36ECBE296356}"/>
              </a:ext>
            </a:extLst>
          </p:cNvPr>
          <p:cNvSpPr txBox="1"/>
          <p:nvPr/>
        </p:nvSpPr>
        <p:spPr>
          <a:xfrm>
            <a:off x="281354" y="953315"/>
            <a:ext cx="4343400" cy="4696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</a:pPr>
            <a:endParaRPr lang="ru-RU" sz="4400" spc="-50" dirty="0">
              <a:solidFill>
                <a:srgbClr val="22222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</a:pPr>
            <a:r>
              <a:rPr lang="ru-RU" sz="4400" b="1" i="1" spc="-50" dirty="0">
                <a:solidFill>
                  <a:srgbClr val="22222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Оптимальные условия для воспитания и развития детей в летний период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54" y="117295"/>
            <a:ext cx="2519297" cy="1432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244142802"/>
      </p:ext>
    </p:extLst>
  </p:cSld>
  <p:clrMapOvr>
    <a:masterClrMapping/>
  </p:clrMapOvr>
</p:sld>
</file>

<file path=ppt/theme/theme1.xml><?xml version="1.0" encoding="utf-8"?>
<a:theme xmlns:a="http://schemas.openxmlformats.org/drawingml/2006/main" name="krasochniy-abstraktniy-fon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krasochniy-abstraktniy-fon</Template>
  <TotalTime>2588</TotalTime>
  <Words>1510</Words>
  <Application>Microsoft Office PowerPoint</Application>
  <PresentationFormat>Широкоэкранный</PresentationFormat>
  <Paragraphs>165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Arial Black</vt:lpstr>
      <vt:lpstr>Calibri</vt:lpstr>
      <vt:lpstr>Microsoft Sans Serif</vt:lpstr>
      <vt:lpstr>Times New Roman</vt:lpstr>
      <vt:lpstr>Wingdings</vt:lpstr>
      <vt:lpstr>krasochniy-abstraktniy-fon</vt:lpstr>
      <vt:lpstr>Установочный педсовет – 23 «Думать по-новому,  работать творчески!» </vt:lpstr>
      <vt:lpstr>           Цель и задачи заседания</vt:lpstr>
      <vt:lpstr>Повестка дня</vt:lpstr>
      <vt:lpstr>Презентация PowerPoint</vt:lpstr>
      <vt:lpstr>Итоги летней работы</vt:lpstr>
      <vt:lpstr>           С 1 июня МБДОУ «Ручеёк» с. Тенистое перешёл на летний режим работы. В летний период функционировали 2 разновозрастные группы. Летняя оздоровительная работа осуществлялась согласно  плану МБДОУ   Основной целью организации летнего оздоровительного периода 2023 года являлось: сохранение и укрепление физического и психического здоровья детей с учетом их индивидуальных особенностей. Полное удовлетворение потребностей растущего организма в отдыхе, творческой деятельности и движении. Основной формой работы с детьми была игра.</vt:lpstr>
      <vt:lpstr>              Основные направления развития ребёнка</vt:lpstr>
      <vt:lpstr>                                      Благоустройство территории  В дошкольном образовательном учреждении подготовка к летнему оздоровительному периоду осуществлялась всеми сотрудниками МБДОУ. До начала летнего оздоровительного периода с целью эффективности работы ДОУ воспитателями произведено благоустройство территории: -  оборудованы участки для групп; - приобретено необходимое оборудование для игр с водой, песком, мячи, скакалки, продуман выносной материал: машины, куклы,  кубики, бросовый материал (для использования в строительных играх) песочные наборы, материал для спортивных игр, бумага, материал для лепки и рисования. </vt:lpstr>
      <vt:lpstr>Презентация PowerPoint</vt:lpstr>
      <vt:lpstr>             За летний период были            проведены мероприятия</vt:lpstr>
      <vt:lpstr>Выводы</vt:lpstr>
      <vt:lpstr>Реализация ОП ДО</vt:lpstr>
      <vt:lpstr>Презентация PowerPoint</vt:lpstr>
      <vt:lpstr>Презентация PowerPoint</vt:lpstr>
      <vt:lpstr>Структура ОП ДО Целевой раздел  </vt:lpstr>
      <vt:lpstr>       Содержательный раздел</vt:lpstr>
      <vt:lpstr>Презентация PowerPoint</vt:lpstr>
      <vt:lpstr>Презентация PowerPoint</vt:lpstr>
      <vt:lpstr>Презентация PowerPoint</vt:lpstr>
      <vt:lpstr> Направления и задачи коррекционно-развивающей работы с детьми дошкольного возраста с особыми образовательными потребностями различных целевых групп </vt:lpstr>
      <vt:lpstr>Рабочая программа воспитания</vt:lpstr>
      <vt:lpstr>            Организационный раздел</vt:lpstr>
      <vt:lpstr>Календарный план воспитательной работы</vt:lpstr>
      <vt:lpstr>Аттестация педагогических работников </vt:lpstr>
      <vt:lpstr>Новый порядок аттестации </vt:lpstr>
      <vt:lpstr>Изменения в аттестации на СЗД</vt:lpstr>
      <vt:lpstr>Изменения в аттестации на категорию</vt:lpstr>
      <vt:lpstr>Новые квалификационные категории</vt:lpstr>
      <vt:lpstr>Новые квалификационные категории</vt:lpstr>
      <vt:lpstr>Утверждение годового плана работы ДОУ на 2022/2023 уч.г.</vt:lpstr>
      <vt:lpstr>Цель </vt:lpstr>
      <vt:lpstr>Годовые задачи</vt:lpstr>
      <vt:lpstr>Рассмотрение и утверждение изменений в локальных актах по организации воспитательно-образовательного процесса </vt:lpstr>
      <vt:lpstr>Презентация PowerPoint</vt:lpstr>
      <vt:lpstr>Решение</vt:lpstr>
      <vt:lpstr>Проект решения</vt:lpstr>
      <vt:lpstr>Проект решения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Итоговый педсовет – 2022</dc:title>
  <dc:creator>Наталья Романова</dc:creator>
  <cp:lastModifiedBy>Наталия Гордей</cp:lastModifiedBy>
  <cp:revision>94</cp:revision>
  <dcterms:created xsi:type="dcterms:W3CDTF">2022-04-14T10:42:53Z</dcterms:created>
  <dcterms:modified xsi:type="dcterms:W3CDTF">2023-09-04T12:17:27Z</dcterms:modified>
</cp:coreProperties>
</file>