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945688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5761" y="631062"/>
            <a:ext cx="525907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362" y="477773"/>
            <a:ext cx="7923275" cy="719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9216" y="1215009"/>
            <a:ext cx="7729855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7375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304800"/>
            <a:ext cx="7149465" cy="2321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«ДЕТСКИЙ САД «РУЧЕЁК» СЕЛА ТЕНИСТОЕ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БАХЧИСАРАЙСКОГО РАЙОНА РЕСПУБЛИКИ КРЫМ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sz="5400" i="1" spc="-305" dirty="0" err="1">
                <a:solidFill>
                  <a:srgbClr val="375F92"/>
                </a:solidFill>
                <a:latin typeface="Times New Roman"/>
                <a:cs typeface="Times New Roman"/>
              </a:rPr>
              <a:t>Формы</a:t>
            </a:r>
            <a:r>
              <a:rPr sz="5400" i="1" spc="-16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5400" i="1" spc="-484" dirty="0">
                <a:solidFill>
                  <a:srgbClr val="375F92"/>
                </a:solidFill>
                <a:latin typeface="Times New Roman"/>
                <a:cs typeface="Times New Roman"/>
              </a:rPr>
              <a:t>работы</a:t>
            </a:r>
            <a:r>
              <a:rPr sz="5400" i="1" spc="-16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5400" i="1" spc="-630" dirty="0">
                <a:solidFill>
                  <a:srgbClr val="375F92"/>
                </a:solidFill>
                <a:latin typeface="Times New Roman"/>
                <a:cs typeface="Times New Roman"/>
              </a:rPr>
              <a:t>с</a:t>
            </a:r>
            <a:endParaRPr sz="5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5400" i="1" spc="-320" dirty="0">
                <a:solidFill>
                  <a:srgbClr val="375F92"/>
                </a:solidFill>
                <a:latin typeface="Times New Roman"/>
                <a:cs typeface="Times New Roman"/>
              </a:rPr>
              <a:t>родителями</a:t>
            </a:r>
            <a:r>
              <a:rPr sz="5400" i="1" spc="-14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5400" i="1" spc="-380" dirty="0">
                <a:solidFill>
                  <a:srgbClr val="375F92"/>
                </a:solidFill>
                <a:latin typeface="Times New Roman"/>
                <a:cs typeface="Times New Roman"/>
              </a:rPr>
              <a:t>в</a:t>
            </a:r>
            <a:r>
              <a:rPr sz="5400" i="1" spc="-15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5400" i="1" spc="-465" dirty="0">
                <a:solidFill>
                  <a:srgbClr val="375F92"/>
                </a:solidFill>
                <a:latin typeface="Times New Roman"/>
                <a:cs typeface="Times New Roman"/>
              </a:rPr>
              <a:t>детском</a:t>
            </a:r>
            <a:r>
              <a:rPr sz="5400" i="1" spc="-15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5400" i="1" spc="-484" dirty="0">
                <a:solidFill>
                  <a:srgbClr val="375F92"/>
                </a:solidFill>
                <a:latin typeface="Times New Roman"/>
                <a:cs typeface="Times New Roman"/>
              </a:rPr>
              <a:t>саду</a:t>
            </a:r>
            <a:endParaRPr sz="5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455" y="3140964"/>
            <a:ext cx="4445000" cy="2971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97027" y="5453609"/>
            <a:ext cx="23194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7375E"/>
                </a:solidFill>
                <a:latin typeface="Carlito"/>
                <a:cs typeface="Carlito"/>
              </a:rPr>
              <a:t>Выполнила:</a:t>
            </a:r>
            <a:endParaRPr sz="1400" dirty="0">
              <a:latin typeface="Carlito"/>
              <a:cs typeface="Carlito"/>
            </a:endParaRPr>
          </a:p>
          <a:p>
            <a:pPr marL="12700" marR="575310">
              <a:lnSpc>
                <a:spcPct val="100000"/>
              </a:lnSpc>
              <a:spcBef>
                <a:spcPts val="5"/>
              </a:spcBef>
            </a:pPr>
            <a:r>
              <a:rPr lang="ru-RU" sz="1400" spc="-10" dirty="0">
                <a:solidFill>
                  <a:srgbClr val="17375E"/>
                </a:solidFill>
                <a:latin typeface="Carlito"/>
                <a:cs typeface="Carlito"/>
              </a:rPr>
              <a:t>старший </a:t>
            </a:r>
            <a:r>
              <a:rPr sz="1400" spc="-10" dirty="0">
                <a:solidFill>
                  <a:srgbClr val="17375E"/>
                </a:solidFill>
                <a:latin typeface="Carlito"/>
                <a:cs typeface="Carlito"/>
              </a:rPr>
              <a:t>воспитатель</a:t>
            </a:r>
            <a:r>
              <a:rPr sz="1400" spc="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400" dirty="0">
                <a:solidFill>
                  <a:srgbClr val="17375E"/>
                </a:solidFill>
                <a:latin typeface="Carlito"/>
                <a:cs typeface="Carlito"/>
              </a:rPr>
              <a:t>:</a:t>
            </a:r>
            <a:r>
              <a:rPr sz="14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lang="ru-RU" sz="1400" spc="-45" dirty="0">
                <a:solidFill>
                  <a:srgbClr val="17375E"/>
                </a:solidFill>
                <a:latin typeface="Carlito"/>
                <a:cs typeface="Carlito"/>
              </a:rPr>
              <a:t>Гордей</a:t>
            </a:r>
            <a:r>
              <a:rPr sz="14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lang="ru-RU" sz="1400" spc="-20" dirty="0">
                <a:solidFill>
                  <a:srgbClr val="17375E"/>
                </a:solidFill>
                <a:latin typeface="Carlito"/>
                <a:cs typeface="Carlito"/>
              </a:rPr>
              <a:t>Н</a:t>
            </a:r>
            <a:r>
              <a:rPr sz="1400" spc="-20" dirty="0">
                <a:solidFill>
                  <a:srgbClr val="17375E"/>
                </a:solidFill>
                <a:latin typeface="Carlito"/>
                <a:cs typeface="Carlito"/>
              </a:rPr>
              <a:t>.</a:t>
            </a:r>
            <a:r>
              <a:rPr lang="ru-RU" sz="1400" spc="-20" dirty="0">
                <a:solidFill>
                  <a:srgbClr val="17375E"/>
                </a:solidFill>
                <a:latin typeface="Carlito"/>
                <a:cs typeface="Carlito"/>
              </a:rPr>
              <a:t>Ю</a:t>
            </a:r>
            <a:r>
              <a:rPr sz="1400" spc="-20" dirty="0">
                <a:solidFill>
                  <a:srgbClr val="17375E"/>
                </a:solidFill>
                <a:latin typeface="Carlito"/>
                <a:cs typeface="Carlito"/>
              </a:rPr>
              <a:t>.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1541" y="346075"/>
            <a:ext cx="2030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Анкетирование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2680" y="1084910"/>
            <a:ext cx="6869430" cy="5398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Цели</a:t>
            </a:r>
            <a:r>
              <a:rPr sz="1600" b="1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rlito"/>
                <a:cs typeface="Carlito"/>
              </a:rPr>
              <a:t>проведения:</a:t>
            </a:r>
            <a:endParaRPr sz="1600">
              <a:latin typeface="Carlito"/>
              <a:cs typeface="Carlito"/>
            </a:endParaRPr>
          </a:p>
          <a:p>
            <a:pPr marL="299085" marR="12242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Ознакомление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материальными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условиями жизни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семьи,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её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психологическим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климатом;</a:t>
            </a:r>
            <a:endParaRPr sz="16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Особенностями</a:t>
            </a:r>
            <a:r>
              <a:rPr sz="1600" spc="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поведения</a:t>
            </a:r>
            <a:r>
              <a:rPr sz="16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ребенка</a:t>
            </a:r>
            <a:r>
              <a:rPr sz="16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6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семье;</a:t>
            </a:r>
            <a:endParaRPr sz="16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Определение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уровня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педагогической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культуры</a:t>
            </a:r>
            <a:r>
              <a:rPr sz="16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родителей;</a:t>
            </a:r>
            <a:endParaRPr sz="1600">
              <a:latin typeface="Carlito"/>
              <a:cs typeface="Carlito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Выявление</a:t>
            </a:r>
            <a:r>
              <a:rPr sz="16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трудностей,</a:t>
            </a:r>
            <a:r>
              <a:rPr sz="16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испытываемых</a:t>
            </a:r>
            <a:r>
              <a:rPr sz="16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родителями;</a:t>
            </a:r>
            <a:endParaRPr sz="1600">
              <a:latin typeface="Carlito"/>
              <a:cs typeface="Carlito"/>
            </a:endParaRPr>
          </a:p>
          <a:p>
            <a:pPr marL="299085" marR="62293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Изучение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положительного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опыта</a:t>
            </a:r>
            <a:r>
              <a:rPr sz="16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семейного</a:t>
            </a:r>
            <a:r>
              <a:rPr sz="16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воспитания</a:t>
            </a:r>
            <a:r>
              <a:rPr sz="16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6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целью</a:t>
            </a:r>
            <a:r>
              <a:rPr sz="16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его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распространения;</a:t>
            </a:r>
            <a:endParaRPr sz="160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300355" algn="l"/>
              </a:tabLst>
            </a:pP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	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Осуществление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коллективного, дифференцированного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 индивидуального педагогического</a:t>
            </a:r>
            <a:r>
              <a:rPr sz="16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воздействия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родителей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6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основе</a:t>
            </a:r>
            <a:r>
              <a:rPr sz="16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тщательного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анализа полученных</a:t>
            </a:r>
            <a:r>
              <a:rPr sz="16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данных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каждой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семье.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600">
              <a:latin typeface="Carlito"/>
              <a:cs typeface="Carlito"/>
            </a:endParaRPr>
          </a:p>
          <a:p>
            <a:pPr marR="250190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17375E"/>
                </a:solidFill>
                <a:latin typeface="Carlito"/>
                <a:cs typeface="Carlito"/>
              </a:rPr>
              <a:t>Поручения</a:t>
            </a:r>
            <a:r>
              <a:rPr sz="24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24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rlito"/>
                <a:cs typeface="Carlito"/>
              </a:rPr>
              <a:t>просьбы</a:t>
            </a:r>
            <a:endParaRPr sz="2400">
              <a:latin typeface="Carlito"/>
              <a:cs typeface="Carlito"/>
            </a:endParaRPr>
          </a:p>
          <a:p>
            <a:pPr marL="12700" marR="600710">
              <a:lnSpc>
                <a:spcPct val="100000"/>
              </a:lnSpc>
              <a:spcBef>
                <a:spcPts val="55"/>
              </a:spcBef>
            </a:pP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6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практике</a:t>
            </a:r>
            <a:r>
              <a:rPr sz="16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работы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семьей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оправдывают</a:t>
            </a:r>
            <a:r>
              <a:rPr sz="16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себя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spc="-20" dirty="0">
                <a:solidFill>
                  <a:srgbClr val="17375E"/>
                </a:solidFill>
                <a:latin typeface="Carlito"/>
                <a:cs typeface="Carlito"/>
              </a:rPr>
              <a:t>отдельные</a:t>
            </a:r>
            <a:r>
              <a:rPr sz="1600" b="1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поручения</a:t>
            </a:r>
            <a:r>
              <a:rPr sz="16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spc="-50" dirty="0">
                <a:solidFill>
                  <a:srgbClr val="17375E"/>
                </a:solidFill>
                <a:latin typeface="Carlito"/>
                <a:cs typeface="Carlito"/>
              </a:rPr>
              <a:t>и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просьбы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,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которыми</a:t>
            </a:r>
            <a:r>
              <a:rPr sz="16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воспитатели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обращаются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r>
              <a:rPr sz="16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родителям: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сшить</a:t>
            </a:r>
            <a:endParaRPr sz="1600">
              <a:latin typeface="Carlito"/>
              <a:cs typeface="Carlito"/>
            </a:endParaRPr>
          </a:p>
          <a:p>
            <a:pPr marL="12700" marR="1059815">
              <a:lnSpc>
                <a:spcPct val="100000"/>
              </a:lnSpc>
            </a:pP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национальные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профессиональные</a:t>
            </a:r>
            <a:r>
              <a:rPr sz="1600" spc="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костюмы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кукол,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починить игрушку,</a:t>
            </a:r>
            <a:r>
              <a:rPr sz="16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построить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участке</a:t>
            </a:r>
            <a:r>
              <a:rPr sz="16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домик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игры,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помочь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оформить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помещение</a:t>
            </a:r>
            <a:r>
              <a:rPr sz="16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празднику,</a:t>
            </a:r>
            <a:r>
              <a:rPr sz="16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написать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статью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стенную</a:t>
            </a:r>
            <a:r>
              <a:rPr sz="16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газету</a:t>
            </a:r>
            <a:r>
              <a:rPr sz="16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т.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д.</a:t>
            </a:r>
            <a:endParaRPr sz="1600">
              <a:latin typeface="Carlito"/>
              <a:cs typeface="Carlito"/>
            </a:endParaRPr>
          </a:p>
          <a:p>
            <a:pPr marL="12700" marR="267970">
              <a:lnSpc>
                <a:spcPct val="100000"/>
              </a:lnSpc>
              <a:spcBef>
                <a:spcPts val="1925"/>
              </a:spcBef>
            </a:pP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Выполнение</a:t>
            </a:r>
            <a:r>
              <a:rPr sz="16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таких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поручений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приближает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родителей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r>
              <a:rPr sz="16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жизни</a:t>
            </a:r>
            <a:r>
              <a:rPr sz="16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дошкольного учреждения.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2406" y="966978"/>
            <a:ext cx="76530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Стенд:</a:t>
            </a:r>
            <a:r>
              <a:rPr sz="1800" b="1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«Для</a:t>
            </a:r>
            <a:r>
              <a:rPr sz="1800" b="1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вас,</a:t>
            </a:r>
            <a:r>
              <a:rPr sz="1800" b="1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родители!»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,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содержащий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информацию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разделам:</a:t>
            </a:r>
            <a:endParaRPr sz="1800">
              <a:latin typeface="Carlito"/>
              <a:cs typeface="Carlito"/>
            </a:endParaRPr>
          </a:p>
          <a:p>
            <a:pPr marL="12700" marR="27813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повседневная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жизнь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группы</a:t>
            </a:r>
            <a:r>
              <a:rPr sz="1800" spc="3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(различного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рода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объявления,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поздравления,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меню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др.),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текущая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работа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воспитанию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детей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детском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саду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семье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(программное содержание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занятий;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советы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родителям,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как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семье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может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быть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продолжена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работа,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осуществляемая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детском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саду),</a:t>
            </a:r>
            <a:endParaRPr sz="1800">
              <a:latin typeface="Carlito"/>
              <a:cs typeface="Carlito"/>
            </a:endParaRPr>
          </a:p>
          <a:p>
            <a:pPr marL="12700" marR="60325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работы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детей,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выставленные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специальном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стенде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«Наш</a:t>
            </a:r>
            <a:r>
              <a:rPr sz="1800" b="1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вернисаж»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: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рисунки,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лепка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аппликация.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16376" y="392429"/>
            <a:ext cx="3110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Наглядная</a:t>
            </a:r>
            <a:r>
              <a:rPr spc="-110" dirty="0"/>
              <a:t> </a:t>
            </a:r>
            <a:r>
              <a:rPr spc="-10" dirty="0"/>
              <a:t>информация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763673-5E34-FDD0-B7D3-5E8713D0B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81400"/>
            <a:ext cx="2167381" cy="264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D4D331-5F38-08AD-154B-73AAF85E1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02" y="3603594"/>
            <a:ext cx="2363598" cy="264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76C04C-E543-96B0-55DD-76E2DF798B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21" y="3581400"/>
            <a:ext cx="2039587" cy="264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206502"/>
            <a:ext cx="768350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Памятки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,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которых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лаконично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изложены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советы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рекомендации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endParaRPr sz="1800">
              <a:latin typeface="Carlito"/>
              <a:cs typeface="Carlito"/>
            </a:endParaRPr>
          </a:p>
          <a:p>
            <a:pPr marL="12700" marR="11176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определенную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тему,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например: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как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воспитывать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ребенка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вежливость,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трудолюбие,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волевые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черты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характера,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как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использовать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дома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книгу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т.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д.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Материал,</a:t>
            </a:r>
            <a:r>
              <a:rPr sz="1800" spc="-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подробно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освещающий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одну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из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проблем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воспитания,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может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быть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оформлен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b="1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папке,</a:t>
            </a:r>
            <a:r>
              <a:rPr sz="18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которая</a:t>
            </a:r>
            <a:r>
              <a:rPr sz="1800" b="1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дается</a:t>
            </a:r>
            <a:r>
              <a:rPr sz="1800" b="1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b="1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некоторое</a:t>
            </a:r>
            <a:r>
              <a:rPr sz="1800" b="1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время</a:t>
            </a:r>
            <a:r>
              <a:rPr sz="18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b="1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семью.</a:t>
            </a:r>
            <a:r>
              <a:rPr sz="1800" b="1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папке</a:t>
            </a:r>
            <a:endParaRPr sz="1800">
              <a:latin typeface="Carlito"/>
              <a:cs typeface="Carlito"/>
            </a:endParaRPr>
          </a:p>
          <a:p>
            <a:pPr marL="12700" marR="853440" algn="just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несколько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текстов,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раскрывающих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сущность,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например,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умственного воспитания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ребенка,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список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литературы,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рекомендуемой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родителям,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наглядно-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иллюстративные</a:t>
            </a:r>
            <a:r>
              <a:rPr sz="1800" spc="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материалы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Папки-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передвижки</a:t>
            </a:r>
            <a:r>
              <a:rPr sz="1800" b="1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могут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быть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изготовлены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разные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темы: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-физическое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воспитание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семье;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трудовое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эстетическое воспитание;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-воспитание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детей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неполной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семье;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-и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др.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разделе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«Советы</a:t>
            </a:r>
            <a:r>
              <a:rPr sz="1800" b="1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узких</a:t>
            </a:r>
            <a:r>
              <a:rPr sz="1800" b="1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специалистов»</a:t>
            </a:r>
            <a:r>
              <a:rPr sz="1800" b="1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могут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получить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практические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рекомендации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психолога,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музыкального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руководителя,</a:t>
            </a:r>
            <a:endParaRPr sz="18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инструктора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физкультуре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логопеда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различным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вопросам.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Так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же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здесь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можно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поместить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перечень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инстанций,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где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родители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могут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получить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необходимую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помощь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поддержку.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43939" y="2205227"/>
            <a:ext cx="8023859" cy="4653280"/>
            <a:chOff x="1043939" y="2205227"/>
            <a:chExt cx="8023859" cy="4653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660" y="2205227"/>
              <a:ext cx="2263140" cy="15956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5424" y="5094731"/>
              <a:ext cx="3747516" cy="17632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939" y="5516880"/>
              <a:ext cx="2061972" cy="12070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0610" y="1142746"/>
            <a:ext cx="730821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Посещение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воспитанников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дому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—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одна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из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важных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форм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работы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родителями.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Цель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первого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посещения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семьи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—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выяснение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условий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семейного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воспитания.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Если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оно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предшествует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приходу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ребенка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детский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сад,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его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цель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—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облегчение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процесса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адаптации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ДОУ.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этом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случае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воспитателю следует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заранее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поближе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узнать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ребенка,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его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привычки,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характер,</a:t>
            </a:r>
            <a:endParaRPr sz="1800">
              <a:latin typeface="Carlito"/>
              <a:cs typeface="Carlito"/>
            </a:endParaRPr>
          </a:p>
          <a:p>
            <a:pPr marL="12700" marR="9906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контактность,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интересы,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любимые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занятия,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условия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проведения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режимных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моментов.</a:t>
            </a:r>
            <a:endParaRPr sz="1800">
              <a:latin typeface="Carlito"/>
              <a:cs typeface="Carlito"/>
            </a:endParaRPr>
          </a:p>
          <a:p>
            <a:pPr marL="12700" marR="202565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Повторные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посещения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проводятся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мере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необходимости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решают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более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частные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задачи: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коррекция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выявленных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особенностей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поведения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ребенка,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установление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единых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требований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его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воспитанию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семье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и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ДОУ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др.</a:t>
            </a:r>
            <a:endParaRPr sz="1800">
              <a:latin typeface="Carlito"/>
              <a:cs typeface="Carlito"/>
            </a:endParaRPr>
          </a:p>
          <a:p>
            <a:pPr marL="12700" marR="424815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Задача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педагога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—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 установление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доверительно-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деловых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отношений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с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семьей,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а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этою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необходимо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признавать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авторитет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родителей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воспитании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детей,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видеть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них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равных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партнеров.</a:t>
            </a:r>
            <a:endParaRPr sz="1800">
              <a:latin typeface="Carlito"/>
              <a:cs typeface="Carlito"/>
            </a:endParaRPr>
          </a:p>
          <a:p>
            <a:pPr marL="12700" marR="16319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После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визита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нужно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зафиксировать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полученную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информацию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удобной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воспитателя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форме.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5883" y="562102"/>
            <a:ext cx="3519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Посещение</a:t>
            </a:r>
            <a:r>
              <a:rPr spc="-105" dirty="0"/>
              <a:t> </a:t>
            </a:r>
            <a:r>
              <a:rPr dirty="0"/>
              <a:t>семьи</a:t>
            </a:r>
            <a:r>
              <a:rPr spc="-105" dirty="0"/>
              <a:t> </a:t>
            </a:r>
            <a:r>
              <a:rPr spc="-10" dirty="0"/>
              <a:t>ребенка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45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Приглашение</a:t>
            </a:r>
            <a:r>
              <a:rPr spc="-95" dirty="0"/>
              <a:t> </a:t>
            </a:r>
            <a:r>
              <a:rPr spc="-10" dirty="0"/>
              <a:t>родителей</a:t>
            </a:r>
            <a:r>
              <a:rPr spc="-100" dirty="0"/>
              <a:t> </a:t>
            </a:r>
            <a:r>
              <a:rPr dirty="0"/>
              <a:t>посетить</a:t>
            </a:r>
            <a:r>
              <a:rPr spc="-100" dirty="0"/>
              <a:t> </a:t>
            </a:r>
            <a:r>
              <a:rPr dirty="0"/>
              <a:t>детский</a:t>
            </a:r>
            <a:r>
              <a:rPr spc="-95" dirty="0"/>
              <a:t> </a:t>
            </a:r>
            <a:r>
              <a:rPr spc="-25" dirty="0"/>
              <a:t>сад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4625">
              <a:lnSpc>
                <a:spcPct val="100000"/>
              </a:lnSpc>
              <a:spcBef>
                <a:spcPts val="100"/>
              </a:spcBef>
            </a:pPr>
            <a:r>
              <a:rPr b="1" spc="-20" dirty="0">
                <a:latin typeface="Carlito"/>
                <a:cs typeface="Carlito"/>
              </a:rPr>
              <a:t>Отдельные</a:t>
            </a:r>
            <a:r>
              <a:rPr b="1" spc="-2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родители</a:t>
            </a:r>
            <a:r>
              <a:rPr b="1" spc="-55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или</a:t>
            </a:r>
            <a:r>
              <a:rPr b="1" spc="-3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другие</a:t>
            </a:r>
            <a:r>
              <a:rPr b="1" spc="-4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члены</a:t>
            </a:r>
            <a:r>
              <a:rPr b="1" spc="-25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семьи</a:t>
            </a:r>
            <a:r>
              <a:rPr b="1" spc="-4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приглашаются</a:t>
            </a:r>
            <a:r>
              <a:rPr b="1" spc="5" dirty="0">
                <a:latin typeface="Carlito"/>
                <a:cs typeface="Carlito"/>
              </a:rPr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дошкольное учреждение</a:t>
            </a:r>
            <a:r>
              <a:rPr spc="-55" dirty="0"/>
              <a:t> </a:t>
            </a:r>
            <a:r>
              <a:rPr dirty="0"/>
              <a:t>для</a:t>
            </a:r>
            <a:r>
              <a:rPr spc="-70" dirty="0"/>
              <a:t> </a:t>
            </a:r>
            <a:r>
              <a:rPr dirty="0"/>
              <a:t>того,</a:t>
            </a:r>
            <a:r>
              <a:rPr spc="-40" dirty="0"/>
              <a:t> </a:t>
            </a:r>
            <a:r>
              <a:rPr dirty="0"/>
              <a:t>чтобы</a:t>
            </a:r>
            <a:r>
              <a:rPr spc="-25" dirty="0"/>
              <a:t> </a:t>
            </a:r>
            <a:r>
              <a:rPr dirty="0"/>
              <a:t>более</a:t>
            </a:r>
            <a:r>
              <a:rPr spc="-50" dirty="0"/>
              <a:t> </a:t>
            </a:r>
            <a:r>
              <a:rPr spc="-10" dirty="0"/>
              <a:t>убедительно,</a:t>
            </a:r>
            <a:r>
              <a:rPr spc="-60" dirty="0"/>
              <a:t> </a:t>
            </a:r>
            <a:r>
              <a:rPr spc="-10" dirty="0"/>
              <a:t>наглядно</a:t>
            </a:r>
            <a:r>
              <a:rPr spc="-70" dirty="0"/>
              <a:t> </a:t>
            </a:r>
            <a:r>
              <a:rPr dirty="0"/>
              <a:t>показать</a:t>
            </a:r>
            <a:r>
              <a:rPr spc="-50" dirty="0"/>
              <a:t> </a:t>
            </a:r>
            <a:r>
              <a:rPr spc="-25" dirty="0"/>
              <a:t>им</a:t>
            </a:r>
          </a:p>
          <a:p>
            <a:pPr marL="12700" marR="702310">
              <a:lnSpc>
                <a:spcPct val="100000"/>
              </a:lnSpc>
            </a:pPr>
            <a:r>
              <a:rPr spc="-10" dirty="0"/>
              <a:t>некоторые</a:t>
            </a:r>
            <a:r>
              <a:rPr spc="-15" dirty="0"/>
              <a:t> </a:t>
            </a:r>
            <a:r>
              <a:rPr b="1" dirty="0">
                <a:latin typeface="Carlito"/>
                <a:cs typeface="Carlito"/>
              </a:rPr>
              <a:t>особенности</a:t>
            </a:r>
            <a:r>
              <a:rPr b="1" spc="-40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поведения</a:t>
            </a:r>
            <a:r>
              <a:rPr b="1" spc="-50" dirty="0">
                <a:latin typeface="Carlito"/>
                <a:cs typeface="Carlito"/>
              </a:rPr>
              <a:t> </a:t>
            </a:r>
            <a:r>
              <a:rPr dirty="0"/>
              <a:t>их</a:t>
            </a:r>
            <a:r>
              <a:rPr spc="-20" dirty="0"/>
              <a:t> </a:t>
            </a:r>
            <a:r>
              <a:rPr dirty="0"/>
              <a:t>ребенка</a:t>
            </a:r>
            <a:r>
              <a:rPr spc="-40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b="1" dirty="0">
                <a:latin typeface="Carlito"/>
                <a:cs typeface="Carlito"/>
              </a:rPr>
              <a:t>пути</a:t>
            </a:r>
            <a:r>
              <a:rPr b="1" spc="-3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педагогического </a:t>
            </a:r>
            <a:r>
              <a:rPr b="1" dirty="0">
                <a:latin typeface="Carlito"/>
                <a:cs typeface="Carlito"/>
              </a:rPr>
              <a:t>воздействия</a:t>
            </a:r>
            <a:r>
              <a:rPr b="1" spc="-65" dirty="0">
                <a:latin typeface="Carlito"/>
                <a:cs typeface="Carlito"/>
              </a:rPr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spc="-20" dirty="0"/>
              <a:t>него.</a:t>
            </a:r>
          </a:p>
          <a:p>
            <a:pPr marL="12700">
              <a:lnSpc>
                <a:spcPct val="100000"/>
              </a:lnSpc>
            </a:pPr>
            <a:r>
              <a:rPr b="1" dirty="0">
                <a:latin typeface="Carlito"/>
                <a:cs typeface="Carlito"/>
              </a:rPr>
              <a:t>Например,</a:t>
            </a:r>
            <a:r>
              <a:rPr b="1" spc="-90" dirty="0">
                <a:latin typeface="Carlito"/>
                <a:cs typeface="Carlito"/>
              </a:rPr>
              <a:t> </a:t>
            </a:r>
            <a:r>
              <a:rPr dirty="0"/>
              <a:t>Колю</a:t>
            </a:r>
            <a:r>
              <a:rPr spc="-55" dirty="0"/>
              <a:t> </a:t>
            </a:r>
            <a:r>
              <a:rPr dirty="0"/>
              <a:t>дома</a:t>
            </a:r>
            <a:r>
              <a:rPr spc="-55" dirty="0"/>
              <a:t> </a:t>
            </a:r>
            <a:r>
              <a:rPr dirty="0"/>
              <a:t>считают</a:t>
            </a:r>
            <a:r>
              <a:rPr spc="-40" dirty="0"/>
              <a:t> </a:t>
            </a:r>
            <a:r>
              <a:rPr dirty="0"/>
              <a:t>неспособным</a:t>
            </a:r>
            <a:r>
              <a:rPr spc="-35" dirty="0"/>
              <a:t> </a:t>
            </a:r>
            <a:r>
              <a:rPr dirty="0"/>
              <a:t>к</a:t>
            </a:r>
            <a:r>
              <a:rPr spc="-55" dirty="0"/>
              <a:t> </a:t>
            </a:r>
            <a:r>
              <a:rPr dirty="0"/>
              <a:t>самообслуживанию,</a:t>
            </a:r>
            <a:r>
              <a:rPr spc="-45" dirty="0"/>
              <a:t> </a:t>
            </a:r>
            <a:r>
              <a:rPr spc="-25" dirty="0"/>
              <a:t>его</a:t>
            </a:r>
          </a:p>
          <a:p>
            <a:pPr marL="12700" marR="5080" algn="just">
              <a:lnSpc>
                <a:spcPct val="100000"/>
              </a:lnSpc>
            </a:pPr>
            <a:r>
              <a:rPr dirty="0"/>
              <a:t>излишне</a:t>
            </a:r>
            <a:r>
              <a:rPr spc="-35" dirty="0"/>
              <a:t> </a:t>
            </a:r>
            <a:r>
              <a:rPr spc="-20" dirty="0"/>
              <a:t>опекают.</a:t>
            </a:r>
            <a:r>
              <a:rPr spc="-45" dirty="0"/>
              <a:t> </a:t>
            </a:r>
            <a:r>
              <a:rPr spc="-10" dirty="0"/>
              <a:t>Наблюдая</a:t>
            </a:r>
            <a:r>
              <a:rPr spc="-50" dirty="0"/>
              <a:t> </a:t>
            </a:r>
            <a:r>
              <a:rPr dirty="0"/>
              <a:t>сына</a:t>
            </a:r>
            <a:r>
              <a:rPr spc="-35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dirty="0"/>
              <a:t>группе,</a:t>
            </a:r>
            <a:r>
              <a:rPr spc="-40" dirty="0"/>
              <a:t> </a:t>
            </a:r>
            <a:r>
              <a:rPr spc="-20" dirty="0"/>
              <a:t>родители</a:t>
            </a:r>
            <a:r>
              <a:rPr spc="-55" dirty="0"/>
              <a:t> </a:t>
            </a:r>
            <a:r>
              <a:rPr spc="-10" dirty="0"/>
              <a:t>видят,</a:t>
            </a:r>
            <a:r>
              <a:rPr spc="-45" dirty="0"/>
              <a:t> </a:t>
            </a:r>
            <a:r>
              <a:rPr dirty="0"/>
              <a:t>как</a:t>
            </a:r>
            <a:r>
              <a:rPr spc="-40" dirty="0"/>
              <a:t> </a:t>
            </a:r>
            <a:r>
              <a:rPr dirty="0"/>
              <a:t>он</a:t>
            </a:r>
            <a:r>
              <a:rPr spc="-40" dirty="0"/>
              <a:t> </a:t>
            </a:r>
            <a:r>
              <a:rPr spc="-10" dirty="0"/>
              <a:t>выполняет </a:t>
            </a:r>
            <a:r>
              <a:rPr dirty="0"/>
              <a:t>обязанности</a:t>
            </a:r>
            <a:r>
              <a:rPr spc="-40" dirty="0"/>
              <a:t> </a:t>
            </a:r>
            <a:r>
              <a:rPr spc="-10" dirty="0"/>
              <a:t>дежурного,</a:t>
            </a:r>
            <a:r>
              <a:rPr spc="-70" dirty="0"/>
              <a:t> </a:t>
            </a:r>
            <a:r>
              <a:rPr spc="-10" dirty="0"/>
              <a:t>самостоятельно</a:t>
            </a:r>
            <a:r>
              <a:rPr spc="-50" dirty="0"/>
              <a:t> </a:t>
            </a:r>
            <a:r>
              <a:rPr spc="-10" dirty="0"/>
              <a:t>одевается</a:t>
            </a:r>
            <a:r>
              <a:rPr spc="-65" dirty="0"/>
              <a:t> </a:t>
            </a:r>
            <a:r>
              <a:rPr dirty="0"/>
              <a:t>на</a:t>
            </a:r>
            <a:r>
              <a:rPr spc="-55" dirty="0"/>
              <a:t> </a:t>
            </a:r>
            <a:r>
              <a:rPr spc="-10" dirty="0"/>
              <a:t>прогулку.</a:t>
            </a:r>
            <a:r>
              <a:rPr spc="-70" dirty="0"/>
              <a:t> </a:t>
            </a:r>
            <a:r>
              <a:rPr spc="-10" dirty="0"/>
              <a:t>Убедившись</a:t>
            </a:r>
            <a:r>
              <a:rPr spc="-55" dirty="0"/>
              <a:t> </a:t>
            </a:r>
            <a:r>
              <a:rPr spc="-50" dirty="0"/>
              <a:t>в </a:t>
            </a:r>
            <a:r>
              <a:rPr dirty="0"/>
              <a:t>возможностях</a:t>
            </a:r>
            <a:r>
              <a:rPr spc="-50" dirty="0"/>
              <a:t> </a:t>
            </a:r>
            <a:r>
              <a:rPr dirty="0"/>
              <a:t>своего</a:t>
            </a:r>
            <a:r>
              <a:rPr spc="-35" dirty="0"/>
              <a:t> </a:t>
            </a:r>
            <a:r>
              <a:rPr dirty="0"/>
              <a:t>ребенка,</a:t>
            </a:r>
            <a:r>
              <a:rPr spc="-50" dirty="0"/>
              <a:t> </a:t>
            </a:r>
            <a:r>
              <a:rPr dirty="0"/>
              <a:t>они</a:t>
            </a:r>
            <a:r>
              <a:rPr spc="-55" dirty="0"/>
              <a:t> </a:t>
            </a:r>
            <a:r>
              <a:rPr dirty="0"/>
              <a:t>дома</a:t>
            </a:r>
            <a:r>
              <a:rPr spc="-60" dirty="0"/>
              <a:t> </a:t>
            </a:r>
            <a:r>
              <a:rPr spc="-20" dirty="0"/>
              <a:t>продолжают</a:t>
            </a:r>
            <a:r>
              <a:rPr spc="-70" dirty="0"/>
              <a:t> </a:t>
            </a:r>
            <a:r>
              <a:rPr dirty="0"/>
              <a:t>воспитывать</a:t>
            </a:r>
            <a:r>
              <a:rPr spc="-30" dirty="0"/>
              <a:t> </a:t>
            </a:r>
            <a:r>
              <a:rPr dirty="0"/>
              <a:t>у</a:t>
            </a:r>
            <a:r>
              <a:rPr spc="-55" dirty="0"/>
              <a:t> </a:t>
            </a:r>
            <a:r>
              <a:rPr spc="-20" dirty="0"/>
              <a:t>него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самостоятельность.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7EC7AB-45CE-BF09-2948-3704B602F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43" y="38862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3B3314A-4E36-422D-F6EB-3C460D16D647}"/>
              </a:ext>
            </a:extLst>
          </p:cNvPr>
          <p:cNvSpPr txBox="1"/>
          <p:nvPr/>
        </p:nvSpPr>
        <p:spPr>
          <a:xfrm>
            <a:off x="685800" y="685800"/>
            <a:ext cx="7772400" cy="52322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ramond" panose="02020404030301010803" pitchFamily="18" charset="0"/>
              </a:rPr>
              <a:t>Нетрадиционные формы работы с родителями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2EB6B7-3100-017A-E566-78B264E28468}"/>
              </a:ext>
            </a:extLst>
          </p:cNvPr>
          <p:cNvSpPr txBox="1"/>
          <p:nvPr/>
        </p:nvSpPr>
        <p:spPr>
          <a:xfrm>
            <a:off x="381000" y="1752600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ramond" panose="02020404030301010803" pitchFamily="18" charset="0"/>
              </a:rPr>
              <a:t>Информационно-аналитические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Социологические срезы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Опросы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«Почтовый ящик»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C40ED-7778-5DC6-7761-F8EAE2139BA6}"/>
              </a:ext>
            </a:extLst>
          </p:cNvPr>
          <p:cNvSpPr txBox="1"/>
          <p:nvPr/>
        </p:nvSpPr>
        <p:spPr>
          <a:xfrm>
            <a:off x="2438400" y="1798028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ramond" panose="02020404030301010803" pitchFamily="18" charset="0"/>
              </a:rPr>
              <a:t>Досуговые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Совместные досуги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Праздники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Участие родителей и детей в выставках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0F68E4-7E9D-CCF4-8C25-BDF12AA57450}"/>
              </a:ext>
            </a:extLst>
          </p:cNvPr>
          <p:cNvSpPr txBox="1"/>
          <p:nvPr/>
        </p:nvSpPr>
        <p:spPr>
          <a:xfrm>
            <a:off x="4648203" y="1829620"/>
            <a:ext cx="1981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ramond" panose="02020404030301010803" pitchFamily="18" charset="0"/>
              </a:rPr>
              <a:t>Познавательные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Семинары-практикумы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Педагогический брифинг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Родительская конференция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Педагогическая библиотека для родителей и т.д.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4BAFD3-1B11-448D-6ED6-0494B5D6E73F}"/>
              </a:ext>
            </a:extLst>
          </p:cNvPr>
          <p:cNvSpPr txBox="1"/>
          <p:nvPr/>
        </p:nvSpPr>
        <p:spPr>
          <a:xfrm>
            <a:off x="6629404" y="1860398"/>
            <a:ext cx="20573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ramond" panose="02020404030301010803" pitchFamily="18" charset="0"/>
              </a:rPr>
              <a:t> Наглядно -информационные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Выпуск газет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Организация открытых просмотров занятий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latin typeface="Garamond" panose="02020404030301010803" pitchFamily="18" charset="0"/>
              </a:rPr>
              <a:t>Информационные проспекты для родителей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ru-RU" sz="1600" dirty="0">
              <a:latin typeface="Garamond" panose="02020404030301010803" pitchFamily="18" charset="0"/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9712412-DFA7-1133-9FF9-D018FBA37E66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 flipH="1">
            <a:off x="1371600" y="1209020"/>
            <a:ext cx="3200400" cy="543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CEF5289-3B18-C1B6-AF96-450CE35758AA}"/>
              </a:ext>
            </a:extLst>
          </p:cNvPr>
          <p:cNvCxnSpPr>
            <a:stCxn id="26" idx="2"/>
            <a:endCxn id="28" idx="0"/>
          </p:cNvCxnSpPr>
          <p:nvPr/>
        </p:nvCxnSpPr>
        <p:spPr>
          <a:xfrm flipH="1">
            <a:off x="3467100" y="1209020"/>
            <a:ext cx="1104900" cy="589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4560F0C-CBE3-95F2-FD29-7B08CD74C86F}"/>
              </a:ext>
            </a:extLst>
          </p:cNvPr>
          <p:cNvCxnSpPr>
            <a:stCxn id="26" idx="2"/>
            <a:endCxn id="29" idx="0"/>
          </p:cNvCxnSpPr>
          <p:nvPr/>
        </p:nvCxnSpPr>
        <p:spPr>
          <a:xfrm>
            <a:off x="4572000" y="1209020"/>
            <a:ext cx="1066802" cy="62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0953E95D-AE9C-6750-4CB3-AFB245559377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4572000" y="1209020"/>
            <a:ext cx="3086102" cy="651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20B2D79-619E-EE30-63C9-706D7BFB1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" y="5105401"/>
            <a:ext cx="2335209" cy="11932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E972855-DDDA-DA78-9535-86B87DDF0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77" y="4851116"/>
            <a:ext cx="1956596" cy="17018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23D9FFF-A9BA-835D-3B78-01D457ACE1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8" y="5108357"/>
            <a:ext cx="2172966" cy="11873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A06090-50C5-6D0C-E893-31016232FA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95" y="4736373"/>
            <a:ext cx="1368910" cy="18252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«Почтовый</a:t>
            </a:r>
            <a:r>
              <a:rPr sz="2800" spc="-75" dirty="0"/>
              <a:t> </a:t>
            </a:r>
            <a:r>
              <a:rPr sz="2800" dirty="0"/>
              <a:t>ящик»</a:t>
            </a:r>
            <a:r>
              <a:rPr sz="2800" spc="-85" dirty="0"/>
              <a:t> </a:t>
            </a:r>
            <a:r>
              <a:rPr sz="2800" dirty="0"/>
              <a:t>(почта</a:t>
            </a:r>
            <a:r>
              <a:rPr sz="2800" spc="-70" dirty="0"/>
              <a:t> </a:t>
            </a:r>
            <a:r>
              <a:rPr sz="2800" spc="-10" dirty="0"/>
              <a:t>доверия)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50442" y="1646631"/>
            <a:ext cx="72694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Это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–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красивое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название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книги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жалоб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предложений,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которой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родители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могут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оставлять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записи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со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своими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пожеланиями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или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вопросами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педагогу,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которые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будут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освещаться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родительских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собраниях.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0" y="2852927"/>
            <a:ext cx="4881372" cy="33939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036" rIns="0" bIns="0" rtlCol="0">
            <a:spAutoFit/>
          </a:bodyPr>
          <a:lstStyle/>
          <a:p>
            <a:pPr marL="1379855">
              <a:lnSpc>
                <a:spcPct val="100000"/>
              </a:lnSpc>
              <a:spcBef>
                <a:spcPts val="100"/>
              </a:spcBef>
            </a:pPr>
            <a:r>
              <a:rPr dirty="0"/>
              <a:t>Досуговые</a:t>
            </a:r>
            <a:r>
              <a:rPr spc="-70" dirty="0"/>
              <a:t> </a:t>
            </a:r>
            <a:r>
              <a:rPr dirty="0"/>
              <a:t>формы</a:t>
            </a:r>
            <a:r>
              <a:rPr spc="-55" dirty="0"/>
              <a:t> </a:t>
            </a:r>
            <a:r>
              <a:rPr dirty="0"/>
              <a:t>работы</a:t>
            </a:r>
            <a:r>
              <a:rPr spc="-60" dirty="0"/>
              <a:t> </a:t>
            </a:r>
            <a:r>
              <a:rPr dirty="0"/>
              <a:t>с</a:t>
            </a:r>
            <a:r>
              <a:rPr spc="-70" dirty="0"/>
              <a:t> </a:t>
            </a:r>
            <a:r>
              <a:rPr spc="-10" dirty="0"/>
              <a:t>родителями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EB5F7D-2A8C-DF67-2ACF-39ADA082A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7584"/>
            <a:ext cx="1981200" cy="297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E3B3C9-7A6D-792C-38E8-2B9268090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07584"/>
            <a:ext cx="1988693" cy="293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2D6CFB-B74F-F2B0-D7DB-FA87A9FD9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07584"/>
            <a:ext cx="2235824" cy="293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1628C50-E746-581B-5296-88FBAB469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67200"/>
            <a:ext cx="177987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5ACFBC-192B-80E7-3CD0-52B46913B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67200"/>
            <a:ext cx="182951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3550" y="417957"/>
            <a:ext cx="2994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День</a:t>
            </a:r>
            <a:r>
              <a:rPr spc="-70" dirty="0"/>
              <a:t> </a:t>
            </a:r>
            <a:r>
              <a:rPr dirty="0"/>
              <a:t>открытых</a:t>
            </a:r>
            <a:r>
              <a:rPr spc="-75" dirty="0"/>
              <a:t> </a:t>
            </a:r>
            <a:r>
              <a:rPr spc="-10" dirty="0"/>
              <a:t>дверей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3198" y="893190"/>
            <a:ext cx="7296784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Цель:</a:t>
            </a:r>
            <a:r>
              <a:rPr sz="1800" b="1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познакомить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родителей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жизнью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детей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детском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саду,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его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традициями,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правилами,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особенностями</a:t>
            </a:r>
            <a:r>
              <a:rPr sz="1800" spc="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воспитательно-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образовательной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работы,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заинтересовать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ею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привлечь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участию.</a:t>
            </a:r>
            <a:endParaRPr sz="1800">
              <a:latin typeface="Carlito"/>
              <a:cs typeface="Carlito"/>
            </a:endParaRPr>
          </a:p>
          <a:p>
            <a:pPr marL="12700" marR="58419" indent="51435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Проводится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как</a:t>
            </a:r>
            <a:r>
              <a:rPr sz="1800" b="1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экскурсия</a:t>
            </a:r>
            <a:r>
              <a:rPr sz="1800" b="1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дошкольному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учреждению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посещением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групп,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где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воспитываются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пришедших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родителей.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Можно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показать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фрагмент</a:t>
            </a:r>
            <a:r>
              <a:rPr sz="18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работы</a:t>
            </a:r>
            <a:r>
              <a:rPr sz="1800" b="1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дошкольного</a:t>
            </a:r>
            <a:r>
              <a:rPr sz="18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учреждения</a:t>
            </a:r>
            <a:r>
              <a:rPr sz="18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(подвижные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игры,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сборы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на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прогулку,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слайд-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шоу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или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небольшой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концерт,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угостить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выпечкой).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После экскурсии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просмотра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заведующий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или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методист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беседуют</a:t>
            </a:r>
            <a:r>
              <a:rPr sz="1800" b="1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с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родителями,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выясняют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их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впечатления,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отвечают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возникшие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вопросы.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5197BC-698E-E9EF-3424-5466B02D0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2" y="3886200"/>
            <a:ext cx="1736725" cy="231277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401F2E-76B3-FD4F-5E44-D8E293D8A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81" y="4232764"/>
            <a:ext cx="2159532" cy="16196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C4291B-F6E9-D8F4-D34B-FEFF1FEC39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50" y="3886200"/>
            <a:ext cx="1945499" cy="231277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86C8F-5707-7CC3-F0CB-48A5CC981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232763"/>
            <a:ext cx="2327104" cy="16196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9727" y="417957"/>
            <a:ext cx="4146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rlito"/>
                <a:cs typeface="Carlito"/>
              </a:rPr>
              <a:t>Открытые</a:t>
            </a:r>
            <a:r>
              <a:rPr b="1" spc="-7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просмотры</a:t>
            </a:r>
            <a:r>
              <a:rPr b="1" spc="-100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занятий: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4339" y="787984"/>
            <a:ext cx="763397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родители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получают</a:t>
            </a:r>
            <a:r>
              <a:rPr sz="1800" spc="3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возможность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наблюдать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своими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детьми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ситуации,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отличной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от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семейной;</a:t>
            </a:r>
            <a:endParaRPr sz="1800">
              <a:latin typeface="Carlito"/>
              <a:cs typeface="Carlito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сравнить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его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поведение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умения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поведением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других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детей,</a:t>
            </a:r>
            <a:endParaRPr sz="1800">
              <a:latin typeface="Carlito"/>
              <a:cs typeface="Carlito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перенять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педагога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приёмы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обучения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воспитательных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воздействий.</a:t>
            </a:r>
            <a:endParaRPr sz="1800">
              <a:latin typeface="Carlito"/>
              <a:cs typeface="Carlito"/>
            </a:endParaRPr>
          </a:p>
          <a:p>
            <a:pPr marL="12700" marR="41275" algn="just">
              <a:lnSpc>
                <a:spcPct val="100000"/>
              </a:lnSpc>
            </a:pP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Подготовку</a:t>
            </a:r>
            <a:r>
              <a:rPr sz="1800" b="1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r>
              <a:rPr sz="1800" b="1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такому</a:t>
            </a:r>
            <a:r>
              <a:rPr sz="1800" b="1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занятию</a:t>
            </a:r>
            <a:r>
              <a:rPr sz="1800" b="1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стоит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начинать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задолго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до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намеченного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срока: подготовить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красочное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объявление,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приглашения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800" spc="-9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родителей,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продумать содержание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воспитательно-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образовательной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работы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детьми,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организационные</a:t>
            </a:r>
            <a:r>
              <a:rPr sz="1800" spc="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моменты.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Перед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началом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просмотра,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необходимо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рассказать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родителям,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какое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занятие</a:t>
            </a:r>
            <a:endParaRPr sz="1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они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будут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смотреть,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его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цель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необходимость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проведения.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8735" y="3788664"/>
            <a:ext cx="4986527" cy="28117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1329" y="3999052"/>
            <a:ext cx="4391660" cy="180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«Ребенок</a:t>
            </a:r>
            <a:r>
              <a:rPr sz="2400" i="1" spc="-5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-</a:t>
            </a:r>
            <a:r>
              <a:rPr sz="2400" i="1" spc="10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зеркало</a:t>
            </a:r>
            <a:r>
              <a:rPr sz="2400" i="1" spc="-5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семьи;</a:t>
            </a:r>
            <a:r>
              <a:rPr sz="2400" i="1" spc="-5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spc="-10" dirty="0">
                <a:solidFill>
                  <a:srgbClr val="17375E"/>
                </a:solidFill>
                <a:latin typeface="Chancery Uralic"/>
                <a:cs typeface="Chancery Uralic"/>
              </a:rPr>
              <a:t>как</a:t>
            </a:r>
            <a:r>
              <a:rPr sz="2400" i="1" spc="-5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в</a:t>
            </a:r>
            <a:r>
              <a:rPr sz="2400" i="1" spc="15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spc="-10" dirty="0">
                <a:solidFill>
                  <a:srgbClr val="17375E"/>
                </a:solidFill>
                <a:latin typeface="Chancery Uralic"/>
                <a:cs typeface="Chancery Uralic"/>
              </a:rPr>
              <a:t>капле </a:t>
            </a: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воды</a:t>
            </a:r>
            <a:r>
              <a:rPr sz="2400" i="1" spc="-30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spc="-20" dirty="0">
                <a:solidFill>
                  <a:srgbClr val="17375E"/>
                </a:solidFill>
                <a:latin typeface="Chancery Uralic"/>
                <a:cs typeface="Chancery Uralic"/>
              </a:rPr>
              <a:t>отражается</a:t>
            </a:r>
            <a:r>
              <a:rPr sz="2400" i="1" spc="-40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солнце,</a:t>
            </a:r>
            <a:r>
              <a:rPr sz="2400" i="1" spc="-45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так</a:t>
            </a:r>
            <a:r>
              <a:rPr sz="2400" i="1" spc="-30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в</a:t>
            </a:r>
            <a:r>
              <a:rPr sz="2400" i="1" spc="-35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spc="-10" dirty="0">
                <a:solidFill>
                  <a:srgbClr val="17375E"/>
                </a:solidFill>
                <a:latin typeface="Chancery Uralic"/>
                <a:cs typeface="Chancery Uralic"/>
              </a:rPr>
              <a:t>детях </a:t>
            </a:r>
            <a:r>
              <a:rPr sz="2400" i="1" spc="-20" dirty="0">
                <a:solidFill>
                  <a:srgbClr val="17375E"/>
                </a:solidFill>
                <a:latin typeface="Chancery Uralic"/>
                <a:cs typeface="Chancery Uralic"/>
              </a:rPr>
              <a:t>отражается</a:t>
            </a:r>
            <a:r>
              <a:rPr sz="2400" i="1" spc="-30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нравственная</a:t>
            </a:r>
            <a:r>
              <a:rPr sz="2400" i="1" spc="-40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spc="-10" dirty="0">
                <a:solidFill>
                  <a:srgbClr val="17375E"/>
                </a:solidFill>
                <a:latin typeface="Chancery Uralic"/>
                <a:cs typeface="Chancery Uralic"/>
              </a:rPr>
              <a:t>чистота </a:t>
            </a: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матери</a:t>
            </a:r>
            <a:r>
              <a:rPr sz="2400" i="1" spc="30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dirty="0">
                <a:solidFill>
                  <a:srgbClr val="17375E"/>
                </a:solidFill>
                <a:latin typeface="Chancery Uralic"/>
                <a:cs typeface="Chancery Uralic"/>
              </a:rPr>
              <a:t>и</a:t>
            </a:r>
            <a:r>
              <a:rPr sz="2400" i="1" spc="40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400" i="1" spc="-10" dirty="0">
                <a:solidFill>
                  <a:srgbClr val="17375E"/>
                </a:solidFill>
                <a:latin typeface="Chancery Uralic"/>
                <a:cs typeface="Chancery Uralic"/>
              </a:rPr>
              <a:t>отца».</a:t>
            </a:r>
            <a:endParaRPr sz="2400">
              <a:latin typeface="Chancery Uralic"/>
              <a:cs typeface="Chancery Uralic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i="1" dirty="0">
                <a:solidFill>
                  <a:srgbClr val="17375E"/>
                </a:solidFill>
                <a:latin typeface="Chancery Uralic"/>
                <a:cs typeface="Chancery Uralic"/>
              </a:rPr>
              <a:t>В.</a:t>
            </a:r>
            <a:r>
              <a:rPr sz="2000" i="1" spc="-10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000" i="1" dirty="0">
                <a:solidFill>
                  <a:srgbClr val="17375E"/>
                </a:solidFill>
                <a:latin typeface="Chancery Uralic"/>
                <a:cs typeface="Chancery Uralic"/>
              </a:rPr>
              <a:t>А.</a:t>
            </a:r>
            <a:r>
              <a:rPr sz="2000" i="1" spc="-20" dirty="0">
                <a:solidFill>
                  <a:srgbClr val="17375E"/>
                </a:solidFill>
                <a:latin typeface="Chancery Uralic"/>
                <a:cs typeface="Chancery Uralic"/>
              </a:rPr>
              <a:t> </a:t>
            </a:r>
            <a:r>
              <a:rPr sz="2000" i="1" spc="-10" dirty="0">
                <a:solidFill>
                  <a:srgbClr val="17375E"/>
                </a:solidFill>
                <a:latin typeface="Chancery Uralic"/>
                <a:cs typeface="Chancery Uralic"/>
              </a:rPr>
              <a:t>Сухомлинский</a:t>
            </a:r>
            <a:endParaRPr sz="2000">
              <a:latin typeface="Chancery Uralic"/>
              <a:cs typeface="Chancery Ural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" y="836675"/>
            <a:ext cx="7667244" cy="23987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028" rIns="0" bIns="0" rtlCol="0">
            <a:spAutoFit/>
          </a:bodyPr>
          <a:lstStyle/>
          <a:p>
            <a:pPr marL="234124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Семинары-</a:t>
            </a:r>
            <a:r>
              <a:rPr spc="-10" dirty="0"/>
              <a:t>практикумы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8509" y="1287017"/>
            <a:ext cx="701675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такие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семинары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целесообразно</a:t>
            </a:r>
            <a:r>
              <a:rPr sz="1800" b="1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приглашать</a:t>
            </a:r>
            <a:r>
              <a:rPr sz="1800" b="1" spc="2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молодых,</a:t>
            </a:r>
            <a:r>
              <a:rPr sz="1800" b="1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неопытных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родителей,</a:t>
            </a:r>
            <a:r>
              <a:rPr sz="1800" b="1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которые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нуждаются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приобретении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практических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навыков воспитания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детей.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Эта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форма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работы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даёт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возможность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не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только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рассказать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способах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и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приёмах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обучения,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но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показать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их: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-как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составлять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рассказ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картине,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беседовать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ребёнком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прочитанном,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-как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упражнять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артикуляционный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аппарат,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-делать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дыхательную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гимнастику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др.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515" y="3717035"/>
            <a:ext cx="2938272" cy="29961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5104" y="321690"/>
            <a:ext cx="3654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Родительские</a:t>
            </a:r>
            <a:r>
              <a:rPr spc="-110" dirty="0"/>
              <a:t> </a:t>
            </a:r>
            <a:r>
              <a:rPr spc="-10" dirty="0"/>
              <a:t>конференции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6408" y="926719"/>
            <a:ext cx="7709534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1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Основная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цель</a:t>
            </a:r>
            <a:r>
              <a:rPr sz="1800" b="1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конференции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обмен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опытом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семейного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воспитания.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Родители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заранее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готовят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сообщение,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педагог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при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необходимости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оказывает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помощь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выборе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темы,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оформлении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выступления.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конференции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может</a:t>
            </a:r>
            <a:endParaRPr sz="1800">
              <a:latin typeface="Carlito"/>
              <a:cs typeface="Carlito"/>
            </a:endParaRPr>
          </a:p>
          <a:p>
            <a:pPr marL="12700" marR="3937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выступить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специалист.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Его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выступление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даётся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«для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затравки»,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чтобы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вызвать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обсуждение,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а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если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получится,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то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дискуссию.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Конференция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может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проходить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рамках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одного</a:t>
            </a:r>
            <a:r>
              <a:rPr sz="18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дошкольного</a:t>
            </a:r>
            <a:r>
              <a:rPr sz="18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учреждения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,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но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практикуются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городские</a:t>
            </a:r>
            <a:r>
              <a:rPr sz="1800" b="1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конференции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.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Важно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определить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актуальную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тему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конференции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(«Роль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отца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воспитании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ребенка»,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«О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здоровье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всерьёз»,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«Приобщение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детей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национальной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культуре»).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конференции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готовятся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выставки</a:t>
            </a:r>
            <a:r>
              <a:rPr sz="1800" b="1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детских</a:t>
            </a:r>
            <a:r>
              <a:rPr sz="1800" b="1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работ,</a:t>
            </a:r>
            <a:r>
              <a:rPr sz="1800" b="1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педагогической</a:t>
            </a:r>
            <a:endParaRPr sz="1800">
              <a:latin typeface="Carlito"/>
              <a:cs typeface="Carlito"/>
            </a:endParaRPr>
          </a:p>
          <a:p>
            <a:pPr marL="12700" marR="245745" algn="just">
              <a:lnSpc>
                <a:spcPct val="100000"/>
              </a:lnSpc>
            </a:pP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литературы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,</a:t>
            </a:r>
            <a:r>
              <a:rPr sz="1800" spc="-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материалов,</a:t>
            </a:r>
            <a:r>
              <a:rPr sz="1800" b="1" spc="-8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отражающих</a:t>
            </a:r>
            <a:r>
              <a:rPr sz="1800" b="1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работу</a:t>
            </a:r>
            <a:r>
              <a:rPr sz="1800" b="1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дошкольного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учреждения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и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др.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Завершить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конференцию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можно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совместным</a:t>
            </a:r>
            <a:r>
              <a:rPr sz="1800" b="1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концертом</a:t>
            </a:r>
            <a:r>
              <a:rPr sz="1800" b="1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детей,</a:t>
            </a:r>
            <a:r>
              <a:rPr sz="1800" b="1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членов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их</a:t>
            </a:r>
            <a:r>
              <a:rPr sz="1800" b="1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семей</a:t>
            </a:r>
            <a:r>
              <a:rPr sz="1800" b="1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сотрудников</a:t>
            </a:r>
            <a:r>
              <a:rPr sz="1800" b="1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дошкольного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учреждения.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5495" y="4646676"/>
            <a:ext cx="3493007" cy="19720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7" y="3875278"/>
            <a:ext cx="8329930" cy="2640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17375E"/>
                </a:solidFill>
                <a:latin typeface="Carlito"/>
                <a:cs typeface="Carlito"/>
              </a:rPr>
              <a:t>Мастер-классы</a:t>
            </a:r>
            <a:endParaRPr sz="2400">
              <a:latin typeface="Carlito"/>
              <a:cs typeface="Carlito"/>
            </a:endParaRPr>
          </a:p>
          <a:p>
            <a:pPr marL="178435">
              <a:lnSpc>
                <a:spcPct val="100000"/>
              </a:lnSpc>
              <a:spcBef>
                <a:spcPts val="1689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Участники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выполняют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педагогическое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задание,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например,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делятся</a:t>
            </a:r>
            <a:r>
              <a:rPr sz="1800" spc="-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советами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о</a:t>
            </a:r>
            <a:endParaRPr sz="1800">
              <a:latin typeface="Carlito"/>
              <a:cs typeface="Carlito"/>
            </a:endParaRPr>
          </a:p>
          <a:p>
            <a:pPr marL="178435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том,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как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научить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ребенка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одеваться,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умываться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или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убирать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собой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игрушки.</a:t>
            </a:r>
            <a:endParaRPr sz="1800">
              <a:latin typeface="Carlito"/>
              <a:cs typeface="Carlito"/>
            </a:endParaRPr>
          </a:p>
          <a:p>
            <a:pPr marL="9525" algn="ctr">
              <a:lnSpc>
                <a:spcPct val="100000"/>
              </a:lnSpc>
              <a:spcBef>
                <a:spcPts val="1300"/>
              </a:spcBef>
            </a:pPr>
            <a:r>
              <a:rPr sz="2400" dirty="0">
                <a:solidFill>
                  <a:srgbClr val="17375E"/>
                </a:solidFill>
                <a:latin typeface="Carlito"/>
                <a:cs typeface="Carlito"/>
              </a:rPr>
              <a:t>Совместные</a:t>
            </a:r>
            <a:r>
              <a:rPr sz="24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rlito"/>
                <a:cs typeface="Carlito"/>
              </a:rPr>
              <a:t>экскурсии</a:t>
            </a:r>
            <a:endParaRPr sz="24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1045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Помогают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родителям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воспитателям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сблизиться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фоне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общего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интересного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дела, которое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нравится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детям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способствует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их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развитию.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Видеоролик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итогу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экскурсии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можно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опубликовать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сайте,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а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фотографии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там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же,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или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буклете.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2997" y="428701"/>
            <a:ext cx="6424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Сайт</a:t>
            </a:r>
            <a:r>
              <a:rPr spc="-60" dirty="0"/>
              <a:t> </a:t>
            </a:r>
            <a:r>
              <a:rPr spc="-10" dirty="0"/>
              <a:t>детского</a:t>
            </a:r>
            <a:r>
              <a:rPr spc="-60" dirty="0"/>
              <a:t> </a:t>
            </a:r>
            <a:r>
              <a:rPr dirty="0"/>
              <a:t>сада</a:t>
            </a:r>
            <a:r>
              <a:rPr spc="-5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страница</a:t>
            </a:r>
            <a:r>
              <a:rPr spc="-40" dirty="0"/>
              <a:t> </a:t>
            </a:r>
            <a:r>
              <a:rPr dirty="0"/>
              <a:t>в</a:t>
            </a:r>
            <a:r>
              <a:rPr spc="-50" dirty="0"/>
              <a:t> </a:t>
            </a:r>
            <a:r>
              <a:rPr dirty="0"/>
              <a:t>социальной</a:t>
            </a:r>
            <a:r>
              <a:rPr spc="-40" dirty="0"/>
              <a:t> </a:t>
            </a:r>
            <a:r>
              <a:rPr spc="-20" dirty="0"/>
              <a:t>сети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540" y="948309"/>
            <a:ext cx="69056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Родители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могут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познакомиться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разнообразной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информацией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об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учреждении,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фотографиями,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работами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дошкольников,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высказать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свои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пожелания,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написать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отзыв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работе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ДОУ.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E5FA14-B7CA-B04A-854A-8E2B4DAD2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8805"/>
            <a:ext cx="2509956" cy="2438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693CFE-F39C-AE35-BF5B-34284F518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61" y="1829292"/>
            <a:ext cx="4174536" cy="2060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200" y="762000"/>
            <a:ext cx="9067799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 indent="73025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17375E"/>
                </a:solidFill>
                <a:latin typeface="Carlito"/>
                <a:cs typeface="Carlito"/>
              </a:rPr>
              <a:t>В </a:t>
            </a:r>
            <a:r>
              <a:rPr lang="ru-RU" sz="1800" dirty="0">
                <a:solidFill>
                  <a:srgbClr val="17375E"/>
                </a:solidFill>
                <a:latin typeface="Carlito"/>
                <a:cs typeface="Carlito"/>
              </a:rPr>
              <a:t>з</a:t>
            </a:r>
            <a:r>
              <a:rPr sz="1800" dirty="0" err="1">
                <a:solidFill>
                  <a:srgbClr val="17375E"/>
                </a:solidFill>
                <a:latin typeface="Carlito"/>
                <a:cs typeface="Carlito"/>
              </a:rPr>
              <a:t>аконе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lang="ru-RU" sz="1800" spc="-45" dirty="0">
                <a:solidFill>
                  <a:srgbClr val="17375E"/>
                </a:solidFill>
                <a:latin typeface="Carlito"/>
                <a:cs typeface="Carlito"/>
              </a:rPr>
              <a:t>«</a:t>
            </a:r>
            <a:r>
              <a:rPr lang="ru-RU" spc="-45" dirty="0">
                <a:solidFill>
                  <a:srgbClr val="17375E"/>
                </a:solidFill>
                <a:latin typeface="Carlito"/>
                <a:cs typeface="Carlito"/>
              </a:rPr>
              <a:t>О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б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образовании»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говорится,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что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родители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являются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первыми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педагогами.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 err="1">
                <a:solidFill>
                  <a:srgbClr val="17375E"/>
                </a:solidFill>
                <a:latin typeface="Carlito"/>
                <a:cs typeface="Carlito"/>
              </a:rPr>
              <a:t>Они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lang="ru-RU" sz="1800" spc="-25" dirty="0">
                <a:solidFill>
                  <a:srgbClr val="17375E"/>
                </a:solidFill>
                <a:latin typeface="Carlito"/>
                <a:cs typeface="Carlito"/>
              </a:rPr>
              <a:t>о</a:t>
            </a:r>
            <a:r>
              <a:rPr sz="1800" dirty="0" err="1">
                <a:solidFill>
                  <a:srgbClr val="17375E"/>
                </a:solidFill>
                <a:latin typeface="Carlito"/>
                <a:cs typeface="Carlito"/>
              </a:rPr>
              <a:t>бязаны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заложить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первые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основы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физического,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нравственного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 err="1">
                <a:solidFill>
                  <a:srgbClr val="17375E"/>
                </a:solidFill>
                <a:latin typeface="Carlito"/>
                <a:cs typeface="Carlito"/>
              </a:rPr>
              <a:t>интеллектуального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lang="ru-RU" sz="1800" spc="-10" dirty="0">
                <a:solidFill>
                  <a:srgbClr val="17375E"/>
                </a:solidFill>
                <a:latin typeface="Carlito"/>
                <a:cs typeface="Carlito"/>
              </a:rPr>
              <a:t>р</a:t>
            </a:r>
            <a:r>
              <a:rPr sz="1800" dirty="0" err="1">
                <a:solidFill>
                  <a:srgbClr val="17375E"/>
                </a:solidFill>
                <a:latin typeface="Carlito"/>
                <a:cs typeface="Carlito"/>
              </a:rPr>
              <a:t>азвития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личности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ребёнка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раннем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возрасте.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Это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даёт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основание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800" spc="-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 err="1">
                <a:solidFill>
                  <a:srgbClr val="17375E"/>
                </a:solidFill>
                <a:latin typeface="Carlito"/>
                <a:cs typeface="Carlito"/>
              </a:rPr>
              <a:t>организации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lang="ru-RU" sz="1800" spc="-10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r>
              <a:rPr sz="1800" dirty="0" err="1">
                <a:solidFill>
                  <a:srgbClr val="17375E"/>
                </a:solidFill>
                <a:latin typeface="Carlito"/>
                <a:cs typeface="Carlito"/>
              </a:rPr>
              <a:t>омплексной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формы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взаимодействия,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которая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является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двусторонним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 err="1">
                <a:solidFill>
                  <a:srgbClr val="17375E"/>
                </a:solidFill>
                <a:latin typeface="Carlito"/>
                <a:cs typeface="Carlito"/>
              </a:rPr>
              <a:t>процессом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:</a:t>
            </a:r>
            <a:endParaRPr lang="ru-RU" spc="-10" dirty="0">
              <a:latin typeface="Carlito"/>
              <a:cs typeface="Carlito"/>
            </a:endParaRPr>
          </a:p>
          <a:p>
            <a:pPr marL="298450" marR="9588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800" dirty="0" err="1">
                <a:solidFill>
                  <a:srgbClr val="17375E"/>
                </a:solidFill>
                <a:latin typeface="Carlito"/>
                <a:cs typeface="Carlito"/>
              </a:rPr>
              <a:t>детский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сад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помогает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семье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оптимизировать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её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влияние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ребёнка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путём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повышения педагогической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грамотности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 err="1">
                <a:solidFill>
                  <a:srgbClr val="17375E"/>
                </a:solidFill>
                <a:latin typeface="Carlito"/>
                <a:cs typeface="Carlito"/>
              </a:rPr>
              <a:t>культуры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;</a:t>
            </a:r>
            <a:endParaRPr lang="ru-RU" sz="1800" spc="-10" dirty="0">
              <a:solidFill>
                <a:srgbClr val="17375E"/>
              </a:solidFill>
              <a:latin typeface="Carlito"/>
              <a:cs typeface="Carlito"/>
            </a:endParaRPr>
          </a:p>
          <a:p>
            <a:pPr marL="298450" marR="95885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800" dirty="0" err="1">
                <a:solidFill>
                  <a:srgbClr val="17375E"/>
                </a:solidFill>
                <a:latin typeface="Carlito"/>
                <a:cs typeface="Carlito"/>
              </a:rPr>
              <a:t>семьи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помогают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детскому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саду,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активно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включаясь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образовательный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endParaRPr sz="1800" dirty="0">
              <a:latin typeface="Carlito"/>
              <a:cs typeface="Carlito"/>
            </a:endParaRPr>
          </a:p>
          <a:p>
            <a:pPr marL="19558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воспитательный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процессы.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232" y="3500628"/>
            <a:ext cx="5978652" cy="30754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906"/>
            <a:ext cx="9143999" cy="68320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027" y="821181"/>
            <a:ext cx="8747125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985" algn="just">
              <a:lnSpc>
                <a:spcPct val="100000"/>
              </a:lnSpc>
              <a:spcBef>
                <a:spcPts val="95"/>
              </a:spcBef>
              <a:buSzPct val="93750"/>
              <a:buFont typeface="Carlito"/>
              <a:buChar char="•"/>
              <a:tabLst>
                <a:tab pos="113664" algn="l"/>
              </a:tabLst>
            </a:pP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	Определитесь</a:t>
            </a:r>
            <a:r>
              <a:rPr sz="1600" b="1" spc="204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600" b="1" spc="204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целями.</a:t>
            </a:r>
            <a:r>
              <a:rPr sz="1600" b="1" spc="204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Общение</a:t>
            </a:r>
            <a:r>
              <a:rPr sz="1600" spc="20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600" spc="20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семьёй</a:t>
            </a:r>
            <a:r>
              <a:rPr sz="1600" spc="21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—</a:t>
            </a:r>
            <a:r>
              <a:rPr sz="1600" spc="20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это</a:t>
            </a:r>
            <a:r>
              <a:rPr sz="1600" spc="204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не</a:t>
            </a:r>
            <a:r>
              <a:rPr sz="1600" spc="204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просто</a:t>
            </a:r>
            <a:r>
              <a:rPr sz="1600" spc="204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выполнение</a:t>
            </a:r>
            <a:r>
              <a:rPr sz="1600" spc="21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требований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законодательства.</a:t>
            </a:r>
            <a:r>
              <a:rPr sz="1600" spc="204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Ведите</a:t>
            </a:r>
            <a:r>
              <a:rPr sz="1600" spc="2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разговор</a:t>
            </a:r>
            <a:r>
              <a:rPr sz="1600" spc="2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так,</a:t>
            </a:r>
            <a:r>
              <a:rPr sz="1600" spc="2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чтобы</a:t>
            </a:r>
            <a:r>
              <a:rPr sz="1600" spc="2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это</a:t>
            </a:r>
            <a:r>
              <a:rPr sz="1600" spc="2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дало</a:t>
            </a:r>
            <a:r>
              <a:rPr sz="1600" spc="204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полезную</a:t>
            </a:r>
            <a:r>
              <a:rPr sz="1600" spc="204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информацию</a:t>
            </a:r>
            <a:r>
              <a:rPr sz="1600" spc="204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600" spc="204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дальнейшей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работы,</a:t>
            </a:r>
            <a:r>
              <a:rPr sz="16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этого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нужно</a:t>
            </a:r>
            <a:r>
              <a:rPr sz="16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держать</a:t>
            </a:r>
            <a:r>
              <a:rPr sz="16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цели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6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уме</a:t>
            </a:r>
            <a:r>
              <a:rPr sz="16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во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время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общения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родителями.</a:t>
            </a:r>
            <a:endParaRPr sz="1600" dirty="0">
              <a:latin typeface="Carlito"/>
              <a:cs typeface="Carlito"/>
            </a:endParaRPr>
          </a:p>
          <a:p>
            <a:pPr marL="12700" marR="5715" indent="-6985" algn="just">
              <a:lnSpc>
                <a:spcPct val="100000"/>
              </a:lnSpc>
              <a:spcBef>
                <a:spcPts val="1925"/>
              </a:spcBef>
              <a:buSzPct val="93750"/>
              <a:buFont typeface="Carlito"/>
              <a:buChar char="•"/>
              <a:tabLst>
                <a:tab pos="113664" algn="l"/>
              </a:tabLst>
            </a:pP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	Общайтесь</a:t>
            </a:r>
            <a:r>
              <a:rPr sz="1600" b="1" spc="1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600" b="1" spc="114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родителями</a:t>
            </a:r>
            <a:r>
              <a:rPr sz="1600" b="1" spc="1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воспитанников</a:t>
            </a:r>
            <a:r>
              <a:rPr sz="1600" b="1" spc="1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как</a:t>
            </a:r>
            <a:r>
              <a:rPr sz="1600" b="1" spc="10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можно</a:t>
            </a:r>
            <a:r>
              <a:rPr sz="1600" b="1" spc="10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чаще</a:t>
            </a:r>
            <a:r>
              <a:rPr sz="1600" b="1" spc="1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600" b="1" spc="114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не</a:t>
            </a:r>
            <a:r>
              <a:rPr sz="1600" b="1" spc="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откладывайте</a:t>
            </a:r>
            <a:r>
              <a:rPr sz="1600" b="1" spc="10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600" b="1" spc="10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потом.</a:t>
            </a:r>
            <a:r>
              <a:rPr sz="1600" b="1" spc="10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Если</a:t>
            </a:r>
            <a:r>
              <a:rPr sz="1600" spc="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в 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какой-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то</a:t>
            </a:r>
            <a:r>
              <a:rPr sz="1600" spc="1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момент</a:t>
            </a:r>
            <a:r>
              <a:rPr sz="1600" spc="1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пришлось</a:t>
            </a:r>
            <a:r>
              <a:rPr sz="1600" spc="1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поднять</a:t>
            </a:r>
            <a:r>
              <a:rPr sz="1600" spc="1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проблемную</a:t>
            </a:r>
            <a:r>
              <a:rPr sz="1600" spc="1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тему,</a:t>
            </a:r>
            <a:r>
              <a:rPr sz="1600" spc="1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это</a:t>
            </a:r>
            <a:r>
              <a:rPr sz="1600" spc="1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будет</a:t>
            </a:r>
            <a:r>
              <a:rPr sz="1600" spc="1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намного</a:t>
            </a:r>
            <a:r>
              <a:rPr sz="1600" spc="1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проще,</a:t>
            </a:r>
            <a:r>
              <a:rPr sz="1600" spc="1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если</a:t>
            </a:r>
            <a:r>
              <a:rPr sz="1600" spc="1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у</a:t>
            </a:r>
            <a:r>
              <a:rPr sz="1600" spc="1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вас</a:t>
            </a:r>
            <a:r>
              <a:rPr sz="1600" spc="1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уже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выстроились</a:t>
            </a:r>
            <a:r>
              <a:rPr sz="1600" spc="-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хорошие</a:t>
            </a:r>
            <a:r>
              <a:rPr sz="16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отношения.</a:t>
            </a:r>
            <a:endParaRPr sz="1600" dirty="0">
              <a:latin typeface="Carlito"/>
              <a:cs typeface="Carlito"/>
            </a:endParaRPr>
          </a:p>
          <a:p>
            <a:pPr marL="12700" marR="5080" indent="-6985" algn="just">
              <a:lnSpc>
                <a:spcPct val="100000"/>
              </a:lnSpc>
              <a:spcBef>
                <a:spcPts val="1920"/>
              </a:spcBef>
              <a:buSzPct val="93750"/>
              <a:buFont typeface="Carlito"/>
              <a:buChar char="•"/>
              <a:tabLst>
                <a:tab pos="113664" algn="l"/>
              </a:tabLst>
            </a:pP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	Говорите</a:t>
            </a:r>
            <a:r>
              <a:rPr sz="1600" b="1" spc="85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не</a:t>
            </a:r>
            <a:r>
              <a:rPr sz="1600" b="1" spc="9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только</a:t>
            </a:r>
            <a:r>
              <a:rPr sz="1600" b="1" spc="9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об</a:t>
            </a:r>
            <a:r>
              <a:rPr sz="1600" b="1" spc="9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их</a:t>
            </a:r>
            <a:r>
              <a:rPr sz="1600" b="1" spc="9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ребёнке,</a:t>
            </a:r>
            <a:r>
              <a:rPr sz="1600" b="1" spc="85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но</a:t>
            </a:r>
            <a:r>
              <a:rPr sz="1600" b="1" spc="9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600" b="1" spc="85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обо</a:t>
            </a:r>
            <a:r>
              <a:rPr sz="1600" b="1" spc="9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всей</a:t>
            </a:r>
            <a:r>
              <a:rPr sz="1600" b="1" spc="9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группе.</a:t>
            </a:r>
            <a:r>
              <a:rPr sz="1600" b="1" spc="9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Важно</a:t>
            </a:r>
            <a:r>
              <a:rPr sz="1600" spc="9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давать</a:t>
            </a:r>
            <a:r>
              <a:rPr sz="1600" spc="85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понять,</a:t>
            </a:r>
            <a:r>
              <a:rPr sz="1600" spc="95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что</a:t>
            </a:r>
            <a:r>
              <a:rPr sz="1600" spc="90" dirty="0">
                <a:solidFill>
                  <a:srgbClr val="17375E"/>
                </a:solidFill>
                <a:latin typeface="Carlito"/>
                <a:cs typeface="Carlito"/>
              </a:rPr>
              <a:t>  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вы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ответственны</a:t>
            </a:r>
            <a:r>
              <a:rPr sz="1600" spc="2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не</a:t>
            </a:r>
            <a:r>
              <a:rPr sz="1600" spc="2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только</a:t>
            </a:r>
            <a:r>
              <a:rPr sz="1600" spc="28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за</a:t>
            </a:r>
            <a:r>
              <a:rPr sz="1600" spc="2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одного</a:t>
            </a:r>
            <a:r>
              <a:rPr sz="1600" spc="2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конкретного</a:t>
            </a:r>
            <a:r>
              <a:rPr sz="1600" spc="2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мальчика</a:t>
            </a:r>
            <a:r>
              <a:rPr sz="1600" spc="2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или</a:t>
            </a:r>
            <a:r>
              <a:rPr sz="1600" spc="28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девочку,</a:t>
            </a:r>
            <a:r>
              <a:rPr sz="1600" spc="29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это</a:t>
            </a:r>
            <a:r>
              <a:rPr sz="1600" spc="28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поможет</a:t>
            </a:r>
            <a:r>
              <a:rPr sz="1600" spc="2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родителям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лучше</a:t>
            </a:r>
            <a:r>
              <a:rPr sz="16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воспринимать вашу точку</a:t>
            </a:r>
            <a:r>
              <a:rPr sz="1600" spc="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зрения и</a:t>
            </a:r>
            <a:r>
              <a:rPr sz="1600" spc="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одобрять</a:t>
            </a:r>
            <a:r>
              <a:rPr sz="1600" spc="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те решения,</a:t>
            </a:r>
            <a:r>
              <a:rPr sz="16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которые</a:t>
            </a:r>
            <a:r>
              <a:rPr sz="1600" spc="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ориентированы</a:t>
            </a:r>
            <a:r>
              <a:rPr sz="1600" spc="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600" spc="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группу целиком.</a:t>
            </a:r>
            <a:endParaRPr sz="1600" dirty="0">
              <a:latin typeface="Carlito"/>
              <a:cs typeface="Carlito"/>
            </a:endParaRPr>
          </a:p>
          <a:p>
            <a:pPr marL="12700" marR="5080" indent="-6985" algn="just">
              <a:lnSpc>
                <a:spcPct val="100000"/>
              </a:lnSpc>
              <a:spcBef>
                <a:spcPts val="1920"/>
              </a:spcBef>
              <a:buSzPct val="93750"/>
              <a:buFont typeface="Carlito"/>
              <a:buChar char="•"/>
              <a:tabLst>
                <a:tab pos="113664" algn="l"/>
              </a:tabLst>
            </a:pP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	Подстраивайте</a:t>
            </a:r>
            <a:r>
              <a:rPr sz="1600" b="1" spc="1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способы</a:t>
            </a:r>
            <a:r>
              <a:rPr sz="1600" b="1" spc="1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общения</a:t>
            </a:r>
            <a:r>
              <a:rPr sz="1600" b="1" spc="1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под</a:t>
            </a:r>
            <a:r>
              <a:rPr sz="1600" b="1" spc="1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родителей.</a:t>
            </a:r>
            <a:r>
              <a:rPr sz="1600" b="1" spc="1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Спросите,</a:t>
            </a:r>
            <a:r>
              <a:rPr sz="1600" spc="1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какие</a:t>
            </a:r>
            <a:r>
              <a:rPr sz="1600" spc="1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формы</a:t>
            </a:r>
            <a:r>
              <a:rPr sz="1600" spc="1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им</a:t>
            </a:r>
            <a:r>
              <a:rPr sz="1600" spc="1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подходят</a:t>
            </a:r>
            <a:r>
              <a:rPr sz="1600" spc="1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больше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всего.</a:t>
            </a:r>
            <a:r>
              <a:rPr sz="1600" spc="2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Даже</a:t>
            </a:r>
            <a:r>
              <a:rPr sz="1600" spc="2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если</a:t>
            </a:r>
            <a:r>
              <a:rPr sz="1600" spc="28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большинство</a:t>
            </a:r>
            <a:r>
              <a:rPr sz="1600" spc="2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предпочитает</a:t>
            </a:r>
            <a:r>
              <a:rPr sz="1600" spc="29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говорить</a:t>
            </a:r>
            <a:r>
              <a:rPr sz="1600" spc="2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</a:t>
            </a:r>
            <a:r>
              <a:rPr sz="1600" spc="2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телефону,</a:t>
            </a:r>
            <a:r>
              <a:rPr sz="1600" spc="2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не</a:t>
            </a:r>
            <a:r>
              <a:rPr sz="1600" spc="2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ограничивайтесь</a:t>
            </a:r>
            <a:r>
              <a:rPr sz="1600" spc="2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только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этим.</a:t>
            </a:r>
            <a:r>
              <a:rPr sz="1600" spc="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Если</a:t>
            </a:r>
            <a:r>
              <a:rPr sz="1600" spc="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600" spc="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кого-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то</a:t>
            </a:r>
            <a:r>
              <a:rPr sz="1600" spc="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это</a:t>
            </a:r>
            <a:r>
              <a:rPr sz="1600" spc="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не</a:t>
            </a:r>
            <a:r>
              <a:rPr sz="1600" spc="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подходит</a:t>
            </a:r>
            <a:r>
              <a:rPr sz="1600" spc="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—</a:t>
            </a:r>
            <a:r>
              <a:rPr sz="1600" spc="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предложите</a:t>
            </a:r>
            <a:r>
              <a:rPr sz="1600" spc="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переписку</a:t>
            </a:r>
            <a:r>
              <a:rPr sz="1600" spc="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по</a:t>
            </a:r>
            <a:r>
              <a:rPr sz="1600" spc="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e-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mail,</a:t>
            </a:r>
            <a:r>
              <a:rPr sz="1600" spc="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WhatsApp</a:t>
            </a:r>
            <a:r>
              <a:rPr sz="1600" spc="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или</a:t>
            </a:r>
            <a:r>
              <a:rPr sz="1600" spc="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600" spc="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вашем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блоге</a:t>
            </a:r>
            <a:r>
              <a:rPr sz="1600" spc="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600" spc="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сайте.</a:t>
            </a:r>
            <a:r>
              <a:rPr sz="1600" spc="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Не</a:t>
            </a:r>
            <a:r>
              <a:rPr sz="1600" spc="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игнорируйте</a:t>
            </a:r>
            <a:r>
              <a:rPr sz="1600" spc="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возможности</a:t>
            </a:r>
            <a:r>
              <a:rPr sz="1600" spc="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смартфонов</a:t>
            </a:r>
            <a:r>
              <a:rPr sz="1600" spc="8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600" spc="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то</a:t>
            </a:r>
            <a:r>
              <a:rPr sz="1600" spc="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огромное</a:t>
            </a:r>
            <a:r>
              <a:rPr sz="1600" spc="8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количество</a:t>
            </a:r>
            <a:r>
              <a:rPr sz="1600" spc="8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приложений,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которое</a:t>
            </a:r>
            <a:r>
              <a:rPr sz="16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можно</a:t>
            </a:r>
            <a:r>
              <a:rPr sz="16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использовать,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чтобы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сделать</a:t>
            </a:r>
            <a:r>
              <a:rPr sz="16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общение</a:t>
            </a:r>
            <a:r>
              <a:rPr sz="16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6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семьями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проще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6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эффективнее.</a:t>
            </a:r>
            <a:endParaRPr sz="1600" dirty="0">
              <a:latin typeface="Carlito"/>
              <a:cs typeface="Carlito"/>
            </a:endParaRPr>
          </a:p>
          <a:p>
            <a:pPr marL="114300" indent="-107950" algn="just">
              <a:lnSpc>
                <a:spcPct val="100000"/>
              </a:lnSpc>
              <a:spcBef>
                <a:spcPts val="1920"/>
              </a:spcBef>
              <a:buSzPct val="93750"/>
              <a:buFont typeface="Carlito"/>
              <a:buChar char="•"/>
              <a:tabLst>
                <a:tab pos="114300" algn="l"/>
              </a:tabLst>
            </a:pP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Следите</a:t>
            </a:r>
            <a:r>
              <a:rPr sz="1600" b="1" spc="1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за</a:t>
            </a:r>
            <a:r>
              <a:rPr sz="1600" b="1" spc="1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своим</a:t>
            </a:r>
            <a:r>
              <a:rPr sz="1600" b="1" spc="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rlito"/>
                <a:cs typeface="Carlito"/>
              </a:rPr>
              <a:t>прогрессом.</a:t>
            </a:r>
            <a:r>
              <a:rPr sz="1600" b="1" spc="10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Обращайте</a:t>
            </a:r>
            <a:r>
              <a:rPr sz="1600" spc="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внимание</a:t>
            </a:r>
            <a:r>
              <a:rPr sz="1600" spc="9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600" spc="1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то,</a:t>
            </a:r>
            <a:r>
              <a:rPr sz="1600" spc="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какие</a:t>
            </a:r>
            <a:r>
              <a:rPr sz="1600" spc="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методы</a:t>
            </a:r>
            <a:r>
              <a:rPr sz="1600" spc="1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работают,</a:t>
            </a:r>
            <a:r>
              <a:rPr sz="1600" spc="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а</a:t>
            </a:r>
            <a:r>
              <a:rPr sz="1600" spc="9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какие</a:t>
            </a:r>
            <a:r>
              <a:rPr sz="1600" spc="1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нет.</a:t>
            </a:r>
            <a:endParaRPr sz="1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Что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rlito"/>
                <a:cs typeface="Carlito"/>
              </a:rPr>
              <a:t>родителям</a:t>
            </a:r>
            <a:r>
              <a:rPr sz="16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интереснее?</a:t>
            </a:r>
            <a:r>
              <a:rPr sz="16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От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чего</a:t>
            </a:r>
            <a:r>
              <a:rPr sz="16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зависит</a:t>
            </a:r>
            <a:r>
              <a:rPr sz="16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то,</a:t>
            </a:r>
            <a:r>
              <a:rPr sz="16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пришли</a:t>
            </a:r>
            <a:r>
              <a:rPr sz="16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они</a:t>
            </a:r>
            <a:r>
              <a:rPr sz="16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6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мероприятие</a:t>
            </a:r>
            <a:r>
              <a:rPr sz="16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dirty="0">
                <a:solidFill>
                  <a:srgbClr val="17375E"/>
                </a:solidFill>
                <a:latin typeface="Carlito"/>
                <a:cs typeface="Carlito"/>
              </a:rPr>
              <a:t>или</a:t>
            </a:r>
            <a:r>
              <a:rPr sz="16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rlito"/>
                <a:cs typeface="Carlito"/>
              </a:rPr>
              <a:t>нет?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7250" y="129666"/>
            <a:ext cx="4572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50" dirty="0"/>
              <a:t> </a:t>
            </a:r>
            <a:r>
              <a:rPr dirty="0"/>
              <a:t>советы</a:t>
            </a:r>
            <a:r>
              <a:rPr spc="-50" dirty="0"/>
              <a:t> </a:t>
            </a:r>
            <a:r>
              <a:rPr dirty="0"/>
              <a:t>по</a:t>
            </a:r>
            <a:r>
              <a:rPr spc="-60" dirty="0"/>
              <a:t> </a:t>
            </a:r>
            <a:r>
              <a:rPr spc="-10" dirty="0"/>
              <a:t>взаимодействию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7900" y="3061703"/>
              <a:ext cx="4645913" cy="11483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3447669"/>
            <a:ext cx="707898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ПЕДАГОГИ-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воспитатели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одних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тех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же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детей.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Однако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родители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не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всегда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обладают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достаточным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объемом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знаний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умений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вопросах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воспитания</a:t>
            </a:r>
            <a:r>
              <a:rPr sz="1800" spc="30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детей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дошкольного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возраста.</a:t>
            </a:r>
            <a:endParaRPr sz="18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Родители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воздействуют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ребенка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каждый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день,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поэтому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них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больше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возможностей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формирования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личностных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качеств</a:t>
            </a:r>
            <a:r>
              <a:rPr sz="1800" spc="3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ребенка.</a:t>
            </a:r>
            <a:endParaRPr sz="1800" dirty="0">
              <a:latin typeface="Carlito"/>
              <a:cs typeface="Carlito"/>
            </a:endParaRPr>
          </a:p>
          <a:p>
            <a:pPr marL="12700" marR="685800" indent="51435">
              <a:lnSpc>
                <a:spcPct val="100000"/>
              </a:lnSpc>
              <a:spcBef>
                <a:spcPts val="2165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Педагоги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могут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только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помочь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родителям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этом,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направить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их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в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нужное</a:t>
            </a:r>
            <a:r>
              <a:rPr sz="1800" spc="3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направление,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предложив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родителям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свою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помощь.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4276" y="260604"/>
            <a:ext cx="7775575" cy="2840990"/>
            <a:chOff x="684276" y="260604"/>
            <a:chExt cx="7775575" cy="2840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6735" y="260604"/>
              <a:ext cx="3332988" cy="2552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6" y="548640"/>
              <a:ext cx="3403091" cy="2552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366" y="2157222"/>
              <a:ext cx="6502908" cy="6720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04366" y="2157222"/>
            <a:ext cx="6503034" cy="67246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785"/>
              </a:spcBef>
            </a:pPr>
            <a:r>
              <a:rPr sz="2800" dirty="0"/>
              <a:t>Формы</a:t>
            </a:r>
            <a:r>
              <a:rPr sz="2800" spc="-25" dirty="0"/>
              <a:t> </a:t>
            </a:r>
            <a:r>
              <a:rPr sz="2800" spc="-20" dirty="0"/>
              <a:t>взаимодействия</a:t>
            </a:r>
            <a:r>
              <a:rPr sz="2800" spc="-60" dirty="0"/>
              <a:t> </a:t>
            </a:r>
            <a:r>
              <a:rPr sz="2800" dirty="0"/>
              <a:t>с</a:t>
            </a:r>
            <a:r>
              <a:rPr sz="2800" spc="-35" dirty="0"/>
              <a:t> </a:t>
            </a:r>
            <a:r>
              <a:rPr sz="2800" spc="-10" dirty="0"/>
              <a:t>родителями</a:t>
            </a:r>
            <a:endParaRPr sz="28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4702" y="4005834"/>
            <a:ext cx="2910840" cy="8641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44702" y="4005834"/>
            <a:ext cx="2910840" cy="86423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323850">
              <a:lnSpc>
                <a:spcPct val="100000"/>
              </a:lnSpc>
              <a:spcBef>
                <a:spcPts val="1540"/>
              </a:spcBef>
            </a:pPr>
            <a:r>
              <a:rPr sz="2800" spc="-10" dirty="0">
                <a:solidFill>
                  <a:srgbClr val="17375E"/>
                </a:solidFill>
                <a:latin typeface="Carlito"/>
                <a:cs typeface="Carlito"/>
              </a:rPr>
              <a:t>Традиционные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2090" y="4005834"/>
            <a:ext cx="3096767" cy="86410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92090" y="4005834"/>
            <a:ext cx="3096895" cy="864235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224790">
              <a:lnSpc>
                <a:spcPct val="100000"/>
              </a:lnSpc>
              <a:spcBef>
                <a:spcPts val="1540"/>
              </a:spcBef>
            </a:pPr>
            <a:r>
              <a:rPr sz="2800" spc="-10" dirty="0">
                <a:solidFill>
                  <a:srgbClr val="17375E"/>
                </a:solidFill>
                <a:latin typeface="Carlito"/>
                <a:cs typeface="Carlito"/>
              </a:rPr>
              <a:t>Нетрадиционные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99360" y="2823336"/>
            <a:ext cx="4340860" cy="1181735"/>
          </a:xfrm>
          <a:custGeom>
            <a:avLst/>
            <a:gdLst/>
            <a:ahLst/>
            <a:cxnLst/>
            <a:rect l="l" t="t" r="r" b="b"/>
            <a:pathLst>
              <a:path w="4340859" h="1181735">
                <a:moveTo>
                  <a:pt x="1572895" y="10287"/>
                </a:moveTo>
                <a:lnTo>
                  <a:pt x="1565275" y="127"/>
                </a:lnTo>
                <a:lnTo>
                  <a:pt x="24955" y="1154734"/>
                </a:lnTo>
                <a:lnTo>
                  <a:pt x="50165" y="1094994"/>
                </a:lnTo>
                <a:lnTo>
                  <a:pt x="51562" y="1091819"/>
                </a:lnTo>
                <a:lnTo>
                  <a:pt x="50038" y="1088009"/>
                </a:lnTo>
                <a:lnTo>
                  <a:pt x="46863" y="1086612"/>
                </a:lnTo>
                <a:lnTo>
                  <a:pt x="43561" y="1085342"/>
                </a:lnTo>
                <a:lnTo>
                  <a:pt x="39878" y="1086866"/>
                </a:lnTo>
                <a:lnTo>
                  <a:pt x="38481" y="1090041"/>
                </a:lnTo>
                <a:lnTo>
                  <a:pt x="0" y="1181354"/>
                </a:lnTo>
                <a:lnTo>
                  <a:pt x="20777" y="1178941"/>
                </a:lnTo>
                <a:lnTo>
                  <a:pt x="101854" y="1169543"/>
                </a:lnTo>
                <a:lnTo>
                  <a:pt x="104394" y="1166368"/>
                </a:lnTo>
                <a:lnTo>
                  <a:pt x="103632" y="1159383"/>
                </a:lnTo>
                <a:lnTo>
                  <a:pt x="100457" y="1156970"/>
                </a:lnTo>
                <a:lnTo>
                  <a:pt x="32715" y="1164793"/>
                </a:lnTo>
                <a:lnTo>
                  <a:pt x="1572895" y="10287"/>
                </a:lnTo>
                <a:close/>
              </a:path>
              <a:path w="4340859" h="1181735">
                <a:moveTo>
                  <a:pt x="4340606" y="1181354"/>
                </a:moveTo>
                <a:lnTo>
                  <a:pt x="4339755" y="1179576"/>
                </a:lnTo>
                <a:lnTo>
                  <a:pt x="4296410" y="1088771"/>
                </a:lnTo>
                <a:lnTo>
                  <a:pt x="4292600" y="1087374"/>
                </a:lnTo>
                <a:lnTo>
                  <a:pt x="4286250" y="1090422"/>
                </a:lnTo>
                <a:lnTo>
                  <a:pt x="4284980" y="1094232"/>
                </a:lnTo>
                <a:lnTo>
                  <a:pt x="4314368" y="1155877"/>
                </a:lnTo>
                <a:lnTo>
                  <a:pt x="2614168" y="0"/>
                </a:lnTo>
                <a:lnTo>
                  <a:pt x="2607056" y="10414"/>
                </a:lnTo>
                <a:lnTo>
                  <a:pt x="4307040" y="1166266"/>
                </a:lnTo>
                <a:lnTo>
                  <a:pt x="4242689" y="1161796"/>
                </a:lnTo>
                <a:lnTo>
                  <a:pt x="4239133" y="1161669"/>
                </a:lnTo>
                <a:lnTo>
                  <a:pt x="4236085" y="1164209"/>
                </a:lnTo>
                <a:lnTo>
                  <a:pt x="4235577" y="1171194"/>
                </a:lnTo>
                <a:lnTo>
                  <a:pt x="4238244" y="1174242"/>
                </a:lnTo>
                <a:lnTo>
                  <a:pt x="4340606" y="118135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73E46A-190F-342D-E80A-2DC0ABF18201}"/>
              </a:ext>
            </a:extLst>
          </p:cNvPr>
          <p:cNvSpPr txBox="1"/>
          <p:nvPr/>
        </p:nvSpPr>
        <p:spPr>
          <a:xfrm>
            <a:off x="1242911" y="609600"/>
            <a:ext cx="6658178" cy="438582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rlito"/>
                <a:cs typeface="Carlito"/>
              </a:rPr>
              <a:t>Традиционные формы работы с родителями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A62B46-561B-427D-B7CF-030DF538D849}"/>
              </a:ext>
            </a:extLst>
          </p:cNvPr>
          <p:cNvSpPr txBox="1"/>
          <p:nvPr/>
        </p:nvSpPr>
        <p:spPr>
          <a:xfrm>
            <a:off x="1143000" y="1676400"/>
            <a:ext cx="2133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ramond" panose="02020404030301010803" pitchFamily="18" charset="0"/>
              </a:rPr>
              <a:t>Коллективные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Родительские собрания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Конференции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Круглые столы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И др.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930C9C-F1E0-C562-816E-7C061B97E93D}"/>
              </a:ext>
            </a:extLst>
          </p:cNvPr>
          <p:cNvSpPr txBox="1"/>
          <p:nvPr/>
        </p:nvSpPr>
        <p:spPr>
          <a:xfrm>
            <a:off x="3581400" y="1674673"/>
            <a:ext cx="22860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ramond" panose="02020404030301010803" pitchFamily="18" charset="0"/>
              </a:rPr>
              <a:t>Индивидуальные</a:t>
            </a:r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Беседы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Консультации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Посещение на дому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Анкетирование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AA9365-25E1-11EE-7339-B4C3563428C0}"/>
              </a:ext>
            </a:extLst>
          </p:cNvPr>
          <p:cNvSpPr txBox="1"/>
          <p:nvPr/>
        </p:nvSpPr>
        <p:spPr>
          <a:xfrm>
            <a:off x="6096000" y="1674673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ramond" panose="02020404030301010803" pitchFamily="18" charset="0"/>
              </a:rPr>
              <a:t>Наглядно-информационные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Выставки детских работ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Стенды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Ширмы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Garamond" panose="02020404030301010803" pitchFamily="18" charset="0"/>
              </a:rPr>
              <a:t>Папки-передвижки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3EDFC503-2DD9-4671-11C8-304240AFD32B}"/>
              </a:ext>
            </a:extLst>
          </p:cNvPr>
          <p:cNvCxnSpPr>
            <a:stCxn id="23" idx="2"/>
            <a:endCxn id="25" idx="0"/>
          </p:cNvCxnSpPr>
          <p:nvPr/>
        </p:nvCxnSpPr>
        <p:spPr>
          <a:xfrm flipH="1">
            <a:off x="2209800" y="1048182"/>
            <a:ext cx="2362200" cy="628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DDDE3AF-0A0E-7066-4FA2-812C58D0DA9E}"/>
              </a:ext>
            </a:extLst>
          </p:cNvPr>
          <p:cNvCxnSpPr>
            <a:stCxn id="23" idx="2"/>
          </p:cNvCxnSpPr>
          <p:nvPr/>
        </p:nvCxnSpPr>
        <p:spPr>
          <a:xfrm>
            <a:off x="4572000" y="1048182"/>
            <a:ext cx="0" cy="62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0085158-4D51-16B6-DE86-B8ED05D1A2BE}"/>
              </a:ext>
            </a:extLst>
          </p:cNvPr>
          <p:cNvCxnSpPr>
            <a:stCxn id="23" idx="2"/>
          </p:cNvCxnSpPr>
          <p:nvPr/>
        </p:nvCxnSpPr>
        <p:spPr>
          <a:xfrm>
            <a:off x="4572000" y="1048182"/>
            <a:ext cx="2286000" cy="62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C49CBED-665D-49B8-E4C1-095712789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0" y="3933488"/>
            <a:ext cx="2837181" cy="12855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7E65663-9FFB-48FA-9290-7E0A48BBD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3920911"/>
            <a:ext cx="2476502" cy="16352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675C243-93BA-950E-B3F3-BD7D68A4B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01" y="3933489"/>
            <a:ext cx="2837181" cy="12855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7616" rIns="0" bIns="0" rtlCol="0">
            <a:spAutoFit/>
          </a:bodyPr>
          <a:lstStyle/>
          <a:p>
            <a:pPr marL="212598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Родительское</a:t>
            </a:r>
            <a:r>
              <a:rPr sz="2800" spc="-75" dirty="0"/>
              <a:t> </a:t>
            </a:r>
            <a:r>
              <a:rPr sz="2800" spc="-10" dirty="0"/>
              <a:t>собрание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194612" y="4239895"/>
            <a:ext cx="71545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Проводятся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групповые</a:t>
            </a:r>
            <a:r>
              <a:rPr sz="18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b="1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общие</a:t>
            </a:r>
            <a:r>
              <a:rPr sz="1800" b="1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(для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родителей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всего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ДОУ).</a:t>
            </a:r>
            <a:endParaRPr sz="1800">
              <a:latin typeface="Carlito"/>
              <a:cs typeface="Carlito"/>
            </a:endParaRPr>
          </a:p>
          <a:p>
            <a:pPr marL="12700" marR="303530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Целью</a:t>
            </a:r>
            <a:r>
              <a:rPr sz="1800" b="1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таких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собраний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является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педагогическое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просвещение родителей,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повышение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уровня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их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педагогической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культуры,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оказание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им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помощи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воспитании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детей.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Внимание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родителей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обычно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сосредоточивается</a:t>
            </a:r>
            <a:r>
              <a:rPr sz="1800" spc="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определенной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воспитательной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проблеме,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которая раскрывается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основном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докладе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обсуждается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выступлениях собравшихся.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047" y="1216152"/>
            <a:ext cx="4572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2860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Беседы</a:t>
            </a:r>
            <a:r>
              <a:rPr sz="2800" spc="-50" dirty="0"/>
              <a:t> </a:t>
            </a:r>
            <a:r>
              <a:rPr sz="2800" dirty="0"/>
              <a:t>с</a:t>
            </a:r>
            <a:r>
              <a:rPr sz="2800" spc="-40" dirty="0"/>
              <a:t> </a:t>
            </a:r>
            <a:r>
              <a:rPr sz="2800" spc="-10" dirty="0"/>
              <a:t>родителями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6889" rIns="0" bIns="0" rtlCol="0">
            <a:spAutoFit/>
          </a:bodyPr>
          <a:lstStyle/>
          <a:p>
            <a:pPr marL="238442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Цель</a:t>
            </a:r>
            <a:r>
              <a:rPr spc="-55" dirty="0"/>
              <a:t> </a:t>
            </a:r>
            <a:r>
              <a:rPr spc="-10" dirty="0"/>
              <a:t>педагогической</a:t>
            </a:r>
            <a:r>
              <a:rPr spc="-20" dirty="0"/>
              <a:t> </a:t>
            </a:r>
            <a:r>
              <a:rPr dirty="0"/>
              <a:t>беседы</a:t>
            </a:r>
            <a:r>
              <a:rPr spc="-1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обмен</a:t>
            </a:r>
            <a:r>
              <a:rPr spc="-25" dirty="0"/>
              <a:t> </a:t>
            </a:r>
            <a:r>
              <a:rPr dirty="0"/>
              <a:t>мнениями</a:t>
            </a:r>
            <a:r>
              <a:rPr spc="-30" dirty="0"/>
              <a:t> </a:t>
            </a:r>
            <a:r>
              <a:rPr spc="-25" dirty="0"/>
              <a:t>по </a:t>
            </a:r>
            <a:r>
              <a:rPr dirty="0"/>
              <a:t>тому</a:t>
            </a:r>
            <a:r>
              <a:rPr spc="-40" dirty="0"/>
              <a:t> </a:t>
            </a:r>
            <a:r>
              <a:rPr dirty="0"/>
              <a:t>или</a:t>
            </a:r>
            <a:r>
              <a:rPr spc="-40" dirty="0"/>
              <a:t> </a:t>
            </a:r>
            <a:r>
              <a:rPr dirty="0"/>
              <a:t>иному</a:t>
            </a:r>
            <a:r>
              <a:rPr spc="-35" dirty="0"/>
              <a:t> </a:t>
            </a:r>
            <a:r>
              <a:rPr dirty="0"/>
              <a:t>вопросу;</a:t>
            </a:r>
            <a:r>
              <a:rPr spc="-35" dirty="0"/>
              <a:t> </a:t>
            </a:r>
            <a:r>
              <a:rPr dirty="0"/>
              <a:t>ее</a:t>
            </a:r>
            <a:r>
              <a:rPr spc="-40" dirty="0"/>
              <a:t> </a:t>
            </a:r>
            <a:r>
              <a:rPr dirty="0"/>
              <a:t>особенность –</a:t>
            </a:r>
            <a:r>
              <a:rPr spc="-45" dirty="0"/>
              <a:t> </a:t>
            </a:r>
            <a:r>
              <a:rPr spc="-10" dirty="0"/>
              <a:t>активное </a:t>
            </a:r>
            <a:r>
              <a:rPr dirty="0"/>
              <a:t>участие и</a:t>
            </a:r>
            <a:r>
              <a:rPr spc="-15" dirty="0"/>
              <a:t> </a:t>
            </a:r>
            <a:r>
              <a:rPr spc="-10" dirty="0"/>
              <a:t>воспитателя,</a:t>
            </a:r>
            <a:r>
              <a:rPr spc="-35" dirty="0"/>
              <a:t> </a:t>
            </a:r>
            <a:r>
              <a:rPr dirty="0"/>
              <a:t>и</a:t>
            </a:r>
            <a:r>
              <a:rPr spc="-20" dirty="0"/>
              <a:t> родителей.</a:t>
            </a:r>
            <a:r>
              <a:rPr spc="-30" dirty="0"/>
              <a:t> </a:t>
            </a:r>
            <a:r>
              <a:rPr dirty="0"/>
              <a:t>Беседа</a:t>
            </a:r>
            <a:r>
              <a:rPr spc="-30" dirty="0"/>
              <a:t> </a:t>
            </a:r>
            <a:r>
              <a:rPr spc="-10" dirty="0"/>
              <a:t>может</a:t>
            </a:r>
          </a:p>
          <a:p>
            <a:pPr marL="2384425" marR="205740">
              <a:lnSpc>
                <a:spcPct val="100000"/>
              </a:lnSpc>
            </a:pPr>
            <a:r>
              <a:rPr dirty="0"/>
              <a:t>возникать</a:t>
            </a:r>
            <a:r>
              <a:rPr spc="-60" dirty="0"/>
              <a:t> </a:t>
            </a:r>
            <a:r>
              <a:rPr dirty="0"/>
              <a:t>стихийно</a:t>
            </a:r>
            <a:r>
              <a:rPr spc="-50" dirty="0"/>
              <a:t> </a:t>
            </a:r>
            <a:r>
              <a:rPr dirty="0"/>
              <a:t>по</a:t>
            </a:r>
            <a:r>
              <a:rPr spc="-75" dirty="0"/>
              <a:t> </a:t>
            </a:r>
            <a:r>
              <a:rPr dirty="0"/>
              <a:t>инициативе</a:t>
            </a:r>
            <a:r>
              <a:rPr spc="-45" dirty="0"/>
              <a:t> </a:t>
            </a:r>
            <a:r>
              <a:rPr dirty="0"/>
              <a:t>и</a:t>
            </a:r>
            <a:r>
              <a:rPr spc="-70" dirty="0"/>
              <a:t> </a:t>
            </a:r>
            <a:r>
              <a:rPr spc="-10" dirty="0"/>
              <a:t>родителей,</a:t>
            </a:r>
            <a:r>
              <a:rPr spc="-70" dirty="0"/>
              <a:t> </a:t>
            </a:r>
            <a:r>
              <a:rPr spc="-50" dirty="0"/>
              <a:t>и </a:t>
            </a:r>
            <a:r>
              <a:rPr spc="-10" dirty="0"/>
              <a:t>педагога.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5428" y="4816220"/>
            <a:ext cx="73501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Утренние</a:t>
            </a:r>
            <a:r>
              <a:rPr sz="1800" b="1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встречи-беседы</a:t>
            </a:r>
            <a:r>
              <a:rPr sz="1800" b="1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воспитателя</a:t>
            </a:r>
            <a:r>
              <a:rPr sz="1800" b="1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8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родителями</a:t>
            </a:r>
            <a:r>
              <a:rPr sz="1800" b="1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кратковременны,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но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имеют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немалое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значение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выяснения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самочувствия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ребенка,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а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также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создания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его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близких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хорошего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настроения,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чувства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доверия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к</a:t>
            </a:r>
            <a:endParaRPr sz="1800">
              <a:latin typeface="Carlito"/>
              <a:cs typeface="Carlito"/>
            </a:endParaRPr>
          </a:p>
          <a:p>
            <a:pPr marL="12700" marR="417195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воспитателю.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После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вопросов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том,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как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ребенок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провел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вечер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ночь, воспитатель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возможности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коротко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информирует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родителей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том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интересном,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что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ждет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детей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сегодня.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383" y="1700783"/>
            <a:ext cx="2090927" cy="2519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66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7283" y="655002"/>
            <a:ext cx="7830820" cy="51301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Вечерние</a:t>
            </a:r>
            <a:r>
              <a:rPr sz="1800" b="1" spc="-8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беседы</a:t>
            </a:r>
            <a:r>
              <a:rPr sz="1800" b="1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800" b="1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родителями</a:t>
            </a:r>
            <a:r>
              <a:rPr sz="1800" b="1" spc="31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ограничены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времени.</a:t>
            </a:r>
            <a:endParaRPr sz="1800">
              <a:latin typeface="Carlito"/>
              <a:cs typeface="Carlito"/>
            </a:endParaRPr>
          </a:p>
          <a:p>
            <a:pPr marL="12700" marR="384810" algn="just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Педагог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информирует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некоторых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из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них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том,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как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прошел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ребенка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день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в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детском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саду,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чем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он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занимался,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как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проявил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себя,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что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следует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обратить внимание.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Не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надо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жаловаться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родителям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ребенка,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так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как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реакция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их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может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оказаться педагогически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несостоятельной.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Частые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жалобы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лишь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свидетельствуют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о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педагогическом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бессилии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воспитателя.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время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вечерней беседы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родителями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могут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быть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высказаны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также</a:t>
            </a:r>
            <a:endParaRPr sz="1800">
              <a:latin typeface="Carlito"/>
              <a:cs typeface="Carlito"/>
            </a:endParaRPr>
          </a:p>
          <a:p>
            <a:pPr marL="12700" marR="16256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замечания,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касающиеся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внешнего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вида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дошкольника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(неподстриженные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волосы,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тесная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обувь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др.);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делать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это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надо</a:t>
            </a:r>
            <a:r>
              <a:rPr sz="1800" spc="-6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тактичной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форме,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обосновывая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свои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советы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заботой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малыше.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800">
              <a:latin typeface="Carlito"/>
              <a:cs typeface="Carlito"/>
            </a:endParaRPr>
          </a:p>
          <a:p>
            <a:pPr marL="12700" marR="14859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Беседы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родителями,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хотя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кратковременные,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должны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быть содержательными,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полезными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для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них.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Этому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способствует</a:t>
            </a:r>
            <a:r>
              <a:rPr sz="1800" spc="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подготовленность воспитателя,</a:t>
            </a:r>
            <a:r>
              <a:rPr sz="1800" spc="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доброжелательный</a:t>
            </a:r>
            <a:r>
              <a:rPr sz="1800" spc="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тон.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022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Консультации</a:t>
            </a:r>
            <a:r>
              <a:rPr sz="2800" spc="-40" dirty="0"/>
              <a:t> </a:t>
            </a:r>
            <a:r>
              <a:rPr sz="2800" dirty="0"/>
              <a:t>для</a:t>
            </a:r>
            <a:r>
              <a:rPr sz="2800" spc="-40" dirty="0"/>
              <a:t> </a:t>
            </a:r>
            <a:r>
              <a:rPr sz="2800" spc="-10" dirty="0"/>
              <a:t>родителей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" y="4221479"/>
            <a:ext cx="3483864" cy="21427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7200" y="1287017"/>
            <a:ext cx="8136305" cy="544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958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Обычно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планируется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год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цикл консультаций,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которые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проводятся индивидуально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или</a:t>
            </a:r>
            <a:r>
              <a:rPr sz="1800" spc="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для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подгруппы родителей.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Целями</a:t>
            </a:r>
            <a:r>
              <a:rPr sz="1800" b="1" spc="-10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консультации</a:t>
            </a:r>
            <a:r>
              <a:rPr sz="1800" b="1" spc="-9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являются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усвоение</a:t>
            </a:r>
            <a:r>
              <a:rPr sz="1800" spc="-1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17375E"/>
                </a:solidFill>
                <a:latin typeface="Carlito"/>
                <a:cs typeface="Carlito"/>
              </a:rPr>
              <a:t>родителями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определенных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знаний,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умений;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помощь</a:t>
            </a:r>
            <a:r>
              <a:rPr sz="1800" spc="-3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им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в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разрешении</a:t>
            </a:r>
            <a:r>
              <a:rPr sz="1800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проблемных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вопросов.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1800" dirty="0">
              <a:latin typeface="Carlito"/>
              <a:cs typeface="Carlito"/>
            </a:endParaRPr>
          </a:p>
          <a:p>
            <a:pPr marL="4261485">
              <a:lnSpc>
                <a:spcPct val="100000"/>
              </a:lnSpc>
            </a:pPr>
            <a:r>
              <a:rPr sz="1800" b="1" dirty="0">
                <a:solidFill>
                  <a:srgbClr val="17375E"/>
                </a:solidFill>
                <a:latin typeface="Carlito"/>
                <a:cs typeface="Carlito"/>
              </a:rPr>
              <a:t>Формы</a:t>
            </a:r>
            <a:r>
              <a:rPr sz="1800" b="1" spc="-2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проведения</a:t>
            </a:r>
            <a:r>
              <a:rPr sz="1800" b="1" spc="-4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rlito"/>
                <a:cs typeface="Carlito"/>
              </a:rPr>
              <a:t>консультаций:</a:t>
            </a:r>
            <a:endParaRPr sz="1800" dirty="0">
              <a:latin typeface="Carlito"/>
              <a:cs typeface="Carlito"/>
            </a:endParaRPr>
          </a:p>
          <a:p>
            <a:pPr marL="4261485" marR="4603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квалифицированное</a:t>
            </a:r>
            <a:r>
              <a:rPr sz="1800" spc="-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сообщение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педагога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</a:t>
            </a:r>
            <a:r>
              <a:rPr sz="1800" spc="-4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последующим</a:t>
            </a:r>
            <a:endParaRPr sz="1800" dirty="0">
              <a:latin typeface="Carlito"/>
              <a:cs typeface="Carlito"/>
            </a:endParaRPr>
          </a:p>
          <a:p>
            <a:pPr marL="4261485">
              <a:lnSpc>
                <a:spcPct val="100000"/>
              </a:lnSpc>
            </a:pP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обсуждением;</a:t>
            </a:r>
            <a:endParaRPr sz="1800" dirty="0">
              <a:latin typeface="Carlito"/>
              <a:cs typeface="Carlito"/>
            </a:endParaRPr>
          </a:p>
          <a:p>
            <a:pPr marL="4261485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-обсуждение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статьи,</a:t>
            </a:r>
            <a:r>
              <a:rPr sz="1800" spc="-5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заранее</a:t>
            </a:r>
            <a:endParaRPr sz="1800" dirty="0">
              <a:latin typeface="Carlito"/>
              <a:cs typeface="Carlito"/>
            </a:endParaRPr>
          </a:p>
          <a:p>
            <a:pPr marL="4261485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прочитанной</a:t>
            </a:r>
            <a:r>
              <a:rPr sz="1800" spc="-6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всеми</a:t>
            </a:r>
            <a:r>
              <a:rPr sz="1800" spc="-7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приглашенными</a:t>
            </a:r>
            <a:endParaRPr sz="1800" dirty="0">
              <a:latin typeface="Carlito"/>
              <a:cs typeface="Carlito"/>
            </a:endParaRPr>
          </a:p>
          <a:p>
            <a:pPr marL="4261485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консультацию;</a:t>
            </a:r>
            <a:endParaRPr sz="1800" dirty="0">
              <a:latin typeface="Carlito"/>
              <a:cs typeface="Carlito"/>
            </a:endParaRPr>
          </a:p>
          <a:p>
            <a:pPr marL="4261485" marR="5080">
              <a:lnSpc>
                <a:spcPct val="100000"/>
              </a:lnSpc>
            </a:pP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-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практическое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занятие,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например,</a:t>
            </a:r>
            <a:r>
              <a:rPr sz="1800" spc="-35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17375E"/>
                </a:solidFill>
                <a:latin typeface="Carlito"/>
                <a:cs typeface="Carlito"/>
              </a:rPr>
              <a:t>на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тему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«Как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научить</a:t>
            </a:r>
            <a:r>
              <a:rPr sz="1800" spc="-5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17375E"/>
                </a:solidFill>
                <a:latin typeface="Carlito"/>
                <a:cs typeface="Carlito"/>
              </a:rPr>
              <a:t>ребёнка</a:t>
            </a:r>
            <a:r>
              <a:rPr sz="1800" spc="-70" dirty="0">
                <a:solidFill>
                  <a:srgbClr val="17375E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17375E"/>
                </a:solidFill>
                <a:latin typeface="Carlito"/>
                <a:cs typeface="Carlito"/>
              </a:rPr>
              <a:t>читать».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108" y="1034796"/>
            <a:ext cx="3037332" cy="309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1971</Words>
  <Application>Microsoft Office PowerPoint</Application>
  <PresentationFormat>Экран (4:3)</PresentationFormat>
  <Paragraphs>178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Carlito</vt:lpstr>
      <vt:lpstr>Chancery Uralic</vt:lpstr>
      <vt:lpstr>Garamond</vt:lpstr>
      <vt:lpstr>Times New Roman</vt:lpstr>
      <vt:lpstr>Wingdings</vt:lpstr>
      <vt:lpstr>Office Theme</vt:lpstr>
      <vt:lpstr>МУНИЦИПАЛЬНОЕ БЮДЖЕТНОЕ ДОШКОЛЬНОЕ ОБРАЗОВАТЕЛЬНОЕ УЧРЕЖДЕНИЕ «ДЕТСКИЙ САД «РУЧЕЁК» СЕЛА ТЕНИСТОЕ БАХЧИСАРАЙСКОГО РАЙОНА РЕСПУБЛИКИ КРЫМ Формы работы с родителями в детском саду</vt:lpstr>
      <vt:lpstr>Презентация PowerPoint</vt:lpstr>
      <vt:lpstr>Презентация PowerPoint</vt:lpstr>
      <vt:lpstr>Формы взаимодействия с родителями</vt:lpstr>
      <vt:lpstr>Презентация PowerPoint</vt:lpstr>
      <vt:lpstr>Родительское собрание</vt:lpstr>
      <vt:lpstr>Беседы с родителями</vt:lpstr>
      <vt:lpstr>Презентация PowerPoint</vt:lpstr>
      <vt:lpstr>Консультации для родителей</vt:lpstr>
      <vt:lpstr>Анкетирование</vt:lpstr>
      <vt:lpstr>Наглядная информация</vt:lpstr>
      <vt:lpstr>Презентация PowerPoint</vt:lpstr>
      <vt:lpstr>Посещение семьи ребенка</vt:lpstr>
      <vt:lpstr>Приглашение родителей посетить детский сад</vt:lpstr>
      <vt:lpstr>Презентация PowerPoint</vt:lpstr>
      <vt:lpstr>«Почтовый ящик» (почта доверия)</vt:lpstr>
      <vt:lpstr>Досуговые формы работы с родителями</vt:lpstr>
      <vt:lpstr>День открытых дверей</vt:lpstr>
      <vt:lpstr>Открытые просмотры занятий:</vt:lpstr>
      <vt:lpstr>Семинары-практикумы</vt:lpstr>
      <vt:lpstr>Родительские конференции</vt:lpstr>
      <vt:lpstr>Сайт детского сада и страница в социальной сети</vt:lpstr>
      <vt:lpstr>Презентация PowerPoint</vt:lpstr>
      <vt:lpstr>Общие советы по взаимодействию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Наталия Гордей</cp:lastModifiedBy>
  <cp:revision>4</cp:revision>
  <cp:lastPrinted>2024-12-13T10:45:53Z</cp:lastPrinted>
  <dcterms:created xsi:type="dcterms:W3CDTF">2024-12-10T12:15:19Z</dcterms:created>
  <dcterms:modified xsi:type="dcterms:W3CDTF">2024-12-17T09:07:13Z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2024-12-10T00:00:00Z</vt:filetime>
  </property>
  <property fmtid="{D5CDD505-2E9C-101B-9397-08002B2CF9AE}" pid="5" name="Producer">
    <vt:lpwstr>3-Heights(TM) PDF Security Shell 4.8.25.2 (http://www.pdf-tools.com)</vt:lpwstr>
  </property>
</Properties>
</file>