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68" r:id="rId3"/>
    <p:sldId id="294" r:id="rId4"/>
    <p:sldId id="267" r:id="rId5"/>
    <p:sldId id="263" r:id="rId6"/>
    <p:sldId id="270" r:id="rId7"/>
    <p:sldId id="292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6" r:id="rId23"/>
    <p:sldId id="287" r:id="rId24"/>
    <p:sldId id="293" r:id="rId25"/>
    <p:sldId id="288" r:id="rId26"/>
    <p:sldId id="289" r:id="rId27"/>
    <p:sldId id="290" r:id="rId28"/>
    <p:sldId id="285" r:id="rId29"/>
    <p:sldId id="291" r:id="rId30"/>
  </p:sldIdLst>
  <p:sldSz cx="9144000" cy="6858000" type="screen4x3"/>
  <p:notesSz cx="6858000" cy="9144000"/>
  <p:embeddedFontLst>
    <p:embeddedFont>
      <p:font typeface="Matilda" panose="020B0604020202020204" charset="0"/>
      <p:regular r:id="rId3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4DC"/>
    <a:srgbClr val="339933"/>
    <a:srgbClr val="EFA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362" autoAdjust="0"/>
  </p:normalViewPr>
  <p:slideViewPr>
    <p:cSldViewPr>
      <p:cViewPr varScale="1">
        <p:scale>
          <a:sx n="69" d="100"/>
          <a:sy n="69" d="100"/>
        </p:scale>
        <p:origin x="18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ия Гордей" userId="be2c291755925f10" providerId="LiveId" clId="{A615A8EB-C1D0-4D14-8A38-52FA8DCE89C7}"/>
    <pc:docChg chg="custSel modSld">
      <pc:chgData name="Наталия Гордей" userId="be2c291755925f10" providerId="LiveId" clId="{A615A8EB-C1D0-4D14-8A38-52FA8DCE89C7}" dt="2025-02-23T18:32:48.591" v="2" actId="21"/>
      <pc:docMkLst>
        <pc:docMk/>
      </pc:docMkLst>
      <pc:sldChg chg="addSp delSp modSp mod">
        <pc:chgData name="Наталия Гордей" userId="be2c291755925f10" providerId="LiveId" clId="{A615A8EB-C1D0-4D14-8A38-52FA8DCE89C7}" dt="2025-02-23T18:32:48.591" v="2" actId="21"/>
        <pc:sldMkLst>
          <pc:docMk/>
          <pc:sldMk cId="0" sldId="260"/>
        </pc:sldMkLst>
        <pc:spChg chg="add del mod">
          <ac:chgData name="Наталия Гордей" userId="be2c291755925f10" providerId="LiveId" clId="{A615A8EB-C1D0-4D14-8A38-52FA8DCE89C7}" dt="2025-02-23T18:32:48.591" v="2" actId="21"/>
          <ac:spMkLst>
            <pc:docMk/>
            <pc:sldMk cId="0" sldId="260"/>
            <ac:spMk id="3" creationId="{86BE2DE6-7EBC-74A3-7CDA-FE1354CD5923}"/>
          </ac:spMkLst>
        </pc:spChg>
        <pc:spChg chg="del">
          <ac:chgData name="Наталия Гордей" userId="be2c291755925f10" providerId="LiveId" clId="{A615A8EB-C1D0-4D14-8A38-52FA8DCE89C7}" dt="2025-02-23T18:32:44.268" v="1" actId="21"/>
          <ac:spMkLst>
            <pc:docMk/>
            <pc:sldMk cId="0" sldId="260"/>
            <ac:spMk id="5" creationId="{00000000-0000-0000-0000-000000000000}"/>
          </ac:spMkLst>
        </pc:spChg>
        <pc:spChg chg="del">
          <ac:chgData name="Наталия Гордей" userId="be2c291755925f10" providerId="LiveId" clId="{A615A8EB-C1D0-4D14-8A38-52FA8DCE89C7}" dt="2025-02-23T18:32:39.892" v="0" actId="21"/>
          <ac:spMkLst>
            <pc:docMk/>
            <pc:sldMk cId="0" sldId="260"/>
            <ac:spMk id="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00400" y="5029200"/>
            <a:ext cx="2819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90600" y="1828800"/>
            <a:ext cx="5666184" cy="2438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98333">
                      <a:srgbClr val="FFC000"/>
                    </a:gs>
                    <a:gs pos="69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Как детские сказки влияют на финансовую грамотность </a:t>
            </a:r>
            <a:endParaRPr kumimoji="0" lang="ru-RU" sz="4400" b="1" i="0" u="none" strike="noStrike" kern="1200" normalizeH="0" baseline="0" noProof="0" dirty="0">
              <a:ln w="11430"/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98333">
                    <a:srgbClr val="FFC000"/>
                  </a:gs>
                  <a:gs pos="69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/>
          </a:bodyPr>
          <a:lstStyle/>
          <a:p>
            <a:pPr algn="l"/>
            <a:r>
              <a:rPr lang="ru-RU" sz="3600" i="1" dirty="0"/>
              <a:t>Герои какой сказки благодаря рациональному разделению труда имели выгоду в совместном сосуществовании? </a:t>
            </a:r>
            <a:endParaRPr lang="ru-RU" sz="3600" dirty="0"/>
          </a:p>
        </p:txBody>
      </p:sp>
      <p:pic>
        <p:nvPicPr>
          <p:cNvPr id="3074" name="Picture 2" descr="C:\Users\Екатерина\Desktop\кр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9822" y="2590800"/>
            <a:ext cx="7325977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/>
          </a:bodyPr>
          <a:lstStyle/>
          <a:p>
            <a:pPr algn="l"/>
            <a:r>
              <a:rPr lang="ru-RU" sz="3600" i="1" dirty="0"/>
              <a:t>В какой сказке знание основных законов ведения сельского хозяйства помогли получать доход? </a:t>
            </a:r>
            <a:endParaRPr lang="ru-RU" sz="3600" dirty="0"/>
          </a:p>
        </p:txBody>
      </p:sp>
      <p:pic>
        <p:nvPicPr>
          <p:cNvPr id="4099" name="Picture 3" descr="C:\Users\Екатерина\Desktop\му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566" t="27240" r="13566" b="6607"/>
          <a:stretch>
            <a:fillRect/>
          </a:stretch>
        </p:blipFill>
        <p:spPr bwMode="auto">
          <a:xfrm>
            <a:off x="1600200" y="2395728"/>
            <a:ext cx="59436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/>
          </a:bodyPr>
          <a:lstStyle/>
          <a:p>
            <a:pPr algn="l"/>
            <a:r>
              <a:rPr lang="ru-RU" sz="3600" i="1" dirty="0"/>
              <a:t>В каких сказках умение девиц вести домашнее хозяйство помогло получить доход?</a:t>
            </a:r>
            <a:endParaRPr lang="ru-RU" sz="3600" dirty="0"/>
          </a:p>
        </p:txBody>
      </p:sp>
      <p:pic>
        <p:nvPicPr>
          <p:cNvPr id="5122" name="Picture 2" descr="C:\Users\Екатерина\Desktop\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94409"/>
            <a:ext cx="5791200" cy="4377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781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Екатерина\Desktop\коро.jpg"/>
          <p:cNvPicPr>
            <a:picLocks noChangeAspect="1" noChangeArrowheads="1"/>
          </p:cNvPicPr>
          <p:nvPr/>
        </p:nvPicPr>
        <p:blipFill>
          <a:blip r:embed="rId2" cstate="print"/>
          <a:srcRect t="4173" b="8101"/>
          <a:stretch>
            <a:fillRect/>
          </a:stretch>
        </p:blipFill>
        <p:spPr bwMode="auto">
          <a:xfrm>
            <a:off x="609600" y="457199"/>
            <a:ext cx="4191000" cy="3209109"/>
          </a:xfrm>
          <a:prstGeom prst="rect">
            <a:avLst/>
          </a:prstGeom>
          <a:noFill/>
        </p:spPr>
      </p:pic>
      <p:pic>
        <p:nvPicPr>
          <p:cNvPr id="6147" name="Picture 3" descr="C:\Users\Екатерина\Desktop\ц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2518" y="2514600"/>
            <a:ext cx="3918669" cy="4008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2"/>
          </a:xfrm>
        </p:spPr>
        <p:txBody>
          <a:bodyPr>
            <a:normAutofit/>
          </a:bodyPr>
          <a:lstStyle/>
          <a:p>
            <a:pPr algn="l"/>
            <a:r>
              <a:rPr lang="ru-RU" sz="3600" i="1" dirty="0"/>
              <a:t>Назовите сказку «Возвращалась старикова дочь с большой прибылью, отправилась и мачехина дочка, но вернулась с одними убытками» </a:t>
            </a:r>
            <a:endParaRPr lang="ru-RU" sz="3600" dirty="0"/>
          </a:p>
        </p:txBody>
      </p:sp>
      <p:pic>
        <p:nvPicPr>
          <p:cNvPr id="7170" name="Picture 2" descr="C:\Users\Екатерина\Desktop\мо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615" b="3543"/>
          <a:stretch>
            <a:fillRect/>
          </a:stretch>
        </p:blipFill>
        <p:spPr bwMode="auto">
          <a:xfrm>
            <a:off x="1295400" y="3125066"/>
            <a:ext cx="6554934" cy="3275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/>
          </a:bodyPr>
          <a:lstStyle/>
          <a:p>
            <a:pPr algn="l"/>
            <a:r>
              <a:rPr lang="ru-RU" sz="3600" i="1" dirty="0"/>
              <a:t>Назовите сказку, в которой героиня поменяла кухонную утварь на живой товар. </a:t>
            </a:r>
            <a:endParaRPr lang="ru-RU" sz="3600" dirty="0"/>
          </a:p>
        </p:txBody>
      </p:sp>
      <p:pic>
        <p:nvPicPr>
          <p:cNvPr id="8194" name="Picture 2" descr="C:\Users\Екатерина\Desktop\л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133600"/>
            <a:ext cx="76962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Autofit/>
          </a:bodyPr>
          <a:lstStyle/>
          <a:p>
            <a:pPr algn="l"/>
            <a:r>
              <a:rPr lang="ru-RU" sz="3600" i="1" dirty="0"/>
              <a:t>Герой этой сказки при помощи простой рекламы помог простому крестьянину занять высокий статус в обществе? </a:t>
            </a:r>
            <a:endParaRPr lang="ru-RU" sz="3600" dirty="0"/>
          </a:p>
        </p:txBody>
      </p:sp>
      <p:pic>
        <p:nvPicPr>
          <p:cNvPr id="9219" name="Picture 3" descr="C:\Users\Екатерина\Desktop\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438400"/>
            <a:ext cx="67818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pPr algn="l"/>
            <a:r>
              <a:rPr lang="ru-RU" sz="3600" i="1" dirty="0"/>
              <a:t>Герой какой сказки стал жертвой неправильного вложения денег? </a:t>
            </a:r>
            <a:endParaRPr lang="ru-RU" sz="3600" dirty="0"/>
          </a:p>
        </p:txBody>
      </p:sp>
      <p:pic>
        <p:nvPicPr>
          <p:cNvPr id="10242" name="Picture 2" descr="C:\Users\Екатерина\Desktop\бу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799" y="1704230"/>
            <a:ext cx="6820355" cy="4655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/>
          </a:bodyPr>
          <a:lstStyle/>
          <a:p>
            <a:pPr algn="l"/>
            <a:r>
              <a:rPr lang="ru-RU" sz="3600" i="1" dirty="0"/>
              <a:t>В какой сказке описывается нелегкий путь хлебобулочного изделия до потребителя? </a:t>
            </a:r>
            <a:endParaRPr lang="ru-RU" sz="3600" dirty="0"/>
          </a:p>
        </p:txBody>
      </p:sp>
      <p:pic>
        <p:nvPicPr>
          <p:cNvPr id="11267" name="Picture 3" descr="C:\Users\Екатерина\Desktop\ко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133600"/>
            <a:ext cx="6241946" cy="4059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Autofit/>
          </a:bodyPr>
          <a:lstStyle/>
          <a:p>
            <a:pPr algn="l"/>
            <a:r>
              <a:rPr lang="ru-RU" sz="3600" i="1" dirty="0"/>
              <a:t>В какой сказке описывается эффективность коллективного труда? </a:t>
            </a:r>
            <a:endParaRPr lang="ru-RU" sz="3600" dirty="0"/>
          </a:p>
        </p:txBody>
      </p:sp>
      <p:pic>
        <p:nvPicPr>
          <p:cNvPr id="12290" name="Picture 2" descr="C:\Users\Екатерина\Desktop\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310" y="1905000"/>
            <a:ext cx="7447380" cy="4221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066800"/>
            <a:ext cx="8208912" cy="5085928"/>
          </a:xfrm>
        </p:spPr>
        <p:txBody>
          <a:bodyPr/>
          <a:lstStyle/>
          <a:p>
            <a:pPr algn="just">
              <a:buNone/>
            </a:pPr>
            <a:r>
              <a:rPr lang="ru-RU" i="1" dirty="0"/>
              <a:t>«</a:t>
            </a:r>
            <a:r>
              <a:rPr lang="ru-RU" sz="3600" i="1" dirty="0"/>
              <a:t>Сказка для ребёнка - такое же серьёзное и настоящее дело,</a:t>
            </a:r>
            <a:r>
              <a:rPr lang="ru-RU" sz="3600" dirty="0"/>
              <a:t> </a:t>
            </a:r>
            <a:r>
              <a:rPr lang="ru-RU" sz="3600" i="1" dirty="0"/>
              <a:t>как игра: она нужна ему для того, чтобы определиться, чтобы изучить себя, измерить, оценить свои возможности».</a:t>
            </a:r>
            <a:endParaRPr lang="ru-RU" sz="3600" dirty="0"/>
          </a:p>
          <a:p>
            <a:pPr algn="r">
              <a:buNone/>
            </a:pPr>
            <a:r>
              <a:rPr lang="ru-RU" sz="3600" i="1" dirty="0" err="1"/>
              <a:t>Джанни</a:t>
            </a:r>
            <a:r>
              <a:rPr lang="ru-RU" sz="3600" i="1" dirty="0"/>
              <a:t> </a:t>
            </a:r>
            <a:r>
              <a:rPr lang="ru-RU" sz="3600" i="1" dirty="0" err="1"/>
              <a:t>Родари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75939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/>
          </a:bodyPr>
          <a:lstStyle/>
          <a:p>
            <a:pPr algn="l"/>
            <a:r>
              <a:rPr lang="ru-RU" sz="3600" i="1" dirty="0"/>
              <a:t>В какой сказке простая труженица домашнего подворья создает изделие из драгоценного металла и что это за металл? </a:t>
            </a:r>
            <a:endParaRPr lang="ru-RU" sz="3600" dirty="0"/>
          </a:p>
        </p:txBody>
      </p:sp>
      <p:pic>
        <p:nvPicPr>
          <p:cNvPr id="13316" name="Picture 4" descr="C:\Users\Екатерина\Desktop\ку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418" y="2514600"/>
            <a:ext cx="6648182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2133600"/>
          </a:xfrm>
        </p:spPr>
        <p:txBody>
          <a:bodyPr>
            <a:normAutofit fontScale="90000"/>
          </a:bodyPr>
          <a:lstStyle/>
          <a:p>
            <a:pPr algn="l"/>
            <a:br>
              <a:rPr lang="ru-RU" sz="3600" dirty="0"/>
            </a:br>
            <a:r>
              <a:rPr lang="ru-RU" sz="3300" dirty="0"/>
              <a:t>1.  </a:t>
            </a:r>
            <a:r>
              <a:rPr lang="ru-RU" sz="3300" b="1" dirty="0"/>
              <a:t>Сказки, раскрывающие потребности (в производстве и потреблении товара, их сбыте, распределении) и возможности их удовлетворения: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57600"/>
          </a:xfrm>
        </p:spPr>
        <p:txBody>
          <a:bodyPr>
            <a:normAutofit/>
          </a:bodyPr>
          <a:lstStyle/>
          <a:p>
            <a:r>
              <a:rPr lang="ru-RU" sz="2400" i="1" dirty="0"/>
              <a:t> русские народные сказки</a:t>
            </a:r>
            <a:r>
              <a:rPr lang="ru-RU" sz="2400" dirty="0"/>
              <a:t>: «Жадная старуха»; Иван-Царевич и Серый Волк»; «Как коза избушку построила»; «Морозко»; «Каша из топора»; «Терем-теремок» «</a:t>
            </a:r>
            <a:r>
              <a:rPr lang="ru-RU" sz="2400" dirty="0" err="1"/>
              <a:t>Хаврошечка</a:t>
            </a:r>
            <a:r>
              <a:rPr lang="ru-RU" sz="2400" dirty="0"/>
              <a:t>», "Кот и лиса" и т.д.</a:t>
            </a:r>
          </a:p>
          <a:p>
            <a:r>
              <a:rPr lang="ru-RU" sz="2400" i="1" dirty="0"/>
              <a:t> английская сказка</a:t>
            </a:r>
            <a:r>
              <a:rPr lang="ru-RU" sz="2400" dirty="0"/>
              <a:t> «Три поросенка», белорусская сказка «Легкий хлеб», </a:t>
            </a:r>
          </a:p>
          <a:p>
            <a:r>
              <a:rPr lang="ru-RU" sz="2400" i="1" dirty="0"/>
              <a:t> авторские</a:t>
            </a:r>
            <a:r>
              <a:rPr lang="ru-RU" sz="2400" dirty="0"/>
              <a:t>: "Телефон» К. И. Чуковский; «Сказка о рыбаке и рыбке» А. С. Пушкин; В. Г </a:t>
            </a:r>
            <a:r>
              <a:rPr lang="ru-RU" sz="2400" dirty="0" err="1"/>
              <a:t>Сутеев</a:t>
            </a:r>
            <a:r>
              <a:rPr lang="ru-RU" sz="2400" dirty="0"/>
              <a:t> «Мешок яблок» и др.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br>
              <a:rPr lang="ru-RU" sz="3600" dirty="0"/>
            </a:br>
            <a:r>
              <a:rPr lang="ru-RU" sz="3300" dirty="0"/>
              <a:t>2. </a:t>
            </a:r>
            <a:r>
              <a:rPr lang="ru-RU" sz="3300" b="1" dirty="0"/>
              <a:t>Сказки, отражающие труд людей:</a:t>
            </a:r>
            <a:br>
              <a:rPr lang="ru-RU" sz="3300" dirty="0"/>
            </a:br>
            <a:endParaRPr lang="ru-RU" sz="33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ru-RU" sz="2400" i="1" dirty="0"/>
              <a:t> народные сказки:</a:t>
            </a:r>
            <a:r>
              <a:rPr lang="ru-RU" sz="2400" dirty="0"/>
              <a:t> «Терем -теремок», «</a:t>
            </a:r>
            <a:r>
              <a:rPr lang="ru-RU" sz="2400" dirty="0" err="1"/>
              <a:t>Хаврошечка</a:t>
            </a:r>
            <a:r>
              <a:rPr lang="ru-RU" sz="2400" dirty="0"/>
              <a:t>», «Морозко»,«Мужик и медведь», "Колобок", "Репка", «Три поросенка» (</a:t>
            </a:r>
            <a:r>
              <a:rPr lang="ru-RU" sz="2400" i="1" dirty="0"/>
              <a:t>английская</a:t>
            </a:r>
            <a:r>
              <a:rPr lang="ru-RU" sz="2400" dirty="0"/>
              <a:t>), "Трудовые деньги" (</a:t>
            </a:r>
            <a:r>
              <a:rPr lang="ru-RU" sz="2400" i="1" dirty="0"/>
              <a:t>адыгейская</a:t>
            </a:r>
            <a:r>
              <a:rPr lang="ru-RU" sz="2400" dirty="0"/>
              <a:t>), "Краденым сыт не будешь" (</a:t>
            </a:r>
            <a:r>
              <a:rPr lang="ru-RU" sz="2400" i="1" dirty="0"/>
              <a:t>белорусская</a:t>
            </a:r>
            <a:r>
              <a:rPr lang="ru-RU" sz="2400" dirty="0"/>
              <a:t>).</a:t>
            </a:r>
          </a:p>
          <a:p>
            <a:r>
              <a:rPr lang="ru-RU" sz="2400" i="1" dirty="0"/>
              <a:t>авторские:</a:t>
            </a:r>
            <a:r>
              <a:rPr lang="ru-RU" sz="2400" dirty="0"/>
              <a:t> А.С. Пушкин «Сказка о попе и работнике его </a:t>
            </a:r>
            <a:r>
              <a:rPr lang="ru-RU" sz="2400" dirty="0" err="1"/>
              <a:t>Балде</a:t>
            </a:r>
            <a:r>
              <a:rPr lang="ru-RU" sz="2400" dirty="0"/>
              <a:t>»,  К.И. Чуковский «</a:t>
            </a:r>
            <a:r>
              <a:rPr lang="ru-RU" sz="2400" dirty="0" err="1"/>
              <a:t>Федорино</a:t>
            </a:r>
            <a:r>
              <a:rPr lang="ru-RU" sz="2400" dirty="0"/>
              <a:t> горе»,  К.Д. Ушинский «Петушок и бобовое зёрнышко»,  Э.Успенский «Трое из Простоквашино», В.Ф.Одоевский "Мороз Иванович", братья Гримм "Бабушка Вьюга", </a:t>
            </a:r>
            <a:r>
              <a:rPr lang="ru-RU" sz="2400" dirty="0" err="1"/>
              <a:t>Т.Папорова</a:t>
            </a:r>
            <a:r>
              <a:rPr lang="ru-RU" sz="2400" dirty="0"/>
              <a:t> "Так сойдет", </a:t>
            </a:r>
            <a:r>
              <a:rPr lang="ru-RU" sz="2400" dirty="0" err="1"/>
              <a:t>Смоленцова</a:t>
            </a:r>
            <a:r>
              <a:rPr lang="ru-RU" sz="2400" dirty="0"/>
              <a:t> А.А."Наши пряли, а ваши спали", </a:t>
            </a:r>
            <a:r>
              <a:rPr lang="ru-RU" sz="2400" dirty="0" err="1"/>
              <a:t>Гайланс</a:t>
            </a:r>
            <a:r>
              <a:rPr lang="ru-RU" sz="2400" dirty="0"/>
              <a:t> В.И. "Сказка о том как труд лень победил"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2286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 </a:t>
            </a:r>
            <a:br>
              <a:rPr lang="ru-RU" dirty="0"/>
            </a:br>
            <a:r>
              <a:rPr lang="ru-RU" sz="3300" dirty="0"/>
              <a:t>3.</a:t>
            </a:r>
            <a:r>
              <a:rPr lang="ru-RU" sz="3300" b="1" dirty="0"/>
              <a:t>Сказки, знакомящие с понятиями «деньги», «доходы», «расходы», "выгода"экономическими категориями: труд, распределение, обмен, производство: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2514600"/>
            <a:ext cx="8229600" cy="3733800"/>
          </a:xfrm>
        </p:spPr>
        <p:txBody>
          <a:bodyPr>
            <a:noAutofit/>
          </a:bodyPr>
          <a:lstStyle/>
          <a:p>
            <a:r>
              <a:rPr lang="ru-RU" sz="2500" i="1" dirty="0"/>
              <a:t> </a:t>
            </a:r>
            <a:r>
              <a:rPr lang="ru-RU" sz="2400" i="1" dirty="0"/>
              <a:t>народные:</a:t>
            </a:r>
            <a:r>
              <a:rPr lang="ru-RU" sz="2400" dirty="0"/>
              <a:t> «Девочка, которая принесла золото»; «Как бедняк выиграл имущество богача»; «Деньги делают все»; «Говорящие деньги»; «Клад»; «Золотая антилопа»; «</a:t>
            </a:r>
            <a:r>
              <a:rPr lang="ru-RU" sz="2400" dirty="0" err="1"/>
              <a:t>Али-баба</a:t>
            </a:r>
            <a:r>
              <a:rPr lang="ru-RU" sz="2400" dirty="0"/>
              <a:t> и сорок разбойников»,  "</a:t>
            </a:r>
            <a:r>
              <a:rPr lang="ru-RU" sz="2400" dirty="0" err="1"/>
              <a:t>Кошелёчик</a:t>
            </a:r>
            <a:r>
              <a:rPr lang="ru-RU" sz="2400" dirty="0"/>
              <a:t>" (украинская), "Выгодная сделка", «Мужик и медведь», «Чужие деньги» (грузинская), "Трудовые деньги" (адыгейская).</a:t>
            </a:r>
          </a:p>
          <a:p>
            <a:r>
              <a:rPr lang="ru-RU" sz="2400" i="1" dirty="0"/>
              <a:t>авторские:</a:t>
            </a:r>
            <a:r>
              <a:rPr lang="ru-RU" sz="2400" dirty="0"/>
              <a:t> «Муха-Цокотуха» К. И. Чуковский; «Золотой ключик или приключение Буратино» А. Н. Толстой; «Огниво» Г. -Х. Андерсен, "Как старик корову продавал" С.Михалков.</a:t>
            </a:r>
          </a:p>
          <a:p>
            <a:pPr>
              <a:buNone/>
            </a:pPr>
            <a:endParaRPr lang="ru-RU" sz="27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6172200" cy="487362"/>
          </a:xfrm>
        </p:spPr>
        <p:txBody>
          <a:bodyPr>
            <a:normAutofit/>
          </a:bodyPr>
          <a:lstStyle/>
          <a:p>
            <a:r>
              <a:rPr lang="ru-RU" sz="1800" dirty="0"/>
              <a:t>Какой неожиданный доход у Мухи - Цокотухи?</a:t>
            </a:r>
          </a:p>
        </p:txBody>
      </p:sp>
      <p:pic>
        <p:nvPicPr>
          <p:cNvPr id="4" name="Содержимое 3" descr="1653004153_18-kartinkof-club-p-kartinka-moneta-schastya-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407" t="7407" r="7407" b="7407"/>
          <a:stretch>
            <a:fillRect/>
          </a:stretch>
        </p:blipFill>
        <p:spPr>
          <a:xfrm>
            <a:off x="6477000" y="609600"/>
            <a:ext cx="1066800" cy="1066800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90600" y="2057400"/>
            <a:ext cx="65532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Что могла купить Муха – Цокотуха</a:t>
            </a:r>
            <a:r>
              <a:rPr kumimoji="0" lang="ru-RU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вместо самовара, чтобы пить чай?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3012" name="Picture 4" descr="https://mirxiaomi.ru/upload/iblock/0b6/eu5xhoz6a6opmtuy894b84sg0i2iqf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2000" y="2743200"/>
            <a:ext cx="1219200" cy="1219200"/>
          </a:xfrm>
          <a:prstGeom prst="rect">
            <a:avLst/>
          </a:prstGeom>
          <a:noFill/>
        </p:spPr>
      </p:pic>
      <p:pic>
        <p:nvPicPr>
          <p:cNvPr id="43014" name="Picture 6" descr="https://main-cdn.sbermegamarket.ru/hlr-system/-19/884/343/601/014/36/100042468751b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743200"/>
            <a:ext cx="1828800" cy="1219200"/>
          </a:xfrm>
          <a:prstGeom prst="rect">
            <a:avLst/>
          </a:prstGeom>
          <a:noFill/>
        </p:spPr>
      </p:pic>
      <p:pic>
        <p:nvPicPr>
          <p:cNvPr id="43016" name="Picture 8" descr="https://glavtehno.ru/wa-data/public/shop/products/69/81/68169/images/128586/128586.9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2743200"/>
            <a:ext cx="1219200" cy="1409564"/>
          </a:xfrm>
          <a:prstGeom prst="rect">
            <a:avLst/>
          </a:prstGeom>
          <a:noFill/>
        </p:spPr>
      </p:pic>
      <p:sp>
        <p:nvSpPr>
          <p:cNvPr id="43018" name="AutoShape 10" descr="https://i-posud.com.ua/assets/images/products/38509/15983640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20" name="AutoShape 12" descr="https://i-posud.com.ua/assets/images/products/38509/15983640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22" name="Picture 14" descr="https://avatars.mds.yandex.net/get-mpic/5352299/img_id2126210234267157263.jpeg/ori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2819400"/>
            <a:ext cx="1626229" cy="1190400"/>
          </a:xfrm>
          <a:prstGeom prst="rect">
            <a:avLst/>
          </a:prstGeom>
          <a:noFill/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381000" y="4419600"/>
            <a:ext cx="8610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Какую рекламу можно сделать, чтобы Муха – Цокотуха</a:t>
            </a:r>
            <a:r>
              <a:rPr kumimoji="0" lang="ru-RU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вместо самовара купила чайник?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3024" name="Picture 16" descr="https://telegra.ph/file/6f9286322b4838302b4d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5029200"/>
            <a:ext cx="2895600" cy="1155978"/>
          </a:xfrm>
          <a:prstGeom prst="rect">
            <a:avLst/>
          </a:prstGeom>
          <a:noFill/>
        </p:spPr>
      </p:pic>
      <p:sp>
        <p:nvSpPr>
          <p:cNvPr id="43028" name="AutoShape 20" descr="https://beltopshop.com/images/2019_04/sila/sila-0104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30" name="Picture 22" descr="https://sun9-80.userapi.com/impf/c639127/v639127229/3a30e/6AYoA7Ct6Bw.jpg?size=980x496&amp;quality=96&amp;sign=da7f59d60c625e6eb81c8f0e096ea531&amp;c_uniq_tag=HkaZoN6rX-FJRthNz37SLvsZWP7aT0GMTlVPnu7tUB4&amp;type=alb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5029200"/>
            <a:ext cx="27432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Autofit/>
          </a:bodyPr>
          <a:lstStyle/>
          <a:p>
            <a:pPr algn="l"/>
            <a:br>
              <a:rPr lang="ru-RU" sz="3000" b="1" dirty="0"/>
            </a:br>
            <a:r>
              <a:rPr lang="ru-RU" sz="3000" b="1" dirty="0"/>
              <a:t>4.Сказки, знакомящие с понятием «купля-продажа»:</a:t>
            </a:r>
            <a:br>
              <a:rPr lang="ru-RU" sz="3000" dirty="0"/>
            </a:b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r>
              <a:rPr lang="ru-RU" sz="2400" i="1" dirty="0"/>
              <a:t>народные:</a:t>
            </a:r>
            <a:r>
              <a:rPr lang="ru-RU" sz="2400" dirty="0"/>
              <a:t> «Мальчик с пальчик»; «Чудесный мешочек»; «Чудесная рубашка»; «Сынок-с-кулачок»; «Как кот ходил с лисом сапоги покупать»; «Как барин овцу купил»; «Хитрая наука».</a:t>
            </a:r>
          </a:p>
          <a:p>
            <a:r>
              <a:rPr lang="ru-RU" sz="2400" i="1" dirty="0"/>
              <a:t>авторские:</a:t>
            </a:r>
            <a:r>
              <a:rPr lang="ru-RU" sz="2400" dirty="0"/>
              <a:t> "Аленький цветочек" С.Т.Аксаков, «Как старик корову продавал» С. Михалков, книга Т. Смирновой «Белка и компания» (сказка «Как Миша из покупателя превратился в продавца»),  «Как баран овцу купил» А. А. Смоленцева, «Незнайка на Луне» Н.Носов.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rmAutofit/>
          </a:bodyPr>
          <a:lstStyle/>
          <a:p>
            <a:pPr algn="l"/>
            <a:r>
              <a:rPr lang="ru-RU" sz="3000" dirty="0"/>
              <a:t>  5.</a:t>
            </a:r>
            <a:r>
              <a:rPr lang="ru-RU" sz="3000" b="1" dirty="0"/>
              <a:t>Сказки, знакомящие с понятиями бартер </a:t>
            </a:r>
            <a:r>
              <a:rPr lang="ru-RU" sz="3000" dirty="0"/>
              <a:t>(</a:t>
            </a:r>
            <a:r>
              <a:rPr lang="ru-RU" sz="3000" dirty="0" err="1"/>
              <a:t>бартер</a:t>
            </a:r>
            <a:r>
              <a:rPr lang="ru-RU" sz="3000" dirty="0"/>
              <a:t> — натуральный обмен, когда двое обмениваются товарами, работами или услугами без денег)</a:t>
            </a:r>
            <a:r>
              <a:rPr lang="ru-RU" sz="3000" b="1" dirty="0"/>
              <a:t>: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154363"/>
          </a:xfrm>
        </p:spPr>
        <p:txBody>
          <a:bodyPr/>
          <a:lstStyle/>
          <a:p>
            <a:r>
              <a:rPr lang="ru-RU" sz="2400" i="1" dirty="0"/>
              <a:t>народные:</a:t>
            </a:r>
            <a:r>
              <a:rPr lang="ru-RU" sz="2400" dirty="0"/>
              <a:t> «Мена»; «Лисичка со скалочкой»; «</a:t>
            </a:r>
            <a:r>
              <a:rPr lang="ru-RU" sz="2400" dirty="0" err="1"/>
              <a:t>Зайкина</a:t>
            </a:r>
            <a:r>
              <a:rPr lang="ru-RU" sz="2400" dirty="0"/>
              <a:t> избушка»; «Кот и лиса»; «Гуси – лебеди»; «Выгодная сделка»; «Кошелечек».</a:t>
            </a:r>
          </a:p>
          <a:p>
            <a:r>
              <a:rPr lang="ru-RU" sz="2400" i="1" dirty="0"/>
              <a:t>авторские:</a:t>
            </a:r>
            <a:r>
              <a:rPr lang="ru-RU" sz="2400" dirty="0"/>
              <a:t> «Дудочка и кувшинчик» В. Катаев, К.Д. Ушинский «Петушок и бобовое зёрнышко».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pPr algn="l"/>
            <a:r>
              <a:rPr lang="ru-RU" sz="3000" b="1" dirty="0"/>
              <a:t>6. Сказки, знакомящие с понятием</a:t>
            </a:r>
            <a:r>
              <a:rPr lang="ru-RU" sz="3000" dirty="0"/>
              <a:t> «</a:t>
            </a:r>
            <a:r>
              <a:rPr lang="ru-RU" sz="3000" b="1" dirty="0"/>
              <a:t>реклама</a:t>
            </a:r>
            <a:r>
              <a:rPr lang="ru-RU" sz="3000" dirty="0"/>
              <a:t>»: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ru-RU" sz="2400" i="1" dirty="0"/>
              <a:t>народные:</a:t>
            </a:r>
            <a:r>
              <a:rPr lang="ru-RU" sz="2400" dirty="0"/>
              <a:t> «Лиса и козел»; «Сказка о </a:t>
            </a:r>
            <a:r>
              <a:rPr lang="ru-RU" sz="2400" dirty="0" err="1"/>
              <a:t>молодильных</a:t>
            </a:r>
            <a:r>
              <a:rPr lang="ru-RU" sz="2400" dirty="0"/>
              <a:t> яблоках»; «Дятел и лиса»; «Два мороза»;«Колобок»; «О щуке зубастой».</a:t>
            </a:r>
          </a:p>
          <a:p>
            <a:r>
              <a:rPr lang="ru-RU" sz="2400" dirty="0"/>
              <a:t> </a:t>
            </a:r>
            <a:r>
              <a:rPr lang="ru-RU" sz="2400" i="1" dirty="0"/>
              <a:t>авторские: </a:t>
            </a:r>
            <a:r>
              <a:rPr lang="ru-RU" sz="2400" dirty="0"/>
              <a:t>«Кот в сапогах» Ш. Пьеро; «Новое платье короля» Г. - Х. Андерсен, "Как старик корову продавал" С.Михалков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Autofit/>
          </a:bodyPr>
          <a:lstStyle/>
          <a:p>
            <a:r>
              <a:rPr lang="ru-RU" sz="3200" b="1" dirty="0"/>
              <a:t>Нравственно-экономические</a:t>
            </a:r>
            <a:br>
              <a:rPr lang="ru-RU" sz="3200" b="1" dirty="0"/>
            </a:br>
            <a:r>
              <a:rPr lang="ru-RU" sz="3200" b="1" dirty="0"/>
              <a:t>качества личности, являющиеся основой при формировании финансовой грамотности: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endParaRPr lang="ru-RU" sz="3000" dirty="0"/>
          </a:p>
          <a:p>
            <a:r>
              <a:rPr lang="ru-RU" sz="3000" dirty="0"/>
              <a:t>бережливость</a:t>
            </a:r>
          </a:p>
          <a:p>
            <a:r>
              <a:rPr lang="ru-RU" sz="3000" dirty="0"/>
              <a:t>ответственность</a:t>
            </a:r>
          </a:p>
          <a:p>
            <a:r>
              <a:rPr lang="ru-RU" sz="3000" dirty="0"/>
              <a:t>деловитость</a:t>
            </a:r>
          </a:p>
          <a:p>
            <a:r>
              <a:rPr lang="ru-RU" sz="3000" dirty="0"/>
              <a:t>предприимчивость</a:t>
            </a:r>
          </a:p>
          <a:p>
            <a:endParaRPr lang="ru-RU" dirty="0"/>
          </a:p>
        </p:txBody>
      </p:sp>
      <p:sp>
        <p:nvSpPr>
          <p:cNvPr id="3074" name="AutoShape 2" descr="https://top-fon.com/uploads/posts/2023-02/1675368294_top-fon-com-p-russkie-narodnie-skazki-fon-dlya-prezentat-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top-fon.com/uploads/posts/2023-02/1675368294_top-fon-com-p-russkie-narodnie-skazki-fon-dlya-prezentat-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top-fon.com/uploads/posts/2023-02/1675368294_top-fon-com-p-russkie-narodnie-skazki-fon-dlya-prezentat-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https://gas-kvas.com/grafic/uploads/posts/2023-10/1696479066_gas-kvas-com-p-kartinki-k-skazke-konek-gorbunok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590800"/>
            <a:ext cx="2590800" cy="3601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5800" y="2590800"/>
            <a:ext cx="8001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4648200"/>
          </a:xfrm>
        </p:spPr>
        <p:txBody>
          <a:bodyPr>
            <a:normAutofit/>
          </a:bodyPr>
          <a:lstStyle/>
          <a:p>
            <a:r>
              <a:rPr lang="ru-RU" sz="3200" b="1" dirty="0"/>
              <a:t>Финансовая грамотность- </a:t>
            </a:r>
            <a:r>
              <a:rPr lang="ru-RU" sz="3200" dirty="0"/>
              <a:t>это способность человека управлять своими доходами и расходами, принимать правильные решения по распределению денежных средств (жить по средствам) и грамотно их приумножать.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5791200"/>
            <a:ext cx="7467600" cy="334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/>
              <a:t> 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3400" y="990600"/>
            <a:ext cx="8136904" cy="792088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b="1" dirty="0"/>
              <a:t>Цель:</a:t>
            </a:r>
            <a:br>
              <a:rPr lang="ru-RU" b="1" dirty="0"/>
            </a:b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304764"/>
            <a:ext cx="8208912" cy="5076564"/>
          </a:xfrm>
        </p:spPr>
        <p:txBody>
          <a:bodyPr/>
          <a:lstStyle/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изучение возможностей сказки в обучении азам финансовой грамотности  и формировании экономических представлений.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365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36904" cy="792088"/>
          </a:xfrm>
        </p:spPr>
        <p:txBody>
          <a:bodyPr/>
          <a:lstStyle/>
          <a:p>
            <a:r>
              <a:rPr lang="ru-RU" b="1" dirty="0"/>
              <a:t>Задачи: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304764"/>
            <a:ext cx="8208912" cy="5076564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/>
              <a:t>1. Формировать экономическое сознание детей посредством сказки.</a:t>
            </a:r>
          </a:p>
          <a:p>
            <a:pPr algn="just">
              <a:buNone/>
            </a:pPr>
            <a:r>
              <a:rPr lang="ru-RU" dirty="0"/>
              <a:t>2. Способствовать формированию финансовой грамотности  через знакомство с экономическими понятиями (потребности, труд, деньги, товар).</a:t>
            </a:r>
          </a:p>
          <a:p>
            <a:pPr algn="just">
              <a:buNone/>
            </a:pPr>
            <a:r>
              <a:rPr lang="ru-RU" dirty="0"/>
              <a:t>3. Дать представление о денежных знаках (монета, купюра) России.</a:t>
            </a:r>
          </a:p>
          <a:p>
            <a:pPr algn="just">
              <a:buNone/>
            </a:pPr>
            <a:r>
              <a:rPr lang="ru-RU" dirty="0"/>
              <a:t>4. Раскрыть сущность понятия «семейный бюджет» (заработная плата, стипендия, пенсия).</a:t>
            </a:r>
          </a:p>
          <a:p>
            <a:pPr algn="just">
              <a:buNone/>
            </a:pPr>
            <a:r>
              <a:rPr lang="ru-RU" dirty="0"/>
              <a:t>5. Формировать на доступном уровне взаимосвязь понятий «труд-продукт-деньги».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525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Принципы построения</a:t>
            </a:r>
            <a:br>
              <a:rPr lang="ru-RU" b="1" dirty="0"/>
            </a:br>
            <a:r>
              <a:rPr lang="ru-RU" b="1" dirty="0"/>
              <a:t>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1. Возрастное соответствие</a:t>
            </a:r>
          </a:p>
          <a:p>
            <a:pPr algn="just">
              <a:buNone/>
            </a:pPr>
            <a:r>
              <a:rPr lang="ru-RU" dirty="0"/>
              <a:t>2. Доступность предлагаемого материала.</a:t>
            </a:r>
          </a:p>
          <a:p>
            <a:pPr algn="just">
              <a:buNone/>
            </a:pPr>
            <a:r>
              <a:rPr lang="ru-RU" dirty="0"/>
              <a:t>3.Системность и постепенность его усвоения.</a:t>
            </a:r>
          </a:p>
          <a:p>
            <a:pPr algn="just">
              <a:buNone/>
            </a:pPr>
            <a:r>
              <a:rPr lang="ru-RU" dirty="0"/>
              <a:t>4. Наглядность 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4" name="Рисунок 3" descr="21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3810000"/>
            <a:ext cx="3252368" cy="24253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Этапы работы со сказками: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/>
              <a:t>Исследование сказочных произведений и подбор иллюстраций; </a:t>
            </a:r>
          </a:p>
          <a:p>
            <a:pPr marL="514350" indent="-514350">
              <a:buAutoNum type="arabicPeriod"/>
            </a:pPr>
            <a:r>
              <a:rPr lang="ru-RU" dirty="0"/>
              <a:t>Освоение детьми содержания сказки, овладение умениями высказывать оценочные суждения о поступках героев с «финансовых» позиций;</a:t>
            </a:r>
          </a:p>
          <a:p>
            <a:pPr marL="514350" indent="-514350">
              <a:buAutoNum type="arabicPeriod"/>
            </a:pPr>
            <a:r>
              <a:rPr lang="ru-RU" dirty="0"/>
              <a:t>Творческое применение экономических представлений</a:t>
            </a:r>
          </a:p>
        </p:txBody>
      </p:sp>
      <p:pic>
        <p:nvPicPr>
          <p:cNvPr id="1026" name="Picture 2" descr="https://gas-kvas.com/grafic/uploads/posts/2024-01/gas-kvas-com-p-zolotaya-ribka-emblema-na-prozrachnom-fone-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5334000"/>
            <a:ext cx="1451429" cy="91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905000"/>
          </a:xfrm>
        </p:spPr>
        <p:txBody>
          <a:bodyPr>
            <a:normAutofit/>
          </a:bodyPr>
          <a:lstStyle/>
          <a:p>
            <a:pPr algn="l"/>
            <a:r>
              <a:rPr lang="ru-RU" sz="3600" i="1" dirty="0"/>
              <a:t>В какой сказке мастерство героя-строителя спасло жизнь ему и его братьям?</a:t>
            </a:r>
            <a:endParaRPr lang="ru-RU" sz="3600" dirty="0"/>
          </a:p>
        </p:txBody>
      </p:sp>
      <p:pic>
        <p:nvPicPr>
          <p:cNvPr id="1029" name="Picture 5" descr="C:\Users\Екатерина\Desktop\тр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373" t="18367" r="14938" b="17959"/>
          <a:stretch>
            <a:fillRect/>
          </a:stretch>
        </p:blipFill>
        <p:spPr bwMode="auto">
          <a:xfrm>
            <a:off x="1506415" y="2209800"/>
            <a:ext cx="6213231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Autofit/>
          </a:bodyPr>
          <a:lstStyle/>
          <a:p>
            <a:r>
              <a:rPr lang="ru-RU" sz="3600" i="1" dirty="0"/>
              <a:t>В какой сказке реклама не дала возможность главному герою получить прибыль? </a:t>
            </a:r>
            <a:endParaRPr lang="ru-RU" sz="3600" dirty="0"/>
          </a:p>
        </p:txBody>
      </p:sp>
      <p:pic>
        <p:nvPicPr>
          <p:cNvPr id="2050" name="Picture 2" descr="C:\Users\Екатерина\Desktop\ка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050" t="3367" r="8050"/>
          <a:stretch>
            <a:fillRect/>
          </a:stretch>
        </p:blipFill>
        <p:spPr bwMode="auto">
          <a:xfrm>
            <a:off x="2971800" y="1847677"/>
            <a:ext cx="3657600" cy="45637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84A08"/>
      </a:hlink>
      <a:folHlink>
        <a:srgbClr val="F59A4E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1112</Words>
  <Application>Microsoft Office PowerPoint</Application>
  <PresentationFormat>Экран (4:3)</PresentationFormat>
  <Paragraphs>65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Matilda</vt:lpstr>
      <vt:lpstr>Arial</vt:lpstr>
      <vt:lpstr>Times New Roman</vt:lpstr>
      <vt:lpstr>Тема Office</vt:lpstr>
      <vt:lpstr>Презентация PowerPoint</vt:lpstr>
      <vt:lpstr>Презентация PowerPoint</vt:lpstr>
      <vt:lpstr>Финансовая грамотность- это способность человека управлять своими доходами и расходами, принимать правильные решения по распределению денежных средств (жить по средствам) и грамотно их приумножать.</vt:lpstr>
      <vt:lpstr> Цель: </vt:lpstr>
      <vt:lpstr>Задачи:</vt:lpstr>
      <vt:lpstr>Принципы построения работы:</vt:lpstr>
      <vt:lpstr>Этапы работы со сказками:</vt:lpstr>
      <vt:lpstr>В какой сказке мастерство героя-строителя спасло жизнь ему и его братьям?</vt:lpstr>
      <vt:lpstr>В какой сказке реклама не дала возможность главному герою получить прибыль? </vt:lpstr>
      <vt:lpstr>Герои какой сказки благодаря рациональному разделению труда имели выгоду в совместном сосуществовании? </vt:lpstr>
      <vt:lpstr>В какой сказке знание основных законов ведения сельского хозяйства помогли получать доход? </vt:lpstr>
      <vt:lpstr>В каких сказках умение девиц вести домашнее хозяйство помогло получить доход?</vt:lpstr>
      <vt:lpstr>Презентация PowerPoint</vt:lpstr>
      <vt:lpstr>Назовите сказку «Возвращалась старикова дочь с большой прибылью, отправилась и мачехина дочка, но вернулась с одними убытками» </vt:lpstr>
      <vt:lpstr>Назовите сказку, в которой героиня поменяла кухонную утварь на живой товар. </vt:lpstr>
      <vt:lpstr>Герой этой сказки при помощи простой рекламы помог простому крестьянину занять высокий статус в обществе? </vt:lpstr>
      <vt:lpstr>Герой какой сказки стал жертвой неправильного вложения денег? </vt:lpstr>
      <vt:lpstr>В какой сказке описывается нелегкий путь хлебобулочного изделия до потребителя? </vt:lpstr>
      <vt:lpstr>В какой сказке описывается эффективность коллективного труда? </vt:lpstr>
      <vt:lpstr>В какой сказке простая труженица домашнего подворья создает изделие из драгоценного металла и что это за металл? </vt:lpstr>
      <vt:lpstr> 1.  Сказки, раскрывающие потребности (в производстве и потреблении товара, их сбыте, распределении) и возможности их удовлетворения: </vt:lpstr>
      <vt:lpstr> 2. Сказки, отражающие труд людей: </vt:lpstr>
      <vt:lpstr>  3.Сказки, знакомящие с понятиями «деньги», «доходы», «расходы», "выгода"экономическими категориями: труд, распределение, обмен, производство: </vt:lpstr>
      <vt:lpstr>Какой неожиданный доход у Мухи - Цокотухи?</vt:lpstr>
      <vt:lpstr> 4.Сказки, знакомящие с понятием «купля-продажа»: </vt:lpstr>
      <vt:lpstr>  5.Сказки, знакомящие с понятиями бартер (бартер — натуральный обмен, когда двое обмениваются товарами, работами или услугами без денег):</vt:lpstr>
      <vt:lpstr>6. Сказки, знакомящие с понятием «реклама»:</vt:lpstr>
      <vt:lpstr>Нравственно-экономические качества личности, являющиеся основой при формировании финансовой грамотности: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Наталия Гордей</cp:lastModifiedBy>
  <cp:revision>75</cp:revision>
  <dcterms:created xsi:type="dcterms:W3CDTF">2013-08-23T08:38:35Z</dcterms:created>
  <dcterms:modified xsi:type="dcterms:W3CDTF">2025-02-23T18:33:04Z</dcterms:modified>
</cp:coreProperties>
</file>