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9" r:id="rId3"/>
    <p:sldId id="303" r:id="rId4"/>
    <p:sldId id="306" r:id="rId5"/>
    <p:sldId id="298" r:id="rId6"/>
    <p:sldId id="262" r:id="rId7"/>
    <p:sldId id="268" r:id="rId8"/>
    <p:sldId id="295" r:id="rId9"/>
    <p:sldId id="282" r:id="rId10"/>
    <p:sldId id="275" r:id="rId11"/>
    <p:sldId id="267" r:id="rId12"/>
    <p:sldId id="273" r:id="rId13"/>
    <p:sldId id="281" r:id="rId14"/>
    <p:sldId id="290" r:id="rId15"/>
    <p:sldId id="286" r:id="rId16"/>
    <p:sldId id="280" r:id="rId17"/>
    <p:sldId id="274" r:id="rId18"/>
    <p:sldId id="276" r:id="rId19"/>
    <p:sldId id="279" r:id="rId20"/>
    <p:sldId id="287" r:id="rId21"/>
    <p:sldId id="293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C4A4C-0C17-4990-8912-7F0D8C0D889F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CAE93-2C10-48CD-B798-BA166C68E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Добрый вечер уважаемые родители!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Спасибо Вам за то что нашли время и пришли к нам.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AE93-2C10-48CD-B798-BA166C68EE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AE93-2C10-48CD-B798-BA166C68EE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же детям очень необходима Гимнастика язычка –. У детей не сформирован ещё полностью артикуляционный аппарат.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AE93-2C10-48CD-B798-BA166C68EE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 </a:t>
            </a:r>
          </a:p>
          <a:p>
            <a:r>
              <a:rPr lang="ru-RU" dirty="0"/>
              <a:t>Чтобы маленькие дети овладели необходимыми движениями, речью, разнообразными умениями и навыками, их этому надо учить. Необходимо </a:t>
            </a:r>
            <a:r>
              <a:rPr lang="ru-RU" b="1" dirty="0"/>
              <a:t>развивать у детей</a:t>
            </a:r>
            <a:r>
              <a:rPr lang="ru-RU" dirty="0"/>
              <a:t> речь как основное средство общения с окружающими.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AE93-2C10-48CD-B798-BA166C68EE7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ПРОСЬБА разговаривайте с ребёнком, рассказывайте о чём ни будь, описывайте всё то, что видите(сейчас зима, холодно, идёт снег ….)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AE93-2C10-48CD-B798-BA166C68EE7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56D6A-48A4-4A3C-B584-E217F299C56A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C12A-F781-4411-BAF6-6138792F6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23528" y="836713"/>
            <a:ext cx="8640960" cy="2230344"/>
          </a:xfrm>
        </p:spPr>
        <p:txBody>
          <a:bodyPr>
            <a:normAutofit fontScale="90000"/>
          </a:bodyPr>
          <a:lstStyle/>
          <a:p>
            <a:pPr marL="90170" algn="ctr"/>
            <a:r>
              <a:rPr lang="ru-RU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</a:t>
            </a:r>
            <a:b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«ДЕТСКИЙ САД «РУЧЕЁК» СЕЛА ТЕНИСТОЕ</a:t>
            </a:r>
            <a:b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БАХЧИСАРАЙСКОГО РАЙОНА РЕСПУБЛИКИ КРЫМ</a:t>
            </a:r>
            <a:br>
              <a:rPr lang="ru-RU" sz="5300" b="1" dirty="0">
                <a:solidFill>
                  <a:srgbClr val="FF0000"/>
                </a:solidFill>
              </a:rPr>
            </a:br>
            <a:br>
              <a:rPr lang="ru-RU" sz="53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Консультация для воспитателей</a:t>
            </a:r>
            <a:br>
              <a:rPr lang="ru-RU" sz="53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«Развитие речи детей в условиях семьи и детского сада»</a:t>
            </a:r>
            <a:br>
              <a:rPr lang="ru-RU" sz="4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63888" y="5589240"/>
            <a:ext cx="3294128" cy="112590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Подготовила: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Старший воспитатель 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Гордей Н.Ю.</a:t>
            </a:r>
          </a:p>
        </p:txBody>
      </p:sp>
      <p:pic>
        <p:nvPicPr>
          <p:cNvPr id="6" name="Рисунок 5" descr="http://ddu354.minsk.edu.by/ru/sm_full.aspx?guid=2348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86256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«Артикуляционная гимнастика»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Гимнастика помогает выработать правильные полноценные движения и определенные положения артикуляционных органов, необходимых для правильного произношения звуков.</a:t>
            </a:r>
          </a:p>
          <a:p>
            <a:endParaRPr lang="ru-RU" dirty="0"/>
          </a:p>
        </p:txBody>
      </p:sp>
      <p:pic>
        <p:nvPicPr>
          <p:cNvPr id="2050" name="Picture 2" descr="C:\Users\ДОМ\Desktop\2020 дети\IMG_53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latin typeface="Akrobat" panose="00000600000000000000" pitchFamily="50" charset="-52"/>
              </a:rPr>
              <a:t>Пальчиковые игры и упражнения</a:t>
            </a:r>
            <a:r>
              <a:rPr lang="ru-RU" sz="2800" i="1" dirty="0">
                <a:latin typeface="Akrobat" panose="00000600000000000000" pitchFamily="50" charset="-52"/>
              </a:rPr>
              <a:t>. </a:t>
            </a:r>
            <a:endParaRPr lang="ru-RU" sz="2700" i="1" dirty="0">
              <a:latin typeface="Akrobat" panose="00000600000000000000" pitchFamily="50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>
                <a:latin typeface="Akrobat" panose="00000600000000000000" pitchFamily="50" charset="-52"/>
              </a:rPr>
              <a:t>Игры с пальчиками </a:t>
            </a:r>
            <a:r>
              <a:rPr lang="ru-RU" sz="2400" dirty="0">
                <a:latin typeface="Akrobat" panose="00000600000000000000" pitchFamily="50" charset="-52"/>
              </a:rPr>
              <a:t>– это не только стимул для </a:t>
            </a:r>
            <a:r>
              <a:rPr lang="ru-RU" sz="2400" b="1" dirty="0">
                <a:latin typeface="Akrobat" panose="00000600000000000000" pitchFamily="50" charset="-52"/>
              </a:rPr>
              <a:t>развития речи и мелкой моторики</a:t>
            </a:r>
            <a:r>
              <a:rPr lang="ru-RU" sz="2400" dirty="0">
                <a:latin typeface="Akrobat" panose="00000600000000000000" pitchFamily="50" charset="-52"/>
              </a:rPr>
              <a:t>, но и один из вариантов радостного общения. Игры эти очень эмоциональны, увлекательны. </a:t>
            </a:r>
          </a:p>
          <a:p>
            <a:pPr>
              <a:buNone/>
            </a:pPr>
            <a:r>
              <a:rPr lang="ru-RU" sz="2400" dirty="0">
                <a:latin typeface="Akrobat" panose="00000600000000000000" pitchFamily="50" charset="-52"/>
              </a:rPr>
              <a:t>Разучивание текстов с использованием </a:t>
            </a:r>
            <a:r>
              <a:rPr lang="ru-RU" sz="2400" i="1" dirty="0">
                <a:latin typeface="Akrobat" panose="00000600000000000000" pitchFamily="50" charset="-52"/>
              </a:rPr>
              <a:t>«пальчиковой игры»</a:t>
            </a:r>
            <a:r>
              <a:rPr lang="ru-RU" sz="2400" dirty="0">
                <a:latin typeface="Akrobat" panose="00000600000000000000" pitchFamily="50" charset="-52"/>
              </a:rPr>
              <a:t> стимулирует </a:t>
            </a:r>
            <a:r>
              <a:rPr lang="ru-RU" sz="2400" b="1" dirty="0">
                <a:latin typeface="Akrobat" panose="00000600000000000000" pitchFamily="50" charset="-52"/>
              </a:rPr>
              <a:t>развитие речи</a:t>
            </a:r>
            <a:r>
              <a:rPr lang="ru-RU" sz="2400" dirty="0">
                <a:latin typeface="Akrobat" panose="00000600000000000000" pitchFamily="50" charset="-52"/>
              </a:rPr>
              <a:t>, пространственного мышления, внимания, воображения, воспитывает быстроту реакции и эмоциональную выразительность.</a:t>
            </a:r>
            <a:endParaRPr lang="en-US" sz="2400" dirty="0">
              <a:latin typeface="Akrobat" panose="00000600000000000000" pitchFamily="50" charset="-52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" name="Рисунок 8" descr="https://avatars.mds.yandex.net/get-pdb/224463/564c1250-f6cf-4922-97b1-1fe90d5d7bdb/or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407196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 </a:t>
            </a: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sz="3600" b="1" dirty="0">
                <a:latin typeface="Akrobat" panose="00000600000000000000" pitchFamily="50" charset="-52"/>
              </a:rPr>
              <a:t>«Речевые игры» </a:t>
            </a:r>
            <a:br>
              <a:rPr lang="ru-RU" sz="3600" b="1" dirty="0">
                <a:latin typeface="Akrobat" panose="00000600000000000000" pitchFamily="50" charset="-52"/>
              </a:rPr>
            </a:br>
            <a:r>
              <a:rPr lang="ru-RU" sz="3600" b="1" dirty="0">
                <a:latin typeface="Akrobat" panose="00000600000000000000" pitchFamily="50" charset="-52"/>
              </a:rPr>
              <a:t>(</a:t>
            </a:r>
            <a:r>
              <a:rPr lang="ru-RU" sz="3600" dirty="0">
                <a:latin typeface="Akrobat" panose="00000600000000000000" pitchFamily="50" charset="-52"/>
              </a:rPr>
              <a:t>обогащение словарного запаса) </a:t>
            </a:r>
            <a:br>
              <a:rPr lang="ru-RU" dirty="0"/>
            </a:br>
            <a:br>
              <a:rPr lang="ru-RU" b="1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latin typeface="Akrobat" panose="00000600000000000000" pitchFamily="50" charset="-52"/>
              </a:rPr>
              <a:t>Игры со словами </a:t>
            </a:r>
            <a:r>
              <a:rPr lang="ru-RU" dirty="0">
                <a:latin typeface="Akrobat" panose="00000600000000000000" pitchFamily="50" charset="-52"/>
              </a:rPr>
              <a:t>направлены в основном на развитие речи, воспитание правильного звукопроизношения, уточнение, закрепление и активизацию словаря, развитие правильной ориентировки в пространстве.</a:t>
            </a:r>
          </a:p>
        </p:txBody>
      </p:sp>
      <p:pic>
        <p:nvPicPr>
          <p:cNvPr id="9" name="Содержимое 8" descr=" 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785926"/>
            <a:ext cx="41862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i="1" dirty="0"/>
            </a:br>
            <a:br>
              <a:rPr lang="ru-RU" b="1" i="1" dirty="0"/>
            </a:br>
            <a:r>
              <a:rPr lang="ru-RU" b="1" i="1" dirty="0">
                <a:latin typeface="Akrobat" panose="00000600000000000000" pitchFamily="50" charset="-52"/>
              </a:rPr>
              <a:t>Речевая игра «Вьюга»</a:t>
            </a:r>
            <a:br>
              <a:rPr lang="ru-RU" b="1" dirty="0">
                <a:latin typeface="Akrobat" panose="00000600000000000000" pitchFamily="50" charset="-52"/>
              </a:rPr>
            </a:br>
            <a:r>
              <a:rPr lang="ru-RU" sz="3600" b="1" dirty="0">
                <a:latin typeface="Akrobat" panose="00000600000000000000" pitchFamily="50" charset="-52"/>
              </a:rPr>
              <a:t>(на развитие силы голоса)</a:t>
            </a:r>
            <a:br>
              <a:rPr lang="ru-RU" sz="3600" b="1" dirty="0"/>
            </a:br>
            <a:br>
              <a:rPr lang="ru-RU" sz="3200" dirty="0"/>
            </a:br>
            <a:br>
              <a:rPr lang="ru-RU" sz="3200" dirty="0"/>
            </a:b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latin typeface="Akrobat" panose="00000600000000000000" pitchFamily="50" charset="-52"/>
              </a:rPr>
              <a:t>Педагог показывает картинку на которой изображена вьюга.</a:t>
            </a:r>
          </a:p>
          <a:p>
            <a:pPr>
              <a:buNone/>
            </a:pPr>
            <a:r>
              <a:rPr lang="ru-RU" dirty="0">
                <a:latin typeface="Akrobat" panose="00000600000000000000" pitchFamily="50" charset="-52"/>
              </a:rPr>
              <a:t>По сигналу «вьюга начинается» ребенок тихо говорит: </a:t>
            </a:r>
            <a:r>
              <a:rPr lang="ru-RU" i="1" dirty="0">
                <a:latin typeface="Akrobat" panose="00000600000000000000" pitchFamily="50" charset="-52"/>
              </a:rPr>
              <a:t>«</a:t>
            </a:r>
            <a:r>
              <a:rPr lang="ru-RU" i="1" dirty="0" err="1">
                <a:latin typeface="Akrobat" panose="00000600000000000000" pitchFamily="50" charset="-52"/>
              </a:rPr>
              <a:t>ууу</a:t>
            </a:r>
            <a:r>
              <a:rPr lang="ru-RU" i="1" dirty="0">
                <a:latin typeface="Akrobat" panose="00000600000000000000" pitchFamily="50" charset="-52"/>
              </a:rPr>
              <a:t>…; </a:t>
            </a:r>
            <a:r>
              <a:rPr lang="ru-RU" dirty="0">
                <a:latin typeface="Akrobat" panose="00000600000000000000" pitchFamily="50" charset="-52"/>
              </a:rPr>
              <a:t> по сигналу «сильная вьюга» ребенок громко говорит: </a:t>
            </a:r>
            <a:r>
              <a:rPr lang="ru-RU" i="1" dirty="0">
                <a:latin typeface="Akrobat" panose="00000600000000000000" pitchFamily="50" charset="-52"/>
              </a:rPr>
              <a:t>«</a:t>
            </a:r>
            <a:r>
              <a:rPr lang="ru-RU" i="1" dirty="0" err="1">
                <a:latin typeface="Akrobat" panose="00000600000000000000" pitchFamily="50" charset="-52"/>
              </a:rPr>
              <a:t>ууу</a:t>
            </a:r>
            <a:r>
              <a:rPr lang="ru-RU" i="1" dirty="0">
                <a:latin typeface="Akrobat" panose="00000600000000000000" pitchFamily="50" charset="-52"/>
              </a:rPr>
              <a:t>…»; </a:t>
            </a:r>
            <a:r>
              <a:rPr lang="ru-RU" dirty="0">
                <a:latin typeface="Akrobat" panose="00000600000000000000" pitchFamily="50" charset="-52"/>
              </a:rPr>
              <a:t>по сигналу «вьюга кончается» ребенок говорит тише; по сигналу «вьюга кончилась» замолкает.</a:t>
            </a:r>
          </a:p>
          <a:p>
            <a:pPr>
              <a:buNone/>
            </a:pPr>
            <a:r>
              <a:rPr lang="ru-RU" i="1" dirty="0">
                <a:latin typeface="Akrobat" panose="00000600000000000000" pitchFamily="50" charset="-52"/>
              </a:rPr>
              <a:t>Игра способствует формированию звукопроизношения</a:t>
            </a:r>
          </a:p>
          <a:p>
            <a:endParaRPr lang="ru-RU" dirty="0"/>
          </a:p>
        </p:txBody>
      </p:sp>
      <p:pic>
        <p:nvPicPr>
          <p:cNvPr id="9" name="Содержимое 8" descr="https://img-fotki.yandex.ru/get/198786/405846350.16e/0_19c601_3023bb12_orig.pn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433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9690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700" b="1" dirty="0">
                <a:latin typeface="Akrobat" panose="00000600000000000000" pitchFamily="50" charset="-52"/>
              </a:rPr>
              <a:t>Игры на развитие мелкой моторики.</a:t>
            </a:r>
            <a:br>
              <a:rPr lang="ru-RU" sz="2700" b="1" dirty="0">
                <a:latin typeface="Akrobat" panose="00000600000000000000" pitchFamily="50" charset="-52"/>
              </a:rPr>
            </a:br>
            <a:r>
              <a:rPr lang="ru-RU" sz="2700" dirty="0">
                <a:latin typeface="Akrobat" panose="00000600000000000000" pitchFamily="50" charset="-52"/>
              </a:rPr>
              <a:t>Дома так же можно дать прищепки из них можно много что сделать или крупы например фасоль и горох смешайте и пусть сидит как Золушка</a:t>
            </a:r>
            <a:br>
              <a:rPr lang="ru-RU" sz="2700" dirty="0">
                <a:latin typeface="Akrobat" panose="00000600000000000000" pitchFamily="50" charset="-52"/>
              </a:rPr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5CA146-01D4-EF51-B47B-95BC11104DF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8" y="1600200"/>
            <a:ext cx="3399784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E861A69-839A-A218-8426-03D9D8837F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01" y="1600200"/>
            <a:ext cx="3395798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  </a:t>
            </a:r>
            <a:r>
              <a:rPr lang="ru-RU" b="1" dirty="0">
                <a:latin typeface="Akrobat" panose="00000600000000000000" pitchFamily="50" charset="-52"/>
              </a:rPr>
              <a:t>Дидактическая игра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latin typeface="Akrobat" panose="00000600000000000000" pitchFamily="50" charset="-52"/>
              </a:rPr>
              <a:t>Проводим </a:t>
            </a:r>
            <a:r>
              <a:rPr lang="ru-RU" b="1" dirty="0">
                <a:latin typeface="Akrobat" panose="00000600000000000000" pitchFamily="50" charset="-52"/>
              </a:rPr>
              <a:t>игры на развитие внимания, памяти, слухового внимания</a:t>
            </a:r>
            <a:r>
              <a:rPr lang="ru-RU" dirty="0">
                <a:latin typeface="Akrobat" panose="00000600000000000000" pitchFamily="50" charset="-52"/>
              </a:rPr>
              <a:t>, на различение цвета, формы предметов. «Найди такой же предмет», «Что в коробочке?», «Узнай, кто позвал?», «Чего не стало?», «Чудесный мешочек», (с предметами разной формы) 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AA03C66-76D5-BFBD-FE16-D503311955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69" y="1600200"/>
            <a:ext cx="339866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Akrobat" panose="00000600000000000000" pitchFamily="50" charset="-52"/>
              </a:rPr>
              <a:t>«Сюжетно - ролевая игра»</a:t>
            </a: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Akrobat" panose="00000600000000000000" pitchFamily="50" charset="-52"/>
              </a:rPr>
              <a:t>При развёртывании сюжетов даём много названий предметов (посуды, одежды, показываем действия с ними и рассказываем их назначение.</a:t>
            </a:r>
          </a:p>
          <a:p>
            <a:r>
              <a:rPr lang="ru-RU" dirty="0">
                <a:latin typeface="Akrobat" panose="00000600000000000000" pitchFamily="50" charset="-52"/>
              </a:rPr>
              <a:t>Из глубоких тарелок едят суп, борщ. Из мелких (кашу, котлеты, салат). Из стакана пьют (воду, чай, кофе). 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DE5478D-6C29-112F-0EC7-3FE625C073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92276"/>
            <a:ext cx="4191000" cy="4184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krobat" panose="00000600000000000000" pitchFamily="50" charset="-52"/>
              </a:rPr>
              <a:t> Театрализованные игры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Akrobat" panose="00000600000000000000" pitchFamily="50" charset="-52"/>
              </a:rPr>
              <a:t>Рассказывайте и читайте детям сказки. </a:t>
            </a:r>
          </a:p>
          <a:p>
            <a:r>
              <a:rPr lang="ru-RU" dirty="0">
                <a:latin typeface="Akrobat" panose="00000600000000000000" pitchFamily="50" charset="-52"/>
              </a:rPr>
              <a:t> Хорошо знакомые сказки можно  проиграть.</a:t>
            </a:r>
          </a:p>
          <a:p>
            <a:r>
              <a:rPr lang="ru-RU" dirty="0">
                <a:latin typeface="Akrobat" panose="00000600000000000000" pitchFamily="50" charset="-52"/>
              </a:rPr>
              <a:t>Загадывайте  загадки </a:t>
            </a:r>
          </a:p>
          <a:p>
            <a:pPr marL="0" indent="0">
              <a:buNone/>
            </a:pPr>
            <a:r>
              <a:rPr lang="ru-RU" dirty="0">
                <a:latin typeface="Akrobat" panose="00000600000000000000" pitchFamily="50" charset="-52"/>
              </a:rPr>
              <a:t>детям.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DEEFC6D-105A-9957-6BE6-ED0EE665D7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2276"/>
            <a:ext cx="4038600" cy="369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Akrobat" panose="00000600000000000000" pitchFamily="50" charset="-52"/>
              </a:rPr>
              <a:t>«Чистоговорки»</a:t>
            </a:r>
            <a:br>
              <a:rPr lang="ru-RU" dirty="0">
                <a:latin typeface="Akrobat" panose="00000600000000000000" pitchFamily="50" charset="-52"/>
              </a:rPr>
            </a:b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2400288" cy="5054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krobat" panose="00000600000000000000" pitchFamily="50" charset="-52"/>
              </a:rPr>
              <a:t>Чистоговорки направлены на выработку чёткого и внятного произнесения слов и фраз, на развитие слухового внимания, речевого слуха, голосового аппарата.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https://i1.wp.com/7gy.ru/images/stories/chistogovorki/0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142984"/>
            <a:ext cx="607223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 </a:t>
            </a:r>
            <a:r>
              <a:rPr lang="ru-RU" b="1" dirty="0">
                <a:latin typeface="Akrobat" panose="00000600000000000000" pitchFamily="50" charset="-52"/>
              </a:rPr>
              <a:t>Настольно – печатные игры:</a:t>
            </a:r>
            <a:br>
              <a:rPr lang="ru-RU" dirty="0">
                <a:latin typeface="Akrobat" panose="00000600000000000000" pitchFamily="50" charset="-52"/>
              </a:rPr>
            </a:b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Akrobat" panose="00000600000000000000" pitchFamily="50" charset="-52"/>
              </a:rPr>
              <a:t>Используя настольно-печатные игры «Парные картинки», «Лото» и т. д. мы формируем речь детей, закрепляем их знания о растениях, животных и их детенышах, овощах и фруктах. Таким образом, в процессе накопления существительных в словаре детей появляются обобщающие понятия (одежда, посуда, мебель, игрушки, животные).</a:t>
            </a:r>
          </a:p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BFCAA56-AF66-457E-8A08-7A8A1CE639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2" y="1913346"/>
            <a:ext cx="4038600" cy="3899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krobat" panose="00000600000000000000" pitchFamily="50" charset="-52"/>
              </a:rPr>
              <a:t>Актуальность</a:t>
            </a:r>
            <a:br>
              <a:rPr lang="ru-RU" b="1" dirty="0">
                <a:solidFill>
                  <a:srgbClr val="FF0000"/>
                </a:solidFill>
                <a:latin typeface="Akrobat" panose="00000600000000000000" pitchFamily="50" charset="-52"/>
              </a:rPr>
            </a:b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krobat" panose="00000600000000000000" pitchFamily="50" charset="-52"/>
              </a:rPr>
              <a:t>В последние годы наблюдается значительное снижение уровня речевого </a:t>
            </a:r>
            <a:r>
              <a:rPr lang="ru-RU" b="1" dirty="0">
                <a:latin typeface="Akrobat" panose="00000600000000000000" pitchFamily="50" charset="-52"/>
              </a:rPr>
              <a:t>развития дошкольников</a:t>
            </a:r>
            <a:r>
              <a:rPr lang="ru-RU" dirty="0">
                <a:latin typeface="Akrobat" panose="00000600000000000000" pitchFamily="50" charset="-52"/>
              </a:rPr>
              <a:t>. Это связывают с ухудшением здоровья </a:t>
            </a:r>
            <a:r>
              <a:rPr lang="ru-RU" b="1" dirty="0">
                <a:latin typeface="Akrobat" panose="00000600000000000000" pitchFamily="50" charset="-52"/>
              </a:rPr>
              <a:t>детей и другими причинами</a:t>
            </a:r>
            <a:r>
              <a:rPr lang="ru-RU" dirty="0">
                <a:latin typeface="Akrobat" panose="00000600000000000000" pitchFamily="50" charset="-52"/>
              </a:rPr>
              <a:t>. В связи с этим вопросы </a:t>
            </a:r>
            <a:r>
              <a:rPr lang="ru-RU" b="1" dirty="0">
                <a:latin typeface="Akrobat" panose="00000600000000000000" pitchFamily="50" charset="-52"/>
              </a:rPr>
              <a:t>развития речи</a:t>
            </a:r>
            <a:r>
              <a:rPr lang="ru-RU" dirty="0">
                <a:latin typeface="Akrobat" panose="00000600000000000000" pitchFamily="50" charset="-52"/>
              </a:rPr>
              <a:t> очень актуальны в наше время.</a:t>
            </a:r>
          </a:p>
          <a:p>
            <a:r>
              <a:rPr lang="ru-RU" dirty="0">
                <a:latin typeface="Akrobat" panose="00000600000000000000" pitchFamily="50" charset="-52"/>
              </a:rPr>
              <a:t>Речь — одна из важных линий </a:t>
            </a:r>
            <a:r>
              <a:rPr lang="ru-RU" b="1" dirty="0">
                <a:latin typeface="Akrobat" panose="00000600000000000000" pitchFamily="50" charset="-52"/>
              </a:rPr>
              <a:t>развития ребенка</a:t>
            </a:r>
            <a:r>
              <a:rPr lang="ru-RU" dirty="0">
                <a:latin typeface="Akrobat" panose="00000600000000000000" pitchFamily="50" charset="-52"/>
              </a:rPr>
              <a:t>. Она тесно связана с интеллектуальным </a:t>
            </a:r>
            <a:r>
              <a:rPr lang="ru-RU" b="1" dirty="0">
                <a:latin typeface="Akrobat" panose="00000600000000000000" pitchFamily="50" charset="-52"/>
              </a:rPr>
              <a:t>развитием ребенка</a:t>
            </a:r>
            <a:r>
              <a:rPr lang="ru-RU" dirty="0">
                <a:latin typeface="Akrobat" panose="00000600000000000000" pitchFamily="50" charset="-52"/>
              </a:rPr>
              <a:t>, оказывает огромную услугу в познании окружающего мира. Хорошая речь — это залог успешного обучения </a:t>
            </a:r>
            <a:r>
              <a:rPr lang="ru-RU" b="1" dirty="0">
                <a:latin typeface="Akrobat" panose="00000600000000000000" pitchFamily="50" charset="-52"/>
              </a:rPr>
              <a:t>детей в школе</a:t>
            </a:r>
            <a:r>
              <a:rPr lang="ru-RU" dirty="0">
                <a:latin typeface="Akrobat" panose="00000600000000000000" pitchFamily="50" charset="-52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krobat" panose="00000600000000000000" pitchFamily="50" charset="-52"/>
              </a:rPr>
              <a:t> «Прогулка»</a:t>
            </a: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Akrobat" panose="00000600000000000000" pitchFamily="50" charset="-52"/>
              </a:rPr>
              <a:t>Проводим много игр со словами, дети повторяют слова для игры и выполняют соответствующие движения:</a:t>
            </a:r>
          </a:p>
          <a:p>
            <a:pPr>
              <a:buNone/>
            </a:pPr>
            <a:r>
              <a:rPr lang="ru-RU" dirty="0">
                <a:latin typeface="Akrobat" panose="00000600000000000000" pitchFamily="50" charset="-52"/>
              </a:rPr>
              <a:t>«Зайки скачут скок-скок</a:t>
            </a:r>
          </a:p>
          <a:p>
            <a:pPr>
              <a:buNone/>
            </a:pPr>
            <a:r>
              <a:rPr lang="ru-RU" dirty="0">
                <a:latin typeface="Akrobat" panose="00000600000000000000" pitchFamily="50" charset="-52"/>
              </a:rPr>
              <a:t>На зелёный, на лужок.</a:t>
            </a:r>
          </a:p>
          <a:p>
            <a:pPr>
              <a:buNone/>
            </a:pPr>
            <a:r>
              <a:rPr lang="ru-RU" dirty="0">
                <a:latin typeface="Akrobat" panose="00000600000000000000" pitchFamily="50" charset="-52"/>
              </a:rPr>
              <a:t>Щиплют травку, кушают</a:t>
            </a:r>
          </a:p>
          <a:p>
            <a:pPr>
              <a:buNone/>
            </a:pPr>
            <a:r>
              <a:rPr lang="ru-RU" dirty="0">
                <a:latin typeface="Akrobat" panose="00000600000000000000" pitchFamily="50" charset="-52"/>
              </a:rPr>
              <a:t>Осторожно слушают, не идёт ли волк».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AFCF000-588C-3E61-E3E0-D0C268B167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3" y="1600200"/>
            <a:ext cx="3020454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7254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krobat" panose="00000600000000000000" pitchFamily="50" charset="-52"/>
              </a:rPr>
              <a:t>Рекомендации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564360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>
                <a:latin typeface="Akrobat" panose="00000600000000000000" pitchFamily="50" charset="-52"/>
              </a:rPr>
              <a:t>А что же делать родителям для развития речи детей?</a:t>
            </a:r>
          </a:p>
          <a:p>
            <a:pPr algn="ctr">
              <a:buNone/>
            </a:pPr>
            <a:r>
              <a:rPr lang="ru-RU" sz="9600" b="1" dirty="0">
                <a:latin typeface="Akrobat" panose="00000600000000000000" pitchFamily="50" charset="-52"/>
              </a:rPr>
              <a:t>Вот несколько советов: </a:t>
            </a:r>
          </a:p>
          <a:p>
            <a:r>
              <a:rPr lang="ru-RU" sz="8000" dirty="0">
                <a:latin typeface="Akrobat" panose="00000600000000000000" pitchFamily="50" charset="-52"/>
              </a:rPr>
              <a:t>1. Разговаривайте с ребёнком во время всех видов деятельности (приготовление еды, уборка, одевание – раздевание, прогулка и т.д.) Говорите о том , что вы делаете, что делает сын, (дочь, что делают другие дети, люди).</a:t>
            </a:r>
          </a:p>
          <a:p>
            <a:r>
              <a:rPr lang="ru-RU" sz="8000" dirty="0">
                <a:latin typeface="Akrobat" panose="00000600000000000000" pitchFamily="50" charset="-52"/>
              </a:rPr>
              <a:t>2. Говорите спокойно, в нормальном темпе, чётко, с интонацией.</a:t>
            </a:r>
          </a:p>
          <a:p>
            <a:r>
              <a:rPr lang="ru-RU" sz="8000" dirty="0">
                <a:latin typeface="Akrobat" panose="00000600000000000000" pitchFamily="50" charset="-52"/>
              </a:rPr>
              <a:t>3. Говорите, правильно построенные фразы, короткие предложения.</a:t>
            </a:r>
          </a:p>
          <a:p>
            <a:r>
              <a:rPr lang="ru-RU" sz="8000" dirty="0">
                <a:latin typeface="Akrobat" panose="00000600000000000000" pitchFamily="50" charset="-52"/>
              </a:rPr>
              <a:t>4. Выдерживайте временную паузу, что бы у ребёнка была возможность говорить и отвечать на вопросы.</a:t>
            </a:r>
          </a:p>
          <a:p>
            <a:r>
              <a:rPr lang="ru-RU" sz="8000" dirty="0">
                <a:latin typeface="Akrobat" panose="00000600000000000000" pitchFamily="50" charset="-52"/>
              </a:rPr>
              <a:t>5.  Учите ребенка понимать и выполнять словесные инструкции  сначала простые, затем сложные . (Возьми мишку, Возьми мишку и посади на стульчик, Возьми мишку и посади на стульчик рядом с собачкой).</a:t>
            </a:r>
          </a:p>
          <a:p>
            <a:r>
              <a:rPr lang="ru-RU" sz="8000" dirty="0">
                <a:latin typeface="Akrobat" panose="00000600000000000000" pitchFamily="50" charset="-52"/>
              </a:rPr>
              <a:t>6. Не переходите на детский язык, не «сюсюкайте» сами и объясните бабушкам.</a:t>
            </a:r>
          </a:p>
          <a:p>
            <a:r>
              <a:rPr lang="ru-RU" sz="8000" dirty="0">
                <a:latin typeface="Akrobat" panose="00000600000000000000" pitchFamily="50" charset="-52"/>
              </a:rPr>
              <a:t>7. Игра – основная деятельность ребёнка, поэтому больше играйте, превратите занятия в интересные игры (игры с пальчиками, игры с предметами и т.д. ).</a:t>
            </a:r>
          </a:p>
          <a:p>
            <a:r>
              <a:rPr lang="ru-RU" sz="8000" dirty="0">
                <a:latin typeface="Akrobat" panose="00000600000000000000" pitchFamily="50" charset="-52"/>
              </a:rPr>
              <a:t>8. Каждый день читайте стихи, сказки, обсуждайте картинки.</a:t>
            </a:r>
          </a:p>
          <a:p>
            <a:endParaRPr lang="ru-RU" sz="8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Akrobat" panose="00000600000000000000" pitchFamily="50" charset="-52"/>
              </a:rPr>
              <a:t>Речь взрослых – образец для речи детей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Akrobat" panose="00000600000000000000" pitchFamily="50" charset="-52"/>
              </a:rPr>
              <a:t>Речь взрослых должна быть: </a:t>
            </a:r>
          </a:p>
          <a:p>
            <a:pPr algn="ctr"/>
            <a:r>
              <a:rPr lang="ru-RU" dirty="0">
                <a:latin typeface="Akrobat" panose="00000600000000000000" pitchFamily="50" charset="-52"/>
              </a:rPr>
              <a:t>чёткой, неторопливой, доступной для понимания малыша, грамотной.</a:t>
            </a:r>
          </a:p>
          <a:p>
            <a:pPr algn="ctr"/>
            <a:r>
              <a:rPr lang="ru-RU" dirty="0">
                <a:latin typeface="Akrobat" panose="00000600000000000000" pitchFamily="50" charset="-52"/>
              </a:rPr>
              <a:t>Чем чаще родители будут разговаривать с ребёнком, не переутомляя его, и доступным правильным языком рассказывать ему сказки, разучивать вместе стишки, потешки, и играть, тем скорее ваш ребёнок овладеет речью!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" name="Рисунок 7" descr="https://bestcube.space/wp-content/uploads/slide-14-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5572163" cy="508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b="1" dirty="0">
                <a:latin typeface="Akrobat" panose="00000600000000000000" pitchFamily="50" charset="-52"/>
              </a:rPr>
              <a:t>Почему происходит задержка речи у ребенка? Причины задержки речи могут быть разными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Akrobat" panose="00000600000000000000" pitchFamily="50" charset="-52"/>
              </a:rPr>
              <a:t>1. Задержка речевого развития, как правило, </a:t>
            </a:r>
            <a:r>
              <a:rPr lang="ru-RU" b="1" dirty="0">
                <a:latin typeface="Akrobat" panose="00000600000000000000" pitchFamily="50" charset="-52"/>
              </a:rPr>
              <a:t>результат проблем</a:t>
            </a:r>
            <a:r>
              <a:rPr lang="ru-RU" dirty="0">
                <a:latin typeface="Akrobat" panose="00000600000000000000" pitchFamily="50" charset="-52"/>
              </a:rPr>
              <a:t>, которые были у мамы и будущего ребенка во время </a:t>
            </a:r>
            <a:r>
              <a:rPr lang="ru-RU" b="1" dirty="0">
                <a:latin typeface="Akrobat" panose="00000600000000000000" pitchFamily="50" charset="-52"/>
              </a:rPr>
              <a:t>беременности, родов,</a:t>
            </a:r>
            <a:r>
              <a:rPr lang="ru-RU" dirty="0">
                <a:latin typeface="Akrobat" panose="00000600000000000000" pitchFamily="50" charset="-52"/>
              </a:rPr>
              <a:t> либо сразу после них. </a:t>
            </a:r>
          </a:p>
          <a:p>
            <a:pPr marL="514350" indent="-514350">
              <a:buNone/>
            </a:pPr>
            <a:r>
              <a:rPr lang="ru-RU" dirty="0">
                <a:latin typeface="Akrobat" panose="00000600000000000000" pitchFamily="50" charset="-52"/>
              </a:rPr>
              <a:t>2.</a:t>
            </a:r>
            <a:r>
              <a:rPr lang="ru-RU" b="1" dirty="0">
                <a:latin typeface="Akrobat" panose="00000600000000000000" pitchFamily="50" charset="-52"/>
              </a:rPr>
              <a:t> Замедленный темп созревания нервных клеток</a:t>
            </a:r>
            <a:r>
              <a:rPr lang="ru-RU" dirty="0">
                <a:latin typeface="Akrobat" panose="00000600000000000000" pitchFamily="50" charset="-52"/>
              </a:rPr>
              <a:t>, отвечающих за речь (чаще всего обусловлено) </a:t>
            </a:r>
          </a:p>
          <a:p>
            <a:pPr marL="514350" indent="-514350">
              <a:buNone/>
            </a:pPr>
            <a:r>
              <a:rPr lang="ru-RU" dirty="0">
                <a:latin typeface="Akrobat" panose="00000600000000000000" pitchFamily="50" charset="-52"/>
              </a:rPr>
              <a:t>3. </a:t>
            </a:r>
            <a:r>
              <a:rPr lang="ru-RU" b="1" dirty="0">
                <a:latin typeface="Akrobat" panose="00000600000000000000" pitchFamily="50" charset="-52"/>
              </a:rPr>
              <a:t>Нарушения слуха</a:t>
            </a:r>
            <a:r>
              <a:rPr lang="ru-RU" dirty="0">
                <a:latin typeface="Akrobat" panose="00000600000000000000" pitchFamily="50" charset="-52"/>
              </a:rPr>
              <a:t>. Речь формируется на основе услышанного, если у ребенка есть проблемы со слухом, то возникают проблемы с воспроизведением слов, то есть с речью.</a:t>
            </a:r>
          </a:p>
          <a:p>
            <a:pPr>
              <a:buNone/>
            </a:pPr>
            <a:r>
              <a:rPr lang="ru-RU" dirty="0">
                <a:latin typeface="Akrobat" panose="00000600000000000000" pitchFamily="50" charset="-52"/>
              </a:rPr>
              <a:t>4. Еще одним фактором задержки речевого развития является </a:t>
            </a:r>
            <a:r>
              <a:rPr lang="ru-RU" b="1" dirty="0">
                <a:latin typeface="Akrobat" panose="00000600000000000000" pitchFamily="50" charset="-52"/>
              </a:rPr>
              <a:t>педагогическая запущенность,</a:t>
            </a:r>
            <a:r>
              <a:rPr lang="ru-RU" dirty="0">
                <a:latin typeface="Akrobat" panose="00000600000000000000" pitchFamily="50" charset="-52"/>
              </a:rPr>
              <a:t> когда у малыша нет тесной эмоциональной близости с мамой, он не получает достаточно информации извне, изолирован. Или же, наоборот, перегружен занятиями, развлечениями.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b="1" dirty="0"/>
              <a:t> </a:t>
            </a:r>
            <a:r>
              <a:rPr lang="ru-RU" sz="3100" b="1" dirty="0">
                <a:latin typeface="Akrobat" panose="00000600000000000000" pitchFamily="50" charset="-52"/>
              </a:rPr>
              <a:t>Причины задержки речи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196752"/>
            <a:ext cx="8258204" cy="496855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ru-RU" dirty="0">
                <a:latin typeface="Akrobat" panose="00000600000000000000" pitchFamily="50" charset="-52"/>
              </a:rPr>
              <a:t>5</a:t>
            </a:r>
            <a:r>
              <a:rPr lang="ru-RU" b="1" dirty="0">
                <a:latin typeface="Akrobat" panose="00000600000000000000" pitchFamily="50" charset="-52"/>
              </a:rPr>
              <a:t>. Гиперопека и избалованность </a:t>
            </a:r>
            <a:r>
              <a:rPr lang="ru-RU" dirty="0">
                <a:latin typeface="Akrobat" panose="00000600000000000000" pitchFamily="50" charset="-52"/>
              </a:rPr>
              <a:t>тоже пагубно сказываются на речевом развитии ребенка, которому достаточно мимики, жеста для общения со взрослыми: те понимают его буквально со взгляда, и потребности в речи у малыша не возникает. </a:t>
            </a:r>
          </a:p>
          <a:p>
            <a:pPr marL="514350" indent="-514350">
              <a:buNone/>
            </a:pPr>
            <a:r>
              <a:rPr lang="ru-RU" dirty="0">
                <a:latin typeface="Akrobat" panose="00000600000000000000" pitchFamily="50" charset="-52"/>
              </a:rPr>
              <a:t>6. Иногда может быть прямо противоположная причина долгого молчания: родители не могут себе позволить сидеть в декрете, рано </a:t>
            </a:r>
            <a:r>
              <a:rPr lang="ru-RU" b="1" dirty="0">
                <a:latin typeface="Akrobat" panose="00000600000000000000" pitchFamily="50" charset="-52"/>
              </a:rPr>
              <a:t>выходят на работу. </a:t>
            </a:r>
            <a:r>
              <a:rPr lang="ru-RU" dirty="0">
                <a:latin typeface="Akrobat" panose="00000600000000000000" pitchFamily="50" charset="-52"/>
              </a:rPr>
              <a:t>Маме некогда с малышом заниматься, читать книги, разговаривать, играть, гулять, петь песни – то есть стимулировать появление речи.</a:t>
            </a:r>
          </a:p>
          <a:p>
            <a:pPr>
              <a:buNone/>
            </a:pPr>
            <a:r>
              <a:rPr lang="ru-RU" dirty="0">
                <a:latin typeface="Akrobat" panose="00000600000000000000" pitchFamily="50" charset="-52"/>
              </a:rPr>
              <a:t>7.  Постоянный </a:t>
            </a:r>
            <a:r>
              <a:rPr lang="ru-RU" b="1" dirty="0">
                <a:latin typeface="Akrobat" panose="00000600000000000000" pitchFamily="50" charset="-52"/>
              </a:rPr>
              <a:t>просмотр телевизора </a:t>
            </a:r>
            <a:r>
              <a:rPr lang="ru-RU" dirty="0">
                <a:latin typeface="Akrobat" panose="00000600000000000000" pitchFamily="50" charset="-52"/>
              </a:rPr>
              <a:t>детьми также может являться причиной задержки речевого развития.</a:t>
            </a:r>
          </a:p>
          <a:p>
            <a:pPr marL="514350" indent="-514350">
              <a:buNone/>
            </a:pPr>
            <a:endParaRPr lang="ru-RU" dirty="0">
              <a:latin typeface="Akrobat" panose="00000600000000000000" pitchFamily="50" charset="-52"/>
            </a:endParaRPr>
          </a:p>
          <a:p>
            <a:pPr marL="514350" indent="-514350"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65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/>
              <a:t> </a:t>
            </a:r>
            <a:r>
              <a:rPr lang="ru-RU" sz="3600" b="1" dirty="0">
                <a:latin typeface="Akrobat" panose="00000600000000000000" pitchFamily="50" charset="-52"/>
              </a:rPr>
              <a:t>Работа по развитию речи в детском саду осуществляется в разных видах деятельности</a:t>
            </a:r>
            <a:endParaRPr lang="ru-RU" sz="3600" dirty="0">
              <a:latin typeface="Akrobat" panose="00000600000000000000" pitchFamily="50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2000240"/>
            <a:ext cx="8115328" cy="412592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krobat" panose="00000600000000000000" pitchFamily="50" charset="-52"/>
              </a:rPr>
              <a:t>Коммуникативная</a:t>
            </a:r>
          </a:p>
          <a:p>
            <a:r>
              <a:rPr lang="ru-RU" dirty="0">
                <a:latin typeface="Akrobat" panose="00000600000000000000" pitchFamily="50" charset="-52"/>
              </a:rPr>
              <a:t>Трудовая</a:t>
            </a:r>
          </a:p>
          <a:p>
            <a:r>
              <a:rPr lang="ru-RU" dirty="0">
                <a:latin typeface="Akrobat" panose="00000600000000000000" pitchFamily="50" charset="-52"/>
              </a:rPr>
              <a:t>Познавательно-исследовательская</a:t>
            </a:r>
          </a:p>
          <a:p>
            <a:r>
              <a:rPr lang="ru-RU" dirty="0">
                <a:latin typeface="Akrobat" panose="00000600000000000000" pitchFamily="50" charset="-52"/>
              </a:rPr>
              <a:t>Продуктивная (художественно- эстетические занятия)</a:t>
            </a:r>
          </a:p>
          <a:p>
            <a:r>
              <a:rPr lang="ru-RU" dirty="0">
                <a:latin typeface="Akrobat" panose="00000600000000000000" pitchFamily="50" charset="-52"/>
              </a:rPr>
              <a:t>Музыкально-художественная</a:t>
            </a:r>
          </a:p>
          <a:p>
            <a:r>
              <a:rPr lang="ru-RU" dirty="0">
                <a:latin typeface="Akrobat" panose="00000600000000000000" pitchFamily="50" charset="-52"/>
              </a:rPr>
              <a:t>Чтение</a:t>
            </a:r>
          </a:p>
          <a:p>
            <a:r>
              <a:rPr lang="ru-RU" dirty="0">
                <a:latin typeface="Akrobat" panose="00000600000000000000" pitchFamily="50" charset="-52"/>
              </a:rPr>
              <a:t>Игровая</a:t>
            </a:r>
          </a:p>
          <a:p>
            <a:pPr marL="342900" lvl="5" indent="-34290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" name="Рисунок 7" descr="девочка мальчи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857760"/>
            <a:ext cx="1785950" cy="18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latin typeface="Akrobat" panose="00000600000000000000" pitchFamily="50" charset="-52"/>
              </a:rPr>
              <a:t>Формы речевой деятельности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Akrobat" panose="00000600000000000000" pitchFamily="50" charset="-52"/>
              </a:rPr>
              <a:t>наблюдение и элементарный труд в природе;</a:t>
            </a:r>
          </a:p>
          <a:p>
            <a:r>
              <a:rPr lang="ru-RU" dirty="0">
                <a:latin typeface="Akrobat" panose="00000600000000000000" pitchFamily="50" charset="-52"/>
              </a:rPr>
              <a:t>игры-забавы и игры-хороводы на </a:t>
            </a:r>
            <a:r>
              <a:rPr lang="ru-RU" b="1" dirty="0">
                <a:latin typeface="Akrobat" panose="00000600000000000000" pitchFamily="50" charset="-52"/>
              </a:rPr>
              <a:t>развитие общения</a:t>
            </a:r>
            <a:r>
              <a:rPr lang="ru-RU" dirty="0">
                <a:latin typeface="Akrobat" panose="00000600000000000000" pitchFamily="50" charset="-52"/>
              </a:rPr>
              <a:t>;</a:t>
            </a:r>
          </a:p>
          <a:p>
            <a:r>
              <a:rPr lang="ru-RU" dirty="0">
                <a:latin typeface="Akrobat" panose="00000600000000000000" pitchFamily="50" charset="-52"/>
              </a:rPr>
              <a:t> слушание художественной литературы с использованием красочных картинок;</a:t>
            </a:r>
          </a:p>
          <a:p>
            <a:r>
              <a:rPr lang="ru-RU" dirty="0">
                <a:latin typeface="Akrobat" panose="00000600000000000000" pitchFamily="50" charset="-52"/>
              </a:rPr>
              <a:t> инсценирование и элементарную драматизацию литературных произведений;</a:t>
            </a:r>
          </a:p>
          <a:p>
            <a:r>
              <a:rPr lang="ru-RU" dirty="0">
                <a:latin typeface="Akrobat" panose="00000600000000000000" pitchFamily="50" charset="-52"/>
              </a:rPr>
              <a:t> игры на </a:t>
            </a:r>
            <a:r>
              <a:rPr lang="ru-RU" b="1" dirty="0">
                <a:latin typeface="Akrobat" panose="00000600000000000000" pitchFamily="50" charset="-52"/>
              </a:rPr>
              <a:t>развитие мелкой моторики рук</a:t>
            </a:r>
            <a:r>
              <a:rPr lang="ru-RU" dirty="0">
                <a:latin typeface="Akrobat" panose="00000600000000000000" pitchFamily="50" charset="-52"/>
              </a:rPr>
              <a:t>;</a:t>
            </a:r>
          </a:p>
          <a:p>
            <a:r>
              <a:rPr lang="ru-RU" dirty="0">
                <a:latin typeface="Akrobat" panose="00000600000000000000" pitchFamily="50" charset="-52"/>
              </a:rPr>
              <a:t> дидактические игры и упражнения;</a:t>
            </a:r>
          </a:p>
          <a:p>
            <a:r>
              <a:rPr lang="ru-RU" dirty="0">
                <a:latin typeface="Akrobat" panose="00000600000000000000" pitchFamily="50" charset="-52"/>
              </a:rPr>
              <a:t> бытовые и игровые ситуации;</a:t>
            </a:r>
          </a:p>
          <a:p>
            <a:r>
              <a:rPr lang="ru-RU" dirty="0">
                <a:latin typeface="Akrobat" panose="00000600000000000000" pitchFamily="50" charset="-52"/>
              </a:rPr>
              <a:t> элементарное экспериментирование;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krobat" panose="00000600000000000000" pitchFamily="50" charset="-52"/>
                <a:ea typeface="Times New Roman" pitchFamily="18" charset="0"/>
                <a:cs typeface="Times New Roman" pitchFamily="18" charset="0"/>
              </a:rPr>
              <a:t>Как удержать внимание детей на занятии? </a:t>
            </a: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u="sng" dirty="0">
                <a:latin typeface="Akrobat" panose="00000600000000000000" pitchFamily="50" charset="-52"/>
                <a:ea typeface="Times New Roman" pitchFamily="18" charset="0"/>
                <a:cs typeface="Times New Roman" pitchFamily="18" charset="0"/>
              </a:rPr>
              <a:t>Обучение с игрой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u="sng" dirty="0">
              <a:latin typeface="Akrobat" panose="00000600000000000000" pitchFamily="50" charset="-52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latin typeface="Akrobat" panose="00000600000000000000" pitchFamily="50" charset="-52"/>
                <a:ea typeface="Times New Roman" pitchFamily="18" charset="0"/>
                <a:cs typeface="Times New Roman" pitchFamily="18" charset="0"/>
              </a:rPr>
              <a:t>Чтобы удержать внимание детей, занятие проводим с игрой, чередуем хоровые и индивидуальные ответы, используем различные демонстрационные материалы. (игрушки, картинки, настольный театр</a:t>
            </a:r>
            <a:r>
              <a:rPr lang="ru-RU" b="1" dirty="0">
                <a:latin typeface="Akrobat" panose="00000600000000000000" pitchFamily="50" charset="-52"/>
                <a:ea typeface="Times New Roman" pitchFamily="18" charset="0"/>
                <a:cs typeface="Times New Roman" pitchFamily="18" charset="0"/>
              </a:rPr>
              <a:t>) </a:t>
            </a:r>
            <a:endParaRPr lang="ru-RU" b="1" dirty="0">
              <a:latin typeface="Akrobat" panose="00000600000000000000" pitchFamily="50" charset="-52"/>
              <a:cs typeface="Arial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BEAF10-87FB-3B77-717E-FF08720A74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08" y="1600200"/>
            <a:ext cx="3407783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Akrobat" panose="00000600000000000000" pitchFamily="50" charset="-52"/>
              </a:rPr>
              <a:t>Методы и приемы:</a:t>
            </a:r>
            <a:br>
              <a:rPr lang="ru-RU" b="1" dirty="0">
                <a:latin typeface="Akrobat" panose="00000600000000000000" pitchFamily="50" charset="-52"/>
              </a:rPr>
            </a:br>
            <a:endParaRPr lang="ru-RU" b="1" dirty="0">
              <a:latin typeface="Akrobat" panose="00000600000000000000" pitchFamily="50" charset="-52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 Артикуляционная гимнастика;</a:t>
            </a:r>
          </a:p>
          <a:p>
            <a:pPr lvl="0"/>
            <a:r>
              <a:rPr lang="ru-RU" dirty="0"/>
              <a:t> Пальчиковая гимнастика;</a:t>
            </a:r>
          </a:p>
          <a:p>
            <a:pPr lvl="0"/>
            <a:r>
              <a:rPr lang="ru-RU" dirty="0"/>
              <a:t> Работа с </a:t>
            </a:r>
            <a:r>
              <a:rPr lang="ru-RU" dirty="0" err="1"/>
              <a:t>чистоговорками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 Чтение художественной литературы;</a:t>
            </a:r>
          </a:p>
          <a:p>
            <a:pPr lvl="0"/>
            <a:r>
              <a:rPr lang="ru-RU" dirty="0"/>
              <a:t>Игры на развитие мелкой моторики.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62A191-B2CD-9DAE-4621-ADD682C7AE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01" y="1600200"/>
            <a:ext cx="3395798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krobat" panose="00000600000000000000" pitchFamily="50" charset="-52"/>
              </a:rPr>
              <a:t>«Наши руки не знают скуки»</a:t>
            </a: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b="1" dirty="0">
                <a:latin typeface="Akrobat" panose="00000600000000000000" pitchFamily="50" charset="-52"/>
              </a:rPr>
              <a:t>Массаж</a:t>
            </a:r>
          </a:p>
          <a:p>
            <a:pPr marL="0" indent="0">
              <a:buNone/>
            </a:pPr>
            <a:r>
              <a:rPr lang="ru-RU" dirty="0">
                <a:latin typeface="Akrobat" panose="00000600000000000000" pitchFamily="50" charset="-52"/>
              </a:rPr>
              <a:t>Массируя пальцы мы активизируем работу внутренних органов.</a:t>
            </a:r>
          </a:p>
          <a:p>
            <a:pPr fontAlgn="base">
              <a:buNone/>
            </a:pPr>
            <a:r>
              <a:rPr lang="ru-RU" dirty="0">
                <a:latin typeface="Akrobat" panose="00000600000000000000" pitchFamily="50" charset="-52"/>
              </a:rPr>
              <a:t>Можно сделать </a:t>
            </a:r>
            <a:r>
              <a:rPr lang="ru-RU" b="1" dirty="0">
                <a:latin typeface="Akrobat" panose="00000600000000000000" pitchFamily="50" charset="-52"/>
              </a:rPr>
              <a:t>массаж язычку:</a:t>
            </a:r>
          </a:p>
          <a:p>
            <a:pPr marL="0" indent="0" fontAlgn="base">
              <a:buNone/>
            </a:pPr>
            <a:r>
              <a:rPr lang="ru-RU" dirty="0">
                <a:latin typeface="Akrobat" panose="00000600000000000000" pitchFamily="50" charset="-52"/>
              </a:rPr>
              <a:t>• «покусываем язычок»,</a:t>
            </a:r>
          </a:p>
          <a:p>
            <a:pPr marL="0" indent="0" fontAlgn="base">
              <a:buNone/>
            </a:pPr>
            <a:r>
              <a:rPr lang="ru-RU" dirty="0">
                <a:latin typeface="Akrobat" panose="00000600000000000000" pitchFamily="50" charset="-52"/>
              </a:rPr>
              <a:t>• «язычок вырывается, а зубки стараются удержать»,</a:t>
            </a:r>
          </a:p>
          <a:p>
            <a:pPr marL="0" indent="0" fontAlgn="base">
              <a:buNone/>
            </a:pPr>
            <a:r>
              <a:rPr lang="ru-RU" dirty="0">
                <a:latin typeface="Akrobat" panose="00000600000000000000" pitchFamily="50" charset="-52"/>
              </a:rPr>
              <a:t>• расслабить язык, «наказать непослушный язычок».</a:t>
            </a:r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https://promany.ru/wp-content/uploads/2020/01/%D0%BF%D0%BE-%D1%81%D1%82%D0%BE%D0%BB%D1%83-%D0%B5%D0%B3%D0%BE-%D0%BA%D0%B0%D1%82%D0%B0%D1%8E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357298"/>
            <a:ext cx="450059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1451</Words>
  <Application>Microsoft Office PowerPoint</Application>
  <PresentationFormat>Экран (4:3)</PresentationFormat>
  <Paragraphs>221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Batang</vt:lpstr>
      <vt:lpstr>Akrobat</vt:lpstr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«ДЕТСКИЙ САД «РУЧЕЁК» СЕЛА ТЕНИСТОЕ БАХЧИСАРАЙСКОГО РАЙОНА РЕСПУБЛИКИ КРЫМ  Консультация для воспитателей «Развитие речи детей в условиях семьи и детского сада» </vt:lpstr>
      <vt:lpstr>Актуальность </vt:lpstr>
      <vt:lpstr> Почему происходит задержка речи у ребенка? Причины задержки речи могут быть разными  </vt:lpstr>
      <vt:lpstr>  Причины задержки речи  </vt:lpstr>
      <vt:lpstr>  Работа по развитию речи в детском саду осуществляется в разных видах деятельности</vt:lpstr>
      <vt:lpstr> Формы речевой деятельности </vt:lpstr>
      <vt:lpstr>Как удержать внимание детей на занятии? </vt:lpstr>
      <vt:lpstr>Методы и приемы: </vt:lpstr>
      <vt:lpstr>«Наши руки не знают скуки»</vt:lpstr>
      <vt:lpstr> «Артикуляционная гимнастика»</vt:lpstr>
      <vt:lpstr>Пальчиковые игры и упражнения. </vt:lpstr>
      <vt:lpstr>    «Речевые игры»  (обогащение словарного запаса)    </vt:lpstr>
      <vt:lpstr>  Речевая игра «Вьюга» (на развитие силы голоса)   </vt:lpstr>
      <vt:lpstr>    Игры на развитие мелкой моторики. Дома так же можно дать прищепки из них можно много что сделать или крупы например фасоль и горох смешайте и пусть сидит как Золушка    </vt:lpstr>
      <vt:lpstr>   Дидактическая игра </vt:lpstr>
      <vt:lpstr> «Сюжетно - ролевая игра»</vt:lpstr>
      <vt:lpstr> Театрализованные игры</vt:lpstr>
      <vt:lpstr> «Чистоговорки» </vt:lpstr>
      <vt:lpstr>  Настольно – печатные игры: </vt:lpstr>
      <vt:lpstr> «Прогулка»</vt:lpstr>
      <vt:lpstr>Рекомендации </vt:lpstr>
      <vt:lpstr>Речь взрослых – образец для речи детей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младших  дошкольников</dc:title>
  <dc:creator>ДОМ</dc:creator>
  <cp:lastModifiedBy>Наталия Гордей</cp:lastModifiedBy>
  <cp:revision>105</cp:revision>
  <dcterms:created xsi:type="dcterms:W3CDTF">2020-04-07T13:07:46Z</dcterms:created>
  <dcterms:modified xsi:type="dcterms:W3CDTF">2024-12-17T09:43:04Z</dcterms:modified>
</cp:coreProperties>
</file>