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  <p:sldMasterId id="2147483989" r:id="rId2"/>
    <p:sldMasterId id="2147484025" r:id="rId3"/>
    <p:sldMasterId id="2147484037" r:id="rId4"/>
    <p:sldMasterId id="2147484049" r:id="rId5"/>
    <p:sldMasterId id="2147484065" r:id="rId6"/>
  </p:sldMasterIdLst>
  <p:sldIdLst>
    <p:sldId id="256" r:id="rId7"/>
    <p:sldId id="300" r:id="rId8"/>
    <p:sldId id="297" r:id="rId9"/>
    <p:sldId id="298" r:id="rId10"/>
    <p:sldId id="299" r:id="rId11"/>
    <p:sldId id="301" r:id="rId12"/>
    <p:sldId id="302" r:id="rId13"/>
    <p:sldId id="292" r:id="rId14"/>
    <p:sldId id="314" r:id="rId15"/>
    <p:sldId id="263" r:id="rId16"/>
    <p:sldId id="264" r:id="rId17"/>
    <p:sldId id="265" r:id="rId18"/>
    <p:sldId id="262" r:id="rId19"/>
    <p:sldId id="266" r:id="rId20"/>
    <p:sldId id="268" r:id="rId21"/>
    <p:sldId id="311" r:id="rId22"/>
    <p:sldId id="305" r:id="rId23"/>
    <p:sldId id="269" r:id="rId24"/>
    <p:sldId id="270" r:id="rId25"/>
    <p:sldId id="296" r:id="rId26"/>
    <p:sldId id="295" r:id="rId27"/>
    <p:sldId id="306" r:id="rId28"/>
    <p:sldId id="308" r:id="rId29"/>
    <p:sldId id="315" r:id="rId30"/>
    <p:sldId id="316" r:id="rId31"/>
    <p:sldId id="317" r:id="rId32"/>
    <p:sldId id="307" r:id="rId33"/>
    <p:sldId id="312" r:id="rId34"/>
    <p:sldId id="272" r:id="rId35"/>
    <p:sldId id="293" r:id="rId36"/>
    <p:sldId id="273" r:id="rId37"/>
    <p:sldId id="276" r:id="rId38"/>
    <p:sldId id="277" r:id="rId39"/>
    <p:sldId id="274" r:id="rId40"/>
    <p:sldId id="282" r:id="rId41"/>
    <p:sldId id="275" r:id="rId42"/>
    <p:sldId id="280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608"/>
    <a:srgbClr val="339933"/>
    <a:srgbClr val="F2FB9F"/>
    <a:srgbClr val="9900CC"/>
    <a:srgbClr val="F0C5AA"/>
    <a:srgbClr val="2C4474"/>
    <a:srgbClr val="C36211"/>
    <a:srgbClr val="000018"/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710" autoAdjust="0"/>
  </p:normalViewPr>
  <p:slideViewPr>
    <p:cSldViewPr>
      <p:cViewPr varScale="1">
        <p:scale>
          <a:sx n="70" d="100"/>
          <a:sy n="70" d="100"/>
        </p:scale>
        <p:origin x="-11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31520A-EE8D-4BAD-BD79-537168093A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31520A-EE8D-4BAD-BD79-537168093A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07D214-F1F8-4A47-9E0C-50FF50918B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07D214-F1F8-4A47-9E0C-50FF50918B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31520A-EE8D-4BAD-BD79-537168093A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695F-8DD7-4152-ABE3-0980F3257F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46E7-4246-4966-919A-BA0FA96557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EC7FE-F419-4C51-AE6B-7D8737167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F0FB-05C2-4DBA-8DAB-21D4DCEAA2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3957-58AF-49E8-A15B-CD8B18DDB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55CB-461E-4495-81A9-D404AFBFF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9B5549-6D38-4900-A0CC-7DE8A20E58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B9880-17B3-451C-8BA7-584B6AA59A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A934-26AB-43DA-A38D-29611BA6C0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EA6F53-78B6-4145-813D-FD994218E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B11865-C1D0-4ECD-945D-45B13D1F6F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27" r:id="rId1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6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63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475E6-76D5-417A-88B6-2108F6B42F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33"/>
            </a:gs>
            <a:gs pos="40000">
              <a:schemeClr val="accent4">
                <a:lumMod val="75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076700"/>
            <a:ext cx="64008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2052" name="Picture 4" descr="P131011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8101013" cy="3921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  <a:sp3d prstMaterial="metal">
            <a:bevelT w="165100" prst="coolSlant"/>
          </a:sp3d>
        </p:spPr>
      </p:pic>
      <p:sp>
        <p:nvSpPr>
          <p:cNvPr id="9" name="Прямоугольник 8"/>
          <p:cNvSpPr/>
          <p:nvPr/>
        </p:nvSpPr>
        <p:spPr>
          <a:xfrm>
            <a:off x="1619672" y="332656"/>
            <a:ext cx="6840760" cy="20621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бюджетное общеобразовательное учреждение «Николаевская школа»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5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7999">
              <a:schemeClr val="accent5">
                <a:lumMod val="40000"/>
                <a:lumOff val="6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08912" cy="1728192"/>
          </a:xfr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>Буць</a:t>
            </a:r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>Наталья Павловна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>директор школы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Corbel" pitchFamily="34" charset="0"/>
                <a:cs typeface="Times New Roman" pitchFamily="18" charset="0"/>
              </a:rPr>
              <a:t>преподаёт ОРКСЭ, факультатив ОПК</a:t>
            </a:r>
            <a:endParaRPr lang="ru-RU" sz="2800" i="1" dirty="0">
              <a:solidFill>
                <a:schemeClr val="accent5">
                  <a:lumMod val="50000"/>
                </a:schemeClr>
              </a:solidFill>
              <a:latin typeface="Corbel" pitchFamily="34" charset="0"/>
              <a:cs typeface="Times New Roman" pitchFamily="18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635896" y="2132856"/>
            <a:ext cx="4835525" cy="41751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Работает над проблемой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2400" dirty="0" smtClean="0"/>
              <a:t>«</a:t>
            </a:r>
            <a:r>
              <a:rPr lang="ru-RU" sz="2400" b="1" dirty="0"/>
              <a:t>Развитие духовности учащихся на уроках </a:t>
            </a:r>
            <a:r>
              <a:rPr lang="ru-RU" sz="2400" b="1" dirty="0" smtClean="0"/>
              <a:t>ОПК, </a:t>
            </a:r>
            <a:r>
              <a:rPr lang="ru-RU" sz="2400" b="1" dirty="0"/>
              <a:t>как основы формирования личности</a:t>
            </a:r>
            <a:r>
              <a:rPr lang="ru-RU" sz="2400" b="1" dirty="0" smtClean="0"/>
              <a:t>».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Образование </a:t>
            </a:r>
            <a:r>
              <a:rPr lang="ru-RU" sz="2400" b="1" dirty="0"/>
              <a:t>высшее (КГГИ г. Ялта), категория </a:t>
            </a:r>
            <a:r>
              <a:rPr lang="ru-RU" sz="2400" b="1" dirty="0" smtClean="0"/>
              <a:t>высшая, Старший учитель.</a:t>
            </a:r>
            <a:endParaRPr lang="ru-RU" sz="2400" b="1" dirty="0"/>
          </a:p>
          <a:p>
            <a:pPr>
              <a:lnSpc>
                <a:spcPct val="90000"/>
              </a:lnSpc>
            </a:pPr>
            <a:r>
              <a:rPr lang="ru-RU" sz="2400" b="1" dirty="0"/>
              <a:t>Стаж работы </a:t>
            </a:r>
            <a:r>
              <a:rPr lang="ru-RU" sz="2400" b="1" dirty="0" smtClean="0"/>
              <a:t>27 </a:t>
            </a:r>
            <a:r>
              <a:rPr lang="ru-RU" sz="2400" b="1" dirty="0"/>
              <a:t>года, аттестация – </a:t>
            </a:r>
            <a:r>
              <a:rPr lang="ru-RU" sz="2400" b="1" dirty="0" smtClean="0"/>
              <a:t>2013г</a:t>
            </a:r>
            <a:r>
              <a:rPr lang="ru-RU" sz="2400" b="1" dirty="0"/>
              <a:t>., курсы повышения квалификации – </a:t>
            </a:r>
            <a:r>
              <a:rPr lang="ru-RU" sz="2400" b="1" dirty="0" smtClean="0"/>
              <a:t>2014 </a:t>
            </a:r>
            <a:r>
              <a:rPr lang="ru-RU" sz="2400" b="1" dirty="0"/>
              <a:t>г.</a:t>
            </a:r>
          </a:p>
        </p:txBody>
      </p:sp>
      <p:pic>
        <p:nvPicPr>
          <p:cNvPr id="75780" name="Picture 4" descr="Рисунок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2722562" cy="35544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7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5">
                <a:lumMod val="75000"/>
              </a:schemeClr>
            </a:gs>
            <a:gs pos="33000">
              <a:schemeClr val="accent5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7848872" cy="1728192"/>
          </a:xfr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Бут Елена Александровна – заместитель директора </a:t>
            </a:r>
            <a:r>
              <a:rPr lang="ru-RU" sz="2800" b="1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по учебно-воспитательной работе</a:t>
            </a:r>
            <a:endParaRPr lang="ru-RU" sz="2800" i="1" dirty="0">
              <a:solidFill>
                <a:schemeClr val="accent5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707904" y="2132856"/>
            <a:ext cx="4786346" cy="382905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Работает над проблемой: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« Применение информационно-коммуникационных технологий(ИКТ) в образовательном процессе».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Образование высшее </a:t>
            </a:r>
            <a:r>
              <a:rPr lang="ru-RU" sz="2400" b="1" dirty="0" smtClean="0"/>
              <a:t>(НГПИ) 1996 г. Высшая категория.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Стаж </a:t>
            </a:r>
            <a:r>
              <a:rPr lang="ru-RU" sz="2400" b="1" dirty="0"/>
              <a:t>работы </a:t>
            </a:r>
            <a:r>
              <a:rPr lang="ru-RU" b="1" dirty="0" smtClean="0"/>
              <a:t>19</a:t>
            </a:r>
            <a:r>
              <a:rPr lang="ru-RU" sz="2400" b="1" dirty="0" smtClean="0"/>
              <a:t> лет, </a:t>
            </a:r>
            <a:r>
              <a:rPr lang="ru-RU" sz="2400" b="1" dirty="0"/>
              <a:t>курсы повышения квалификации – </a:t>
            </a:r>
            <a:r>
              <a:rPr lang="ru-RU" sz="2400" b="1" dirty="0" smtClean="0"/>
              <a:t>2014г</a:t>
            </a:r>
            <a:r>
              <a:rPr lang="ru-RU" sz="2400" b="1" dirty="0"/>
              <a:t>., аттестация – </a:t>
            </a:r>
            <a:r>
              <a:rPr lang="ru-RU" sz="2400" b="1" dirty="0" smtClean="0"/>
              <a:t>2013 </a:t>
            </a:r>
            <a:r>
              <a:rPr lang="ru-RU" sz="2400" b="1" dirty="0"/>
              <a:t>г.</a:t>
            </a:r>
          </a:p>
        </p:txBody>
      </p:sp>
      <p:pic>
        <p:nvPicPr>
          <p:cNvPr id="5" name="Рисунок 3" descr="IMG_20140410_090812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29337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50000">
              <a:schemeClr val="accent5">
                <a:lumMod val="40000"/>
                <a:lumOff val="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190652" cy="1512168"/>
          </a:xfrm>
          <a:ln>
            <a:solidFill>
              <a:srgbClr val="0070C0"/>
            </a:solidFill>
          </a:ln>
          <a:effectLst>
            <a:glow rad="63500">
              <a:schemeClr val="accent5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Омельченко Юрий </a:t>
            </a:r>
            <a:r>
              <a:rPr lang="ru-RU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Викторович</a:t>
            </a:r>
            <a:r>
              <a:rPr lang="en-US" sz="2800" b="1" i="1" dirty="0" smtClean="0">
                <a:latin typeface="Corbel" pitchFamily="34" charset="0"/>
              </a:rPr>
              <a:t/>
            </a:r>
            <a:br>
              <a:rPr lang="en-US" sz="2800" b="1" i="1" dirty="0" smtClean="0">
                <a:latin typeface="Corbel" pitchFamily="34" charset="0"/>
              </a:rPr>
            </a:b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 </a:t>
            </a:r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заместитель директора по воспитательной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</a:rPr>
              <a:t>работе</a:t>
            </a:r>
            <a:r>
              <a:rPr lang="en-US" sz="2800" i="1" dirty="0" smtClean="0">
                <a:latin typeface="Corbel" pitchFamily="34" charset="0"/>
              </a:rPr>
              <a:t/>
            </a:r>
            <a:br>
              <a:rPr lang="en-US" sz="2800" i="1" dirty="0" smtClean="0">
                <a:latin typeface="Corbel" pitchFamily="34" charset="0"/>
              </a:rPr>
            </a:b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Corbel" pitchFamily="34" charset="0"/>
              </a:rPr>
              <a:t>учитель 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Corbel" pitchFamily="34" charset="0"/>
              </a:rPr>
              <a:t>истории, 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Corbel" pitchFamily="34" charset="0"/>
              </a:rPr>
              <a:t>права</a:t>
            </a:r>
            <a:endParaRPr lang="ru-RU" sz="2800" i="1" dirty="0">
              <a:solidFill>
                <a:schemeClr val="accent5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95936" y="1844824"/>
            <a:ext cx="4475162" cy="417512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Работает над проблемой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b="1" dirty="0" smtClean="0"/>
              <a:t>«</a:t>
            </a:r>
            <a:r>
              <a:rPr lang="ru-RU" b="1" dirty="0"/>
              <a:t>Формирование навыков и умений учащихся, создание атмосферы творческого взаимодействия на уроках путём внедрения интерактивных методов».</a:t>
            </a:r>
          </a:p>
          <a:p>
            <a:pPr>
              <a:lnSpc>
                <a:spcPct val="80000"/>
              </a:lnSpc>
            </a:pPr>
            <a:r>
              <a:rPr lang="ru-RU" b="1" dirty="0"/>
              <a:t>Образование высшее (СГУ), </a:t>
            </a:r>
            <a:r>
              <a:rPr lang="uk-UA" b="1" dirty="0" err="1" smtClean="0"/>
              <a:t>высшая</a:t>
            </a:r>
            <a:r>
              <a:rPr lang="uk-UA" b="1" dirty="0" smtClean="0"/>
              <a:t>  </a:t>
            </a:r>
            <a:r>
              <a:rPr lang="ru-RU" b="1" dirty="0"/>
              <a:t>категория.</a:t>
            </a:r>
          </a:p>
          <a:p>
            <a:pPr>
              <a:lnSpc>
                <a:spcPct val="80000"/>
              </a:lnSpc>
            </a:pPr>
            <a:r>
              <a:rPr lang="ru-RU" b="1" dirty="0"/>
              <a:t>Стаж работы </a:t>
            </a:r>
            <a:r>
              <a:rPr lang="ru-RU" b="1" dirty="0" smtClean="0"/>
              <a:t>27 </a:t>
            </a:r>
            <a:r>
              <a:rPr lang="ru-RU" b="1" dirty="0"/>
              <a:t>год, аттестация – </a:t>
            </a:r>
            <a:r>
              <a:rPr lang="ru-RU" b="1" dirty="0" smtClean="0"/>
              <a:t>2013, </a:t>
            </a:r>
            <a:r>
              <a:rPr lang="ru-RU" b="1" dirty="0"/>
              <a:t>курсы повышения квалификации – </a:t>
            </a:r>
            <a:r>
              <a:rPr lang="ru-RU" b="1" dirty="0" smtClean="0"/>
              <a:t>2014г</a:t>
            </a:r>
            <a:endParaRPr lang="ru-RU" b="1" dirty="0"/>
          </a:p>
        </p:txBody>
      </p:sp>
      <p:pic>
        <p:nvPicPr>
          <p:cNvPr id="77828" name="Picture 4" descr="Рисунок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2767013" cy="39258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  <p:bldP spid="778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002060"/>
            </a:gs>
            <a:gs pos="55000">
              <a:schemeClr val="accent6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8100392" cy="522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1640" y="548680"/>
            <a:ext cx="6264696" cy="48628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Мы большая дружная семья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4357718" cy="663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21599942" rev="0"/>
            </a:camera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</a:t>
            </a:r>
            <a:r>
              <a:rPr lang="ru-RU" sz="2900" dirty="0" smtClean="0">
                <a:solidFill>
                  <a:schemeClr val="accent1"/>
                </a:solidFill>
              </a:rPr>
              <a:t>едагог-организатор</a:t>
            </a:r>
            <a:endParaRPr lang="ru-RU" sz="29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PIC_048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3214686"/>
            <a:ext cx="382683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IC_1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143248"/>
            <a:ext cx="3580278" cy="320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95536" y="1628800"/>
            <a:ext cx="4000528" cy="847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599942" rev="0"/>
            </a:camera>
            <a:lightRig rig="threePt" dir="t"/>
          </a:scene3d>
          <a:sp3d>
            <a:bevelT/>
          </a:sp3d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uLnTx/>
                <a:uFillTx/>
                <a:latin typeface="+mj-lt"/>
                <a:ea typeface="+mj-ea"/>
                <a:cs typeface="+mj-cs"/>
              </a:rPr>
              <a:t>Подпрягалова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92D050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92D050"/>
                </a:solidFill>
                <a:uLnTx/>
                <a:uFillTx/>
                <a:latin typeface="+mj-lt"/>
                <a:ea typeface="+mj-ea"/>
                <a:cs typeface="+mj-cs"/>
              </a:rPr>
              <a:t>Анастасия Сергеевна</a:t>
            </a:r>
            <a:endParaRPr kumimoji="0" lang="ru-RU" sz="2400" b="0" i="0" u="none" strike="noStrike" kern="1200" cap="small" spc="0" normalizeH="0" baseline="0" noProof="0" dirty="0">
              <a:ln>
                <a:noFill/>
              </a:ln>
              <a:solidFill>
                <a:srgbClr val="92D05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99992" y="476672"/>
            <a:ext cx="4644008" cy="630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21599942" rev="0"/>
            </a:camera>
            <a:lightRig rig="threePt" dir="t"/>
          </a:scene3d>
          <a:sp3d>
            <a:bevelT/>
          </a:sp3d>
        </p:spPr>
        <p:txBody>
          <a:bodyPr vert="horz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Практический</a:t>
            </a:r>
            <a:r>
              <a:rPr kumimoji="0" lang="ru-RU" sz="2900" b="0" i="0" u="none" strike="noStrike" kern="1200" cap="small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психолог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0" y="1628800"/>
            <a:ext cx="4104456" cy="847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599942" rev="0"/>
            </a:camera>
            <a:lightRig rig="threePt" dir="t"/>
          </a:scene3d>
          <a:sp3d>
            <a:bevelT/>
          </a:sp3d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Куртумерова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Сусана</a:t>
            </a:r>
            <a:r>
              <a:rPr kumimoji="0" lang="ru-RU" sz="24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0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Закировна</a:t>
            </a:r>
            <a:endParaRPr kumimoji="0" lang="ru-RU" sz="2400" b="0" i="0" u="none" strike="noStrike" kern="1200" cap="sm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272808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Наша библиотека – это святилище знаний, а библиотекарь – хранитель мудрости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427538" y="1989138"/>
            <a:ext cx="4259262" cy="4030662"/>
          </a:xfrm>
          <a:effectLst/>
        </p:spPr>
        <p:txBody>
          <a:bodyPr/>
          <a:lstStyle/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Пренко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Надежда Васильевна</a:t>
            </a:r>
          </a:p>
        </p:txBody>
      </p:sp>
      <p:pic>
        <p:nvPicPr>
          <p:cNvPr id="80900" name="Picture 4" descr="PIC_11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714644" cy="225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1" name="Picture 1" descr="D:\Новая папка\uchebn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260648"/>
            <a:ext cx="1080120" cy="1290744"/>
          </a:xfrm>
          <a:prstGeom prst="rect">
            <a:avLst/>
          </a:prstGeom>
          <a:noFill/>
        </p:spPr>
      </p:pic>
      <p:pic>
        <p:nvPicPr>
          <p:cNvPr id="6" name="Рисунок 5" descr="PIC_1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143248"/>
            <a:ext cx="446575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Slava\Desktop\Совещание директоров\barretr_Boo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1932339" cy="18426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352928" cy="6213304"/>
          </a:xfrm>
        </p:spPr>
        <p:txBody>
          <a:bodyPr/>
          <a:lstStyle/>
          <a:p>
            <a:r>
              <a:rPr lang="ru-RU" sz="1400" dirty="0" smtClean="0"/>
              <a:t>Николаевская школа наряду с </a:t>
            </a:r>
            <a:r>
              <a:rPr lang="ru-RU" sz="1400" dirty="0" err="1" smtClean="0"/>
              <a:t>Тепловской</a:t>
            </a:r>
            <a:r>
              <a:rPr lang="ru-RU" sz="1400" dirty="0" smtClean="0"/>
              <a:t> и Винницкой школами входит в образовательный округ «Ровесник». </a:t>
            </a:r>
            <a:r>
              <a:rPr lang="ru-RU" sz="1400" dirty="0" err="1" smtClean="0"/>
              <a:t>Профилизация</a:t>
            </a:r>
            <a:r>
              <a:rPr lang="ru-RU" sz="1400" dirty="0" smtClean="0"/>
              <a:t> старшей школы в 2014-2015 учебном году:</a:t>
            </a:r>
          </a:p>
          <a:p>
            <a:r>
              <a:rPr lang="ru-RU" sz="1400" dirty="0" smtClean="0"/>
              <a:t>11 класс – профиль филологический (18 обучающихся),</a:t>
            </a:r>
          </a:p>
          <a:p>
            <a:r>
              <a:rPr lang="ru-RU" sz="1400" dirty="0" smtClean="0"/>
              <a:t>10  класс – информационно-математический (30 обучающихся),</a:t>
            </a:r>
          </a:p>
          <a:p>
            <a:r>
              <a:rPr lang="ru-RU" sz="1400" dirty="0" smtClean="0"/>
              <a:t>9 класс  - </a:t>
            </a:r>
            <a:r>
              <a:rPr lang="ru-RU" sz="1400" dirty="0" err="1" smtClean="0"/>
              <a:t>предпрофиль</a:t>
            </a:r>
            <a:r>
              <a:rPr lang="ru-RU" sz="1400" dirty="0" smtClean="0"/>
              <a:t> технологический (29 обучающихся).</a:t>
            </a:r>
          </a:p>
          <a:p>
            <a:endParaRPr lang="ru-RU" dirty="0"/>
          </a:p>
        </p:txBody>
      </p:sp>
      <p:pic>
        <p:nvPicPr>
          <p:cNvPr id="4098" name="Picture 2" descr="D:\Школа\диск д\ФОТО\море\январь2012\январь 2012\PIC_1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5544616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8229600" cy="1066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chemeClr val="accent1"/>
                </a:solidFill>
              </a:rPr>
              <a:t>Методическое объединение учителей </a:t>
            </a:r>
            <a:r>
              <a:rPr lang="ru-RU" sz="3200" b="1" i="1" dirty="0" smtClean="0">
                <a:solidFill>
                  <a:schemeClr val="accent1"/>
                </a:solidFill>
              </a:rPr>
              <a:t>естественно-математического цикла</a:t>
            </a:r>
            <a:endParaRPr lang="ru-RU" sz="3200" b="1" i="1" dirty="0">
              <a:solidFill>
                <a:schemeClr val="accent1"/>
              </a:solidFill>
            </a:endParaRPr>
          </a:p>
        </p:txBody>
      </p:sp>
      <p:pic>
        <p:nvPicPr>
          <p:cNvPr id="6" name="Содержимое 5" descr="PIC_1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357298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4" name="Picture 2" descr="D:\Новая папка\011-drawing-a-circle-with-the-compasses-q75-973x1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628800"/>
            <a:ext cx="1440160" cy="1609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0595" name="Picture 3" descr="D:\Новая папка\clip6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1862502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4282" y="5072074"/>
            <a:ext cx="4000528" cy="164307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43438" y="5286388"/>
            <a:ext cx="4143404" cy="135732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004048" y="5301208"/>
            <a:ext cx="3960440" cy="136815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Шестакова Нина Сергеевна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Подпрягалова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Анастасия Сергеевна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Китаев Владимир Анатольевич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Михайлов Александр Николаевич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Малышева Виктория Юрьевна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95536" y="5085184"/>
            <a:ext cx="4032448" cy="15841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Руководитель МО – 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u="sng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Кузнецова Наталья Александровна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Зеленица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Валерия Александровна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Гаджиахмедова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Мадина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Каибхановна</a:t>
            </a: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Кривенко Оксана Владимировна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284984"/>
            <a:ext cx="1843361" cy="1843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700808"/>
            <a:ext cx="142875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1066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Методическое объединение учителей общественно- гуманитарного цикла</a:t>
            </a:r>
          </a:p>
        </p:txBody>
      </p:sp>
      <p:pic>
        <p:nvPicPr>
          <p:cNvPr id="81924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748213" cy="343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5" name="Picture 5" descr="ли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188" y="4653136"/>
            <a:ext cx="1801812" cy="201771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23928" y="5157192"/>
            <a:ext cx="4214842" cy="150019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Сколдина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Елена Владимировна</a:t>
            </a: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Шевчук Марина Анатольевна</a:t>
            </a: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Губская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Яна Викторовна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Бут Елена Александровна</a:t>
            </a:r>
            <a:endParaRPr kumimoji="0" lang="ru-RU" sz="1600" b="0" i="1" u="none" strike="noStrike" kern="1200" cap="none" spc="0" normalizeH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1600" i="1" baseline="0" dirty="0" err="1" smtClean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Ванова</a:t>
            </a:r>
            <a:r>
              <a:rPr lang="ru-RU" sz="1600" i="1" baseline="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Лариса Владимировна</a:t>
            </a: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3528" y="5013176"/>
            <a:ext cx="4214842" cy="16561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Руководитель МО – Кузьмина Юлия Владимировна,</a:t>
            </a:r>
          </a:p>
          <a:p>
            <a:pPr>
              <a:lnSpc>
                <a:spcPct val="80000"/>
              </a:lnSpc>
              <a:buNone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Буць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Наталья Павловна</a:t>
            </a:r>
          </a:p>
          <a:p>
            <a:pPr>
              <a:lnSpc>
                <a:spcPct val="80000"/>
              </a:lnSpc>
              <a:buNone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Омельченко Юрий Викторович</a:t>
            </a:r>
          </a:p>
          <a:p>
            <a:pPr>
              <a:lnSpc>
                <a:spcPct val="80000"/>
              </a:lnSpc>
              <a:buNone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Волынец Стефания Стефановна</a:t>
            </a:r>
          </a:p>
          <a:p>
            <a:pPr lvl="0">
              <a:lnSpc>
                <a:spcPct val="80000"/>
              </a:lnSpc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Толдонова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Виктория Вячеславовна</a:t>
            </a:r>
          </a:p>
          <a:p>
            <a:pPr>
              <a:lnSpc>
                <a:spcPct val="80000"/>
              </a:lnSpc>
              <a:buNone/>
            </a:pP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229600" cy="1066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Методическое объединение учителей начальных классов</a:t>
            </a:r>
          </a:p>
        </p:txBody>
      </p:sp>
      <p:pic>
        <p:nvPicPr>
          <p:cNvPr id="5" name="Содержимое 4" descr="PIC_139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71670" y="1500174"/>
            <a:ext cx="4786346" cy="3589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69" name="Picture 1" descr="D:\Новая папка\400px-15-puzzl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14554"/>
            <a:ext cx="1462960" cy="146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2844" y="5286388"/>
            <a:ext cx="4000528" cy="135732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55976" y="5445224"/>
            <a:ext cx="3744416" cy="10001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Микосянчик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Елена Аркадьевна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Веселянская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Татьяна Борисовна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Вознюк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Людмила Ивановна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Китаева Александра Ильинична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5229200"/>
            <a:ext cx="3744416" cy="122413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Руководитель МО – 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u="sng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Полищук Ксения Павловна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Паюта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Наталья Алексеевна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i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Чоповская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Ирина Дмитриевна</a:t>
            </a:r>
          </a:p>
          <a:p>
            <a:pPr marL="365760" lvl="0" indent="-256032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ru-RU" sz="1600" i="1" dirty="0" smtClean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нашей школы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Во время ВОВ школа располагалась на территории современного пансионата «Чайка», в честь столетнего юбилея </a:t>
            </a:r>
            <a:r>
              <a:rPr lang="ru-RU" sz="2000" dirty="0" err="1" smtClean="0"/>
              <a:t>пгт</a:t>
            </a:r>
            <a:r>
              <a:rPr lang="ru-RU" sz="2000" dirty="0" smtClean="0"/>
              <a:t> Николаевка было построено новое здание школы, в котором наша школа и функционирует до сих пор.</a:t>
            </a:r>
          </a:p>
          <a:p>
            <a:r>
              <a:rPr lang="ru-RU" sz="2000" dirty="0" smtClean="0"/>
              <a:t>Год  ввода  строения  в   эксплуатацию – 1959.  С 1959  года - восьмилетняя  школа Сакского района , с  1965– восьмилетняя школа Симферопольского района, с 1989 неполная средняя школа,  1992 – средняя, с 1994 – общеобразовательная школа, с 2015 года Муниципальное бюджетное общеобразовательное учреждение «Николаевская школа»; </a:t>
            </a:r>
          </a:p>
          <a:p>
            <a:r>
              <a:rPr lang="ru-RU" sz="2000" dirty="0" smtClean="0"/>
              <a:t>кол-во   выпущенных   учащихся  - 2217,  медалистов – 26. 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059016" cy="7829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Выпускники школы</a:t>
            </a:r>
            <a:endParaRPr lang="ru-RU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1259643387_4-school-vec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348880"/>
            <a:ext cx="2525266" cy="252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IC_1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76672"/>
            <a:ext cx="2376264" cy="187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IC_0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780928"/>
            <a:ext cx="224412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_01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636912"/>
            <a:ext cx="2592288" cy="233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_01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692696"/>
            <a:ext cx="2088232" cy="198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_13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7" y="908720"/>
            <a:ext cx="2088232" cy="195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IC_133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4979242"/>
            <a:ext cx="2553965" cy="187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IC_126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4885644"/>
            <a:ext cx="2227293" cy="197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94850941_25232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132856"/>
            <a:ext cx="2634605" cy="262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IC_0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88640"/>
            <a:ext cx="25592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_0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04664"/>
            <a:ext cx="2164321" cy="223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_14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636912"/>
            <a:ext cx="2448272" cy="235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_14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2636912"/>
            <a:ext cx="222740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IC_139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332656"/>
            <a:ext cx="2232603" cy="222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На протяжении 2014/2015 учебного года обучающиеся нашей школы продемонстрировали высокие показатели на районном этапе предметных олимпиад (12 место в рейтинге по школам района)</a:t>
            </a:r>
          </a:p>
          <a:p>
            <a:pPr>
              <a:buNone/>
            </a:pPr>
            <a:r>
              <a:rPr lang="ru-RU" sz="2000" dirty="0" smtClean="0"/>
              <a:t>Являлись участниками республиканских конкурсов: Кузьменко Ксения (11 класс) «Прикоснись к истокам», «Пасхальная ассамблея» (направление – «Прикладное искусство»)</a:t>
            </a:r>
          </a:p>
          <a:p>
            <a:pPr>
              <a:buNone/>
            </a:pPr>
            <a:r>
              <a:rPr lang="ru-RU" sz="2000" dirty="0" smtClean="0"/>
              <a:t>Лауреаты конкурса «Живые родники» – акробатическая студия «Грация».</a:t>
            </a:r>
          </a:p>
          <a:p>
            <a:pPr>
              <a:buNone/>
            </a:pPr>
            <a:r>
              <a:rPr lang="ru-RU" sz="2000" dirty="0" smtClean="0"/>
              <a:t>Призёр  конкурса «Молодые голоса», «Воспеваем героизм. Победу»  - </a:t>
            </a:r>
            <a:r>
              <a:rPr lang="ru-RU" sz="2000" dirty="0" err="1" smtClean="0"/>
              <a:t>Хоружая</a:t>
            </a:r>
            <a:r>
              <a:rPr lang="ru-RU" sz="2000" dirty="0" smtClean="0"/>
              <a:t> Анастасия (5 класс).</a:t>
            </a:r>
          </a:p>
          <a:p>
            <a:pPr>
              <a:buNone/>
            </a:pPr>
            <a:r>
              <a:rPr lang="ru-RU" sz="2000" dirty="0" smtClean="0"/>
              <a:t>Лауреаты танцевального конкурса «Крымский вальс»</a:t>
            </a:r>
          </a:p>
          <a:p>
            <a:pPr>
              <a:buNone/>
            </a:pPr>
            <a:r>
              <a:rPr lang="ru-RU" sz="2000" dirty="0" smtClean="0"/>
              <a:t>Участники  республиканской конференции по духовно-нравственному воспитанию, участие в республиканском конкурсе «Зерно истины», в составе команды Симферопольского района.</a:t>
            </a:r>
          </a:p>
          <a:p>
            <a:pPr>
              <a:buNone/>
            </a:pPr>
            <a:r>
              <a:rPr lang="ru-RU" sz="2000" dirty="0" smtClean="0"/>
              <a:t>Участник республиканского конкурса «Прикосновение к истокам»  (Города-герои) – кружок «Фантазёры»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60648"/>
            <a:ext cx="8106104" cy="598775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Участие в международном соревновании по туризму «Памяти друга»,</a:t>
            </a:r>
          </a:p>
          <a:p>
            <a:r>
              <a:rPr lang="ru-RU" sz="2400" dirty="0" smtClean="0"/>
              <a:t>Кубок «</a:t>
            </a:r>
            <a:r>
              <a:rPr lang="ru-RU" sz="2400" dirty="0" err="1" smtClean="0"/>
              <a:t>Керкинитида</a:t>
            </a:r>
            <a:r>
              <a:rPr lang="ru-RU" sz="2400" dirty="0" smtClean="0"/>
              <a:t>» г. Евпатория,</a:t>
            </a:r>
          </a:p>
          <a:p>
            <a:r>
              <a:rPr lang="ru-RU" sz="2400" dirty="0" smtClean="0"/>
              <a:t>Кубок Главы Белогорского района,</a:t>
            </a:r>
          </a:p>
          <a:p>
            <a:r>
              <a:rPr lang="ru-RU" sz="2400" dirty="0" smtClean="0"/>
              <a:t>«Школа безопасности»  - победа в районном этапе соревнований.</a:t>
            </a:r>
          </a:p>
          <a:p>
            <a:r>
              <a:rPr lang="ru-RU" sz="2400" dirty="0" smtClean="0"/>
              <a:t>61-й Республиканский туристический слёт от Симферопольского района.</a:t>
            </a:r>
            <a:endParaRPr lang="ru-RU" sz="2400" dirty="0"/>
          </a:p>
        </p:txBody>
      </p:sp>
      <p:pic>
        <p:nvPicPr>
          <p:cNvPr id="2050" name="Picture 2" descr="D:\Школа\диск д\ФОТО\Тур. Слёт 55\P428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7" y="3833664"/>
            <a:ext cx="288032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548680"/>
            <a:ext cx="7746064" cy="5699720"/>
          </a:xfrm>
        </p:spPr>
        <p:txBody>
          <a:bodyPr/>
          <a:lstStyle/>
          <a:p>
            <a:r>
              <a:rPr lang="ru-RU" dirty="0" smtClean="0"/>
              <a:t>Всероссийские игры боевых искусств </a:t>
            </a:r>
          </a:p>
          <a:p>
            <a:pPr>
              <a:buNone/>
            </a:pPr>
            <a:r>
              <a:rPr lang="ru-RU" dirty="0" smtClean="0"/>
              <a:t>г. Анапа </a:t>
            </a:r>
            <a:r>
              <a:rPr lang="ru-RU" b="1" dirty="0" smtClean="0"/>
              <a:t>Пронин Владислав </a:t>
            </a:r>
            <a:r>
              <a:rPr lang="ru-RU" dirty="0" smtClean="0"/>
              <a:t>– 1 место по </a:t>
            </a:r>
            <a:r>
              <a:rPr lang="ru-RU" dirty="0" err="1" smtClean="0"/>
              <a:t>киокушин-каратэ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Открытый кубок Крыма г. Евпатория по </a:t>
            </a:r>
            <a:r>
              <a:rPr lang="ru-RU" dirty="0" err="1" smtClean="0"/>
              <a:t>киокушин-каратэ</a:t>
            </a:r>
            <a:r>
              <a:rPr lang="ru-RU" dirty="0" smtClean="0"/>
              <a:t> – 1 место.</a:t>
            </a:r>
            <a:r>
              <a:rPr lang="ru-RU" b="1" dirty="0" smtClean="0"/>
              <a:t> Пронин Владислав.</a:t>
            </a:r>
          </a:p>
          <a:p>
            <a:pPr>
              <a:buNone/>
            </a:pPr>
            <a:r>
              <a:rPr lang="ru-RU" dirty="0" smtClean="0"/>
              <a:t>Кубок «Чёрного моря» – 1 место по </a:t>
            </a:r>
            <a:r>
              <a:rPr lang="ru-RU" dirty="0" err="1" smtClean="0"/>
              <a:t>киокушинкай-каратэ</a:t>
            </a:r>
            <a:r>
              <a:rPr lang="ru-RU" dirty="0" smtClean="0"/>
              <a:t>. Г. Алушта. </a:t>
            </a:r>
            <a:r>
              <a:rPr lang="ru-RU" b="1" dirty="0" smtClean="0"/>
              <a:t>Пронин Владислав.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876256" cy="460311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139952" cy="2771373"/>
          </a:xfrm>
          <a:prstGeom prst="rect">
            <a:avLst/>
          </a:prstGeom>
        </p:spPr>
      </p:pic>
      <p:pic>
        <p:nvPicPr>
          <p:cNvPr id="3" name="Рисунок 2" descr="DSC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140968"/>
            <a:ext cx="5076056" cy="339802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61 слета\P4250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40752" cy="2880320"/>
          </a:xfrm>
          <a:prstGeom prst="rect">
            <a:avLst/>
          </a:prstGeom>
          <a:noFill/>
        </p:spPr>
      </p:pic>
      <p:pic>
        <p:nvPicPr>
          <p:cNvPr id="5123" name="Picture 3" descr="F:\Фото 61 слета\P4250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3648764" cy="2736341"/>
          </a:xfrm>
          <a:prstGeom prst="rect">
            <a:avLst/>
          </a:prstGeom>
          <a:noFill/>
        </p:spPr>
      </p:pic>
      <p:pic>
        <p:nvPicPr>
          <p:cNvPr id="5124" name="Picture 4" descr="F:\Фото 61 слета\P4210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032790" cy="3024336"/>
          </a:xfrm>
          <a:prstGeom prst="rect">
            <a:avLst/>
          </a:prstGeom>
          <a:noFill/>
        </p:spPr>
      </p:pic>
      <p:pic>
        <p:nvPicPr>
          <p:cNvPr id="5125" name="Picture 5" descr="F:\Фото 61 слета\P4220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0968"/>
            <a:ext cx="4283968" cy="32127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61 слета\P422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6817335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48680"/>
            <a:ext cx="749808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/>
              <a:t>Учителя школы активно используют и внедряют в практику инновационные технологии. </a:t>
            </a:r>
            <a:r>
              <a:rPr lang="ru-RU" sz="2400" b="1" i="1" dirty="0"/>
              <a:t/>
            </a:r>
            <a:br>
              <a:rPr lang="ru-RU" sz="2400" b="1" i="1" dirty="0"/>
            </a:br>
            <a:endParaRPr lang="ru-RU" sz="2400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5373216"/>
            <a:ext cx="8229600" cy="862012"/>
          </a:xfrm>
        </p:spPr>
        <p:txBody>
          <a:bodyPr>
            <a:noAutofit/>
          </a:bodyPr>
          <a:lstStyle/>
          <a:p>
            <a:r>
              <a:rPr lang="ru-RU" sz="2400" i="1" dirty="0"/>
              <a:t>Применение современных информационных технологий в обучении – важная часть современной методики преподавания.</a:t>
            </a:r>
          </a:p>
        </p:txBody>
      </p:sp>
      <p:pic>
        <p:nvPicPr>
          <p:cNvPr id="84996" name="Picture 4" descr="PIC_1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844824"/>
            <a:ext cx="3960440" cy="299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4998" name="Picture 6" descr="PIC_12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44824"/>
            <a:ext cx="3753578" cy="298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директора</a:t>
            </a:r>
            <a:endParaRPr lang="ru-RU" dirty="0"/>
          </a:p>
        </p:txBody>
      </p:sp>
      <p:pic>
        <p:nvPicPr>
          <p:cNvPr id="4" name="Содержимое 3" descr="Рисунок (3)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412776"/>
            <a:ext cx="2054352" cy="2264664"/>
          </a:xfrm>
        </p:spPr>
      </p:pic>
      <p:pic>
        <p:nvPicPr>
          <p:cNvPr id="5" name="Рисунок 4" descr="Шаповалова Валентина Николае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268760"/>
            <a:ext cx="1857796" cy="2880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4221088"/>
            <a:ext cx="288032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Кузьменко Тимофей Матвеевич – руководил школой до 1957 года, участник ВОВ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4365104"/>
            <a:ext cx="3600400" cy="177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Шаповалова Валентина Николаевна – руководила школой с 1957 по 1975 годы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40000">
              <a:schemeClr val="tx2">
                <a:lumMod val="60000"/>
                <a:lumOff val="4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Инновации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Фокус-группы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Содержимое 3" descr="PIC_1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IC_18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3360373" cy="25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IC_1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933056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IC_18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5"/>
            <a:ext cx="3312368" cy="248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49808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accent4">
                    <a:lumMod val="75000"/>
                  </a:schemeClr>
                </a:solidFill>
              </a:rPr>
              <a:t>Мы идём в ногу со временем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5004048" y="1196752"/>
            <a:ext cx="3970982" cy="5400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2000" i="1" dirty="0"/>
              <a:t>Уровень </a:t>
            </a:r>
            <a:r>
              <a:rPr lang="ru-RU" sz="2000" i="1" dirty="0" smtClean="0"/>
              <a:t>развития информационных </a:t>
            </a:r>
            <a:r>
              <a:rPr lang="ru-RU" sz="2000" i="1" dirty="0"/>
              <a:t>технологий, современные концепции </a:t>
            </a:r>
            <a:r>
              <a:rPr lang="ru-RU" sz="2000" i="1" dirty="0" smtClean="0"/>
              <a:t>образования:</a:t>
            </a:r>
          </a:p>
          <a:p>
            <a:pPr>
              <a:lnSpc>
                <a:spcPct val="80000"/>
              </a:lnSpc>
            </a:pPr>
            <a:r>
              <a:rPr lang="ru-RU" sz="2000" i="1" dirty="0" smtClean="0"/>
              <a:t> </a:t>
            </a:r>
            <a:r>
              <a:rPr lang="ru-RU" sz="2000" i="1" dirty="0"/>
              <a:t>заставляет пересмотреть  и сами технологии, применяемые в образовательном процессе, выбирая из них, в первую очередь  те, которые   повышают эффективность и качество обучения; </a:t>
            </a:r>
          </a:p>
          <a:p>
            <a:pPr>
              <a:lnSpc>
                <a:spcPct val="80000"/>
              </a:lnSpc>
            </a:pPr>
            <a:r>
              <a:rPr lang="ru-RU" sz="2000" i="1" dirty="0" smtClean="0"/>
              <a:t>обеспечивают</a:t>
            </a:r>
            <a:r>
              <a:rPr lang="ru-RU" sz="2000" i="1" dirty="0"/>
              <a:t>  мотивы к самостоятельной  познавательной деятельности;</a:t>
            </a:r>
          </a:p>
          <a:p>
            <a:pPr>
              <a:lnSpc>
                <a:spcPct val="80000"/>
              </a:lnSpc>
            </a:pPr>
            <a:r>
              <a:rPr lang="ru-RU" sz="2000" i="1" dirty="0"/>
              <a:t>способствуют  углублению  </a:t>
            </a:r>
            <a:r>
              <a:rPr lang="ru-RU" sz="2000" i="1" dirty="0" smtClean="0"/>
              <a:t>   меж </a:t>
            </a:r>
            <a:r>
              <a:rPr lang="ru-RU" sz="2000" i="1" dirty="0"/>
              <a:t>-предметных связей за счет интеграции информационной и предметной подготовки.</a:t>
            </a:r>
          </a:p>
        </p:txBody>
      </p:sp>
      <p:pic>
        <p:nvPicPr>
          <p:cNvPr id="86022" name="Picture 6" descr="PIC_1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3817938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IC_14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933056"/>
            <a:ext cx="388843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536" y="332656"/>
            <a:ext cx="8229600" cy="1384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Межпредметные связи – основа для понимания важности и необходимости всех наук в жизни</a:t>
            </a:r>
          </a:p>
        </p:txBody>
      </p:sp>
      <p:pic>
        <p:nvPicPr>
          <p:cNvPr id="91145" name="Picture 9" descr="PIC_056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52" name="Picture 16" descr="z_15721f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484784"/>
            <a:ext cx="3384376" cy="247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9" name="Picture 13" descr="z_0b72ffc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43608" y="4077072"/>
            <a:ext cx="331292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53" name="Picture 17" descr="y_c06fb6f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1" y="4077072"/>
            <a:ext cx="3384376" cy="261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 sz="quarter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2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Учителя школы проводят открытые уроки для учителей района, готовят показательные концерты, выставки, презентации.</a:t>
            </a:r>
          </a:p>
        </p:txBody>
      </p:sp>
      <p:pic>
        <p:nvPicPr>
          <p:cNvPr id="93193" name="Picture 9" descr="z_81b576d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340768"/>
            <a:ext cx="3024336" cy="226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7" name="Picture 13" descr="x_6a60bc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7" y="1412776"/>
            <a:ext cx="302433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8" name="Picture 14" descr="PIC_05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3568" y="429309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9" name="Picture 15" descr="PIC_047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44008" y="4293096"/>
            <a:ext cx="3168352" cy="237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201" name="Rectangle 17"/>
          <p:cNvSpPr>
            <a:spLocks noChangeArrowheads="1"/>
          </p:cNvSpPr>
          <p:nvPr/>
        </p:nvSpPr>
        <p:spPr bwMode="auto">
          <a:xfrm>
            <a:off x="611560" y="3429000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ru-RU" sz="1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 уроках активно применяют наглядные пособия,</a:t>
            </a:r>
          </a:p>
          <a:p>
            <a:pPr algn="ctr"/>
            <a:r>
              <a:rPr lang="ru-RU" sz="1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раздаточный материал,</a:t>
            </a:r>
          </a:p>
          <a:p>
            <a:pPr algn="ctr"/>
            <a:r>
              <a:rPr lang="ru-RU" sz="1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дифференцированные задания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/>
      <p:bldP spid="9320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536" y="260648"/>
            <a:ext cx="8229600" cy="112365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“Творчество можно не только развивать, но и научиться ему” – девиз формирования и усовершенствования творческих способностей учащихся.</a:t>
            </a:r>
          </a:p>
        </p:txBody>
      </p:sp>
      <p:pic>
        <p:nvPicPr>
          <p:cNvPr id="87049" name="Picture 9" descr="PICT000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139952" y="4149080"/>
            <a:ext cx="33528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52" name="Picture 12" descr="PIC_055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960" y="1412776"/>
            <a:ext cx="3271837" cy="245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51" name="Picture 11" descr="PIC_018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7544" y="1412776"/>
            <a:ext cx="2262188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53" name="Picture 13" descr="SAM_06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7544" y="4365104"/>
            <a:ext cx="3096344" cy="232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339933"/>
            </a:gs>
            <a:gs pos="73000">
              <a:schemeClr val="accent6">
                <a:lumMod val="40000"/>
                <a:lumOff val="6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9" name="Rectangle 1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Наши первые шаги в </a:t>
            </a:r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журналистике</a:t>
            </a:r>
            <a: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sz="28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4470" name="Picture 22" descr="г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07904" y="1556792"/>
            <a:ext cx="4978400" cy="36734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4471" name="Picture 23" descr="газет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600" y="3933056"/>
            <a:ext cx="3894137" cy="2722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BottomDown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4472" name="Picture 24" descr="газ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827584" y="1340768"/>
            <a:ext cx="3240360" cy="218977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TopUp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7281" name="Picture 1" descr="D:\Новая папка\drawing_p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784" y="0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384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400" b="1" i="1" dirty="0">
                <a:solidFill>
                  <a:srgbClr val="F2FB9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Патриотическое воспитание – важная часть формирования всесторонне развитой личности</a:t>
            </a:r>
          </a:p>
        </p:txBody>
      </p:sp>
      <p:pic>
        <p:nvPicPr>
          <p:cNvPr id="89096" name="Picture 8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772816"/>
            <a:ext cx="4248472" cy="3386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097" name="Picture 9" descr="Рисунок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364088" y="1772816"/>
            <a:ext cx="3279791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098" name="Picture 10" descr="Рисунок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940152" y="3933056"/>
            <a:ext cx="2639641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11236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itchFamily="34" charset="0"/>
              </a:rPr>
              <a:t>Мы умеем творчески работать и активно отдыхать!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rbel" pitchFamily="34" charset="0"/>
              </a:rPr>
              <a:t> </a:t>
            </a:r>
          </a:p>
        </p:txBody>
      </p:sp>
      <p:pic>
        <p:nvPicPr>
          <p:cNvPr id="99340" name="Picture 12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564904"/>
            <a:ext cx="4546600" cy="342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41" name="Picture 13" descr="Рисунок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1484784"/>
            <a:ext cx="3548062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42" name="Picture 14" descr="Рисунок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6056" y="4293096"/>
            <a:ext cx="3579813" cy="238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76672"/>
            <a:ext cx="2674888" cy="3456384"/>
          </a:xfrm>
          <a:prstGeom prst="rect">
            <a:avLst/>
          </a:prstGeom>
        </p:spPr>
      </p:pic>
      <p:pic>
        <p:nvPicPr>
          <p:cNvPr id="5" name="Рисунок 4" descr="Рисунок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38989"/>
            <a:ext cx="2857112" cy="34788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4221088"/>
            <a:ext cx="302433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Тихонова Евдокия Тимофеевна – руководила школой с 1976 по 1984 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4293096"/>
            <a:ext cx="345638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Шаломыхина</a:t>
            </a:r>
            <a:r>
              <a:rPr lang="ru-RU" dirty="0" smtClean="0"/>
              <a:t> (Кандыбина) Лидия Митрофановна – руководила школой с 1984 по 2002 год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2520280" cy="3686124"/>
          </a:xfrm>
          <a:prstGeom prst="rect">
            <a:avLst/>
          </a:prstGeom>
        </p:spPr>
      </p:pic>
      <p:pic>
        <p:nvPicPr>
          <p:cNvPr id="3" name="Рисунок 2" descr="PIC_0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60648"/>
            <a:ext cx="3719104" cy="3772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4293096"/>
            <a:ext cx="309634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Копятина Елена Григорьевна – руководила школой с 2003 по 2005 год.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293096"/>
            <a:ext cx="410445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Буць</a:t>
            </a:r>
            <a:r>
              <a:rPr lang="ru-RU" dirty="0" smtClean="0"/>
              <a:t> Наталья Павловна – директор МБОУ «Николаевская школа»</a:t>
            </a:r>
          </a:p>
          <a:p>
            <a:pPr algn="ctr"/>
            <a:r>
              <a:rPr lang="ru-RU" dirty="0" smtClean="0"/>
              <a:t> с 2005 года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1124744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Контингент учащихся </a:t>
            </a:r>
            <a:r>
              <a:rPr lang="ru-RU" dirty="0" smtClean="0"/>
              <a:t>– 327 учащихся очной формы обучения, 1 учащийся </a:t>
            </a:r>
            <a:r>
              <a:rPr lang="ru-RU" dirty="0" err="1" smtClean="0"/>
              <a:t>экстернатной</a:t>
            </a:r>
            <a:r>
              <a:rPr lang="ru-RU" dirty="0" smtClean="0"/>
              <a:t> формы обучения, 2 – индивидуальной формы обучения,   количество классов - 16, </a:t>
            </a:r>
          </a:p>
          <a:p>
            <a:r>
              <a:rPr lang="ru-RU" dirty="0" smtClean="0"/>
              <a:t>язык обучения – русский.   </a:t>
            </a:r>
          </a:p>
          <a:p>
            <a:r>
              <a:rPr lang="ru-RU" dirty="0" smtClean="0"/>
              <a:t> - льготных  категорий: сироты – 3,  малообеспеченных – нет, инвалиды – 6,     </a:t>
            </a:r>
          </a:p>
          <a:p>
            <a:r>
              <a:rPr lang="ru-RU" dirty="0" smtClean="0"/>
              <a:t>     - многодетные – 12 семей, в них  детей 22,  ЧАЭС – 1 ;</a:t>
            </a:r>
          </a:p>
          <a:p>
            <a:r>
              <a:rPr lang="ru-RU" dirty="0" smtClean="0"/>
              <a:t>     - кол-во  учащихся,  состоящих   на   </a:t>
            </a:r>
            <a:r>
              <a:rPr lang="ru-RU" dirty="0" err="1" smtClean="0"/>
              <a:t>внутришкольном</a:t>
            </a:r>
            <a:r>
              <a:rPr lang="ru-RU" dirty="0" smtClean="0"/>
              <a:t>    учете –1; </a:t>
            </a:r>
          </a:p>
          <a:p>
            <a:r>
              <a:rPr lang="ru-RU" dirty="0" smtClean="0"/>
              <a:t>     - кол-во   </a:t>
            </a:r>
            <a:r>
              <a:rPr lang="ru-RU" dirty="0" err="1" smtClean="0"/>
              <a:t>необучающихся</a:t>
            </a:r>
            <a:r>
              <a:rPr lang="ru-RU" dirty="0" smtClean="0"/>
              <a:t>   учащихся – 1.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Спецмедгрупп</a:t>
            </a:r>
            <a:r>
              <a:rPr lang="ru-RU" dirty="0" smtClean="0"/>
              <a:t> – 2,   в  них     учащихся – 33 (100%) .</a:t>
            </a:r>
          </a:p>
          <a:p>
            <a:r>
              <a:rPr lang="ru-RU" dirty="0" smtClean="0"/>
              <a:t>Подготовка   детей  пятилетнего   возраста    на   базе   школы  -  32 обучающихся.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7"/>
            <a:ext cx="77048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Количественный и качественный анализ педагогического состава.</a:t>
            </a:r>
          </a:p>
          <a:p>
            <a:r>
              <a:rPr lang="ru-RU" sz="1800" dirty="0" smtClean="0"/>
              <a:t>Всего учителей – 31. В том числе: пенсионеры – 5, молодые специалисты до 3-х лет – 2 (из них </a:t>
            </a:r>
            <a:r>
              <a:rPr lang="ru-RU" sz="1800" dirty="0" err="1" smtClean="0"/>
              <a:t>целевики</a:t>
            </a:r>
            <a:r>
              <a:rPr lang="ru-RU" sz="1800" dirty="0" smtClean="0"/>
              <a:t> – 1 Кадырова Ф.Н.), в декретном отпуске – 1 (</a:t>
            </a:r>
            <a:r>
              <a:rPr lang="ru-RU" sz="1800" dirty="0" err="1" smtClean="0"/>
              <a:t>Бекирова</a:t>
            </a:r>
            <a:r>
              <a:rPr lang="ru-RU" sz="1800" dirty="0" smtClean="0"/>
              <a:t> У.Т.), совместителей нет. Образование : высшее – 24, среднее специальное – 5, базовое высшее (бакалавр) – 2. Качественный состав – высшая категория – 5, первая  категория – 12,  вторая – 4, специалист – 5, без категории (</a:t>
            </a:r>
            <a:r>
              <a:rPr lang="ru-RU" sz="1800" dirty="0" err="1" smtClean="0"/>
              <a:t>сзд</a:t>
            </a:r>
            <a:r>
              <a:rPr lang="ru-RU" sz="1800" dirty="0" smtClean="0"/>
              <a:t>) – 5. Из них «Старший учитель» - 1, «Отличник образования Украины» - 2.</a:t>
            </a:r>
            <a:endParaRPr lang="ru-RU" sz="1800" dirty="0"/>
          </a:p>
        </p:txBody>
      </p:sp>
      <p:pic>
        <p:nvPicPr>
          <p:cNvPr id="1026" name="Picture 2" descr="D:\Школа\диск д\ФОТО\фокус группы\PIC_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501008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40000">
              <a:schemeClr val="accent4">
                <a:lumMod val="60000"/>
                <a:lumOff val="4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060848"/>
            <a:ext cx="6840760" cy="4536504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Цель педагогического коллектива: развитие творческой индивидуальности учителя, повышение результативности и качества учебно-воспитательного процесса путём внедрения новых технологий обучения на основе личностной ориентации педагогического процесса, активизации и интенсификации деятельности учащихся, формирования внутренней мотивации учебной познавательной деятельности учащихся и внедрения активных методов обучения и воспитания.</a:t>
            </a:r>
          </a:p>
          <a:p>
            <a:r>
              <a:rPr lang="ru-RU" sz="1400" b="1" dirty="0" smtClean="0"/>
              <a:t>- Создать условия, чтобы процесс отслеживания результатов стал для учителя реальным источником для коррекции качества </a:t>
            </a:r>
            <a:r>
              <a:rPr lang="ru-RU" sz="1400" b="1" dirty="0" err="1" smtClean="0"/>
              <a:t>обученности</a:t>
            </a:r>
            <a:r>
              <a:rPr lang="ru-RU" sz="1400" b="1" dirty="0" smtClean="0"/>
              <a:t>, успеваемости учащихся, а работа без неуспевающих стала  бы главным критерием профессионализма и результативности учителя - не «фиксировать результаты, а изменять их в заданном направлении.»</a:t>
            </a:r>
          </a:p>
          <a:p>
            <a:r>
              <a:rPr lang="ru-RU" sz="1400" b="1" dirty="0" smtClean="0"/>
              <a:t>- Продолжать привлечение мотивированных учащихся к проектно-исследовательской работе как способу развития важнейших компетенций, развития творческого, логического, критического мышления учащихся.</a:t>
            </a:r>
          </a:p>
          <a:p>
            <a:r>
              <a:rPr lang="ru-RU" sz="1400" b="1" dirty="0" smtClean="0"/>
              <a:t>- Осуществлять индивидуальный контроль за динамикой результатов каждого ученика, выдвигать и четко отслеживать свои требования, используя потенциальные возможности мотивированных учащихся.</a:t>
            </a:r>
            <a:endParaRPr lang="ru-RU" sz="1400" b="1" dirty="0"/>
          </a:p>
        </p:txBody>
      </p:sp>
      <p:pic>
        <p:nvPicPr>
          <p:cNvPr id="72708" name="Picture 4" descr="2339617-5c90e39bcd2afa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226805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71600" y="1052736"/>
            <a:ext cx="6192688" cy="8802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Методическая проблема коллектива: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404664"/>
            <a:ext cx="3744416" cy="5847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Наша Школа</a:t>
            </a:r>
            <a:endParaRPr lang="ru-R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4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4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467600" cy="1143000"/>
          </a:xfr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0C5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Наша администрация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5576" y="1556792"/>
            <a:ext cx="7467600" cy="648072"/>
          </a:xfrm>
          <a:noFill/>
          <a:ln/>
          <a:effectLst>
            <a:glow rad="228600">
              <a:srgbClr val="7030A0">
                <a:alpha val="40000"/>
              </a:srgbClr>
            </a:glow>
          </a:effectLst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FontTx/>
              <a:buNone/>
              <a:defRPr/>
            </a:pPr>
            <a:r>
              <a:rPr lang="ru-RU" sz="20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Это одарённые и творческие педагоги, настоящие генераторы идей</a:t>
            </a:r>
          </a:p>
        </p:txBody>
      </p:sp>
      <p:pic>
        <p:nvPicPr>
          <p:cNvPr id="37894" name="Рисунок 4" descr="PIC_18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420938"/>
            <a:ext cx="540067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одск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1242</Words>
  <Application>Microsoft Office PowerPoint</Application>
  <PresentationFormat>Экран (4:3)</PresentationFormat>
  <Paragraphs>128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1_Солнцестояние</vt:lpstr>
      <vt:lpstr>Эркер</vt:lpstr>
      <vt:lpstr>Городская</vt:lpstr>
      <vt:lpstr>1_Городская</vt:lpstr>
      <vt:lpstr>Поток</vt:lpstr>
      <vt:lpstr>Тема Office</vt:lpstr>
      <vt:lpstr>Слайд 1</vt:lpstr>
      <vt:lpstr>История нашей школы</vt:lpstr>
      <vt:lpstr>Наши директора</vt:lpstr>
      <vt:lpstr>Слайд 4</vt:lpstr>
      <vt:lpstr>Слайд 5</vt:lpstr>
      <vt:lpstr>Слайд 6</vt:lpstr>
      <vt:lpstr>Слайд 7</vt:lpstr>
      <vt:lpstr>Слайд 8</vt:lpstr>
      <vt:lpstr>Наша администрация</vt:lpstr>
      <vt:lpstr>Буць Наталья Павловна директор школы преподаёт ОРКСЭ, факультатив ОПК</vt:lpstr>
      <vt:lpstr>Бут Елена Александровна – заместитель директора по учебно-воспитательной работе</vt:lpstr>
      <vt:lpstr>Омельченко Юрий Викторович  заместитель директора по воспитательной работе учитель истории, права</vt:lpstr>
      <vt:lpstr>Слайд 13</vt:lpstr>
      <vt:lpstr>Педагог-организатор</vt:lpstr>
      <vt:lpstr>Наша библиотека – это святилище знаний, а библиотекарь – хранитель мудрости</vt:lpstr>
      <vt:lpstr>Слайд 16</vt:lpstr>
      <vt:lpstr>Методическое объединение учителей естественно-математического цикла</vt:lpstr>
      <vt:lpstr>Методическое объединение учителей общественно- гуманитарного цикла</vt:lpstr>
      <vt:lpstr>Методическое объединение учителей начальных классов</vt:lpstr>
      <vt:lpstr>Выпускники школы</vt:lpstr>
      <vt:lpstr>Слайд 21</vt:lpstr>
      <vt:lpstr>Наши достижения</vt:lpstr>
      <vt:lpstr>Слайд 23</vt:lpstr>
      <vt:lpstr>Слайд 24</vt:lpstr>
      <vt:lpstr>Слайд 25</vt:lpstr>
      <vt:lpstr>Слайд 26</vt:lpstr>
      <vt:lpstr>Слайд 27</vt:lpstr>
      <vt:lpstr>Слайд 28</vt:lpstr>
      <vt:lpstr>Учителя школы активно используют и внедряют в практику инновационные технологии.  </vt:lpstr>
      <vt:lpstr>Инновации Фокус-группы</vt:lpstr>
      <vt:lpstr>Мы идём в ногу со временем</vt:lpstr>
      <vt:lpstr>Межпредметные связи – основа для понимания важности и необходимости всех наук в жизни</vt:lpstr>
      <vt:lpstr>Учителя школы проводят открытые уроки для учителей района, готовят показательные концерты, выставки, презентации.</vt:lpstr>
      <vt:lpstr>“Творчество можно не только развивать, но и научиться ему” – девиз формирования и усовершенствования творческих способностей учащихся.</vt:lpstr>
      <vt:lpstr>Наши первые шаги в журналистике </vt:lpstr>
      <vt:lpstr>Патриотическое воспитание – важная часть формирования всесторонне развитой личности</vt:lpstr>
      <vt:lpstr>Мы умеем творчески работать и активно отдыхать!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Николаевская общеобразовательная школа І-ІІІ  ступеней</dc:title>
  <dc:creator>Мамочка</dc:creator>
  <cp:lastModifiedBy>user</cp:lastModifiedBy>
  <cp:revision>172</cp:revision>
  <dcterms:created xsi:type="dcterms:W3CDTF">2012-02-07T11:59:35Z</dcterms:created>
  <dcterms:modified xsi:type="dcterms:W3CDTF">2015-04-29T12:17:03Z</dcterms:modified>
</cp:coreProperties>
</file>