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57" r:id="rId5"/>
    <p:sldId id="259" r:id="rId6"/>
    <p:sldId id="264"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Стиль из темы 2 - акцент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Стиль из темы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Стиль из темы 2 - акцент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69B0BF-F57D-4E58-A947-8A39ED263B61}" type="datetimeFigureOut">
              <a:rPr lang="ru-RU" smtClean="0"/>
              <a:pPr/>
              <a:t>25.11.2016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33517A-70AE-4CD4-84EE-C6AF08612F3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69B0BF-F57D-4E58-A947-8A39ED263B61}" type="datetimeFigureOut">
              <a:rPr lang="ru-RU" smtClean="0"/>
              <a:pPr/>
              <a:t>25.11.2016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33517A-70AE-4CD4-84EE-C6AF08612F3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Группа 10"/>
          <p:cNvGrpSpPr/>
          <p:nvPr/>
        </p:nvGrpSpPr>
        <p:grpSpPr>
          <a:xfrm>
            <a:off x="0" y="1643050"/>
            <a:ext cx="5265732" cy="3986208"/>
            <a:chOff x="0" y="1785926"/>
            <a:chExt cx="5265732" cy="3986208"/>
          </a:xfrm>
        </p:grpSpPr>
        <p:pic>
          <p:nvPicPr>
            <p:cNvPr id="6" name="Рисунок 5" descr="e-mail.jpg"/>
            <p:cNvPicPr>
              <a:picLocks noChangeAspect="1"/>
            </p:cNvPicPr>
            <p:nvPr/>
          </p:nvPicPr>
          <p:blipFill>
            <a:blip r:embed="rId2" cstate="print"/>
            <a:stretch>
              <a:fillRect/>
            </a:stretch>
          </p:blipFill>
          <p:spPr>
            <a:xfrm>
              <a:off x="0" y="1785926"/>
              <a:ext cx="5265732" cy="3986208"/>
            </a:xfrm>
            <a:prstGeom prst="rect">
              <a:avLst/>
            </a:prstGeom>
          </p:spPr>
        </p:pic>
        <p:sp>
          <p:nvSpPr>
            <p:cNvPr id="10" name="TextBox 9"/>
            <p:cNvSpPr txBox="1"/>
            <p:nvPr/>
          </p:nvSpPr>
          <p:spPr>
            <a:xfrm>
              <a:off x="857224" y="2714620"/>
              <a:ext cx="3071834" cy="230832"/>
            </a:xfrm>
            <a:prstGeom prst="rect">
              <a:avLst/>
            </a:prstGeom>
            <a:solidFill>
              <a:schemeClr val="bg1"/>
            </a:solidFill>
            <a:ln>
              <a:solidFill>
                <a:schemeClr val="tx1"/>
              </a:solidFill>
            </a:ln>
          </p:spPr>
          <p:txBody>
            <a:bodyPr wrap="square" rtlCol="0">
              <a:spAutoFit/>
            </a:bodyPr>
            <a:lstStyle/>
            <a:p>
              <a:r>
                <a:rPr lang="en-US" sz="900" b="1" dirty="0" smtClean="0">
                  <a:latin typeface="Arial Narrow" pitchFamily="34" charset="0"/>
                </a:rPr>
                <a:t>mark@melnikviktoriya.com</a:t>
              </a:r>
              <a:endParaRPr lang="ru-RU" sz="900" b="1" dirty="0">
                <a:latin typeface="Arial Narrow" pitchFamily="34" charset="0"/>
              </a:endParaRPr>
            </a:p>
          </p:txBody>
        </p:sp>
      </p:grpSp>
      <p:sp>
        <p:nvSpPr>
          <p:cNvPr id="4" name="Заголовок 1"/>
          <p:cNvSpPr txBox="1">
            <a:spLocks/>
          </p:cNvSpPr>
          <p:nvPr/>
        </p:nvSpPr>
        <p:spPr>
          <a:xfrm>
            <a:off x="1142976" y="142853"/>
            <a:ext cx="7772400" cy="157163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Lucida Handwriting" pitchFamily="66" charset="0"/>
                <a:ea typeface="+mj-ea"/>
                <a:cs typeface="+mj-cs"/>
              </a:rPr>
              <a:t>How to write an informal letter / e-mail</a:t>
            </a:r>
            <a:endParaRPr kumimoji="0" lang="ru-RU" sz="4400" b="1" i="0" u="none" strike="noStrike" kern="1200" cap="none" spc="0" normalizeH="0" baseline="0" noProof="0" dirty="0">
              <a:ln>
                <a:noFill/>
              </a:ln>
              <a:solidFill>
                <a:schemeClr val="tx1"/>
              </a:solidFill>
              <a:effectLst/>
              <a:uLnTx/>
              <a:uFillTx/>
              <a:latin typeface="+mj-lt"/>
              <a:ea typeface="+mj-ea"/>
              <a:cs typeface="+mj-cs"/>
            </a:endParaRPr>
          </a:p>
        </p:txBody>
      </p:sp>
      <p:grpSp>
        <p:nvGrpSpPr>
          <p:cNvPr id="9" name="Группа 8"/>
          <p:cNvGrpSpPr/>
          <p:nvPr/>
        </p:nvGrpSpPr>
        <p:grpSpPr>
          <a:xfrm>
            <a:off x="3428992" y="3214686"/>
            <a:ext cx="5715008" cy="3512604"/>
            <a:chOff x="3428992" y="3214686"/>
            <a:chExt cx="5715008" cy="3512604"/>
          </a:xfrm>
        </p:grpSpPr>
        <p:pic>
          <p:nvPicPr>
            <p:cNvPr id="7" name="Рисунок 6" descr="5965303287_02f157c94e_b.jpg"/>
            <p:cNvPicPr>
              <a:picLocks noChangeAspect="1"/>
            </p:cNvPicPr>
            <p:nvPr/>
          </p:nvPicPr>
          <p:blipFill>
            <a:blip r:embed="rId3" cstate="print"/>
            <a:stretch>
              <a:fillRect/>
            </a:stretch>
          </p:blipFill>
          <p:spPr>
            <a:xfrm>
              <a:off x="3428992" y="3214686"/>
              <a:ext cx="5715008" cy="3488164"/>
            </a:xfrm>
            <a:prstGeom prst="rect">
              <a:avLst/>
            </a:prstGeom>
          </p:spPr>
        </p:pic>
        <p:sp>
          <p:nvSpPr>
            <p:cNvPr id="8" name="TextBox 7"/>
            <p:cNvSpPr txBox="1"/>
            <p:nvPr/>
          </p:nvSpPr>
          <p:spPr>
            <a:xfrm>
              <a:off x="3428992" y="6357958"/>
              <a:ext cx="5500726" cy="369332"/>
            </a:xfrm>
            <a:prstGeom prst="rect">
              <a:avLst/>
            </a:prstGeom>
            <a:noFill/>
          </p:spPr>
          <p:txBody>
            <a:bodyPr wrap="square" rtlCol="0">
              <a:spAutoFit/>
            </a:bodyPr>
            <a:lstStyle/>
            <a:p>
              <a:pPr algn="r"/>
              <a:r>
                <a:rPr lang="ru-RU" b="1" dirty="0" smtClean="0">
                  <a:latin typeface="Bookman Old Style" pitchFamily="18" charset="0"/>
                </a:rPr>
                <a:t>Мельник Виктория Викторовна </a:t>
              </a:r>
              <a:endParaRPr lang="ru-RU" b="1" dirty="0">
                <a:latin typeface="Bookman Old Style" pitchFamily="18"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nformal-letter-sample-i18.jpg"/>
          <p:cNvPicPr>
            <a:picLocks noChangeAspect="1"/>
          </p:cNvPicPr>
          <p:nvPr/>
        </p:nvPicPr>
        <p:blipFill>
          <a:blip r:embed="rId2" cstate="print">
            <a:lum bright="-10000" contrast="10000"/>
          </a:blip>
          <a:srcRect b="13186"/>
          <a:stretch>
            <a:fillRect/>
          </a:stretch>
        </p:blipFill>
        <p:spPr>
          <a:xfrm>
            <a:off x="2428860" y="0"/>
            <a:ext cx="4725294" cy="5643602"/>
          </a:xfrm>
          <a:prstGeom prst="rect">
            <a:avLst/>
          </a:prstGeom>
        </p:spPr>
      </p:pic>
      <p:graphicFrame>
        <p:nvGraphicFramePr>
          <p:cNvPr id="4" name="Таблица 3"/>
          <p:cNvGraphicFramePr>
            <a:graphicFrameLocks noGrp="1"/>
          </p:cNvGraphicFramePr>
          <p:nvPr/>
        </p:nvGraphicFramePr>
        <p:xfrm>
          <a:off x="142844" y="1071546"/>
          <a:ext cx="2286016" cy="370840"/>
        </p:xfrm>
        <a:graphic>
          <a:graphicData uri="http://schemas.openxmlformats.org/drawingml/2006/table">
            <a:tbl>
              <a:tblPr firstRow="1" bandRow="1">
                <a:tableStyleId>{D113A9D2-9D6B-4929-AA2D-F23B5EE8CBE7}</a:tableStyleId>
              </a:tblPr>
              <a:tblGrid>
                <a:gridCol w="2286016"/>
              </a:tblGrid>
              <a:tr h="370840">
                <a:tc>
                  <a:txBody>
                    <a:bodyPr/>
                    <a:lstStyle/>
                    <a:p>
                      <a:r>
                        <a:rPr lang="en-US" sz="1800" dirty="0" smtClean="0"/>
                        <a:t>An informal greeting </a:t>
                      </a:r>
                      <a:endParaRPr lang="ru-RU" dirty="0"/>
                    </a:p>
                  </a:txBody>
                  <a:tcPr/>
                </a:tc>
              </a:tr>
            </a:tbl>
          </a:graphicData>
        </a:graphic>
      </p:graphicFrame>
      <p:graphicFrame>
        <p:nvGraphicFramePr>
          <p:cNvPr id="5" name="Таблица 4"/>
          <p:cNvGraphicFramePr>
            <a:graphicFrameLocks noGrp="1"/>
          </p:cNvGraphicFramePr>
          <p:nvPr/>
        </p:nvGraphicFramePr>
        <p:xfrm>
          <a:off x="428596" y="1571612"/>
          <a:ext cx="2000264" cy="428628"/>
        </p:xfrm>
        <a:graphic>
          <a:graphicData uri="http://schemas.openxmlformats.org/drawingml/2006/table">
            <a:tbl>
              <a:tblPr firstRow="1" bandRow="1">
                <a:tableStyleId>{306799F8-075E-4A3A-A7F6-7FBC6576F1A4}</a:tableStyleId>
              </a:tblPr>
              <a:tblGrid>
                <a:gridCol w="2000264"/>
              </a:tblGrid>
              <a:tr h="428628">
                <a:tc>
                  <a:txBody>
                    <a:bodyPr/>
                    <a:lstStyle/>
                    <a:p>
                      <a:r>
                        <a:rPr lang="en-US" sz="1800" dirty="0" smtClean="0"/>
                        <a:t>Opening remarks</a:t>
                      </a:r>
                      <a:endParaRPr lang="ru-RU" dirty="0"/>
                    </a:p>
                  </a:txBody>
                  <a:tcPr/>
                </a:tc>
              </a:tr>
            </a:tbl>
          </a:graphicData>
        </a:graphic>
      </p:graphicFrame>
      <p:graphicFrame>
        <p:nvGraphicFramePr>
          <p:cNvPr id="6" name="Таблица 5"/>
          <p:cNvGraphicFramePr>
            <a:graphicFrameLocks noGrp="1"/>
          </p:cNvGraphicFramePr>
          <p:nvPr/>
        </p:nvGraphicFramePr>
        <p:xfrm>
          <a:off x="7215206" y="142852"/>
          <a:ext cx="1428760" cy="370840"/>
        </p:xfrm>
        <a:graphic>
          <a:graphicData uri="http://schemas.openxmlformats.org/drawingml/2006/table">
            <a:tbl>
              <a:tblPr firstRow="1" bandRow="1">
                <a:tableStyleId>{327F97BB-C833-4FB7-BDE5-3F7075034690}</a:tableStyleId>
              </a:tblPr>
              <a:tblGrid>
                <a:gridCol w="1428760"/>
              </a:tblGrid>
              <a:tr h="370840">
                <a:tc>
                  <a:txBody>
                    <a:bodyPr/>
                    <a:lstStyle/>
                    <a:p>
                      <a:r>
                        <a:rPr lang="en-US" dirty="0" smtClean="0"/>
                        <a:t>Your address</a:t>
                      </a:r>
                      <a:endParaRPr lang="ru-RU" dirty="0"/>
                    </a:p>
                  </a:txBody>
                  <a:tcPr/>
                </a:tc>
              </a:tr>
            </a:tbl>
          </a:graphicData>
        </a:graphic>
      </p:graphicFrame>
      <p:graphicFrame>
        <p:nvGraphicFramePr>
          <p:cNvPr id="7" name="Таблица 6"/>
          <p:cNvGraphicFramePr>
            <a:graphicFrameLocks noGrp="1"/>
          </p:cNvGraphicFramePr>
          <p:nvPr/>
        </p:nvGraphicFramePr>
        <p:xfrm>
          <a:off x="857224" y="2214554"/>
          <a:ext cx="1571636" cy="370840"/>
        </p:xfrm>
        <a:graphic>
          <a:graphicData uri="http://schemas.openxmlformats.org/drawingml/2006/table">
            <a:tbl>
              <a:tblPr firstRow="1" bandRow="1">
                <a:tableStyleId>{327F97BB-C833-4FB7-BDE5-3F7075034690}</a:tableStyleId>
              </a:tblPr>
              <a:tblGrid>
                <a:gridCol w="1571636"/>
              </a:tblGrid>
              <a:tr h="370840">
                <a:tc>
                  <a:txBody>
                    <a:bodyPr/>
                    <a:lstStyle/>
                    <a:p>
                      <a:r>
                        <a:rPr lang="en-US" sz="1800" dirty="0" smtClean="0"/>
                        <a:t>A main body</a:t>
                      </a:r>
                      <a:endParaRPr lang="ru-RU" dirty="0"/>
                    </a:p>
                  </a:txBody>
                  <a:tcPr/>
                </a:tc>
              </a:tr>
            </a:tbl>
          </a:graphicData>
        </a:graphic>
      </p:graphicFrame>
      <p:graphicFrame>
        <p:nvGraphicFramePr>
          <p:cNvPr id="8" name="Таблица 7"/>
          <p:cNvGraphicFramePr>
            <a:graphicFrameLocks noGrp="1"/>
          </p:cNvGraphicFramePr>
          <p:nvPr/>
        </p:nvGraphicFramePr>
        <p:xfrm>
          <a:off x="714348" y="3857628"/>
          <a:ext cx="1714512" cy="365760"/>
        </p:xfrm>
        <a:graphic>
          <a:graphicData uri="http://schemas.openxmlformats.org/drawingml/2006/table">
            <a:tbl>
              <a:tblPr firstRow="1" bandRow="1">
                <a:tableStyleId>{638B1855-1B75-4FBE-930C-398BA8C253C6}</a:tableStyleId>
              </a:tblPr>
              <a:tblGrid>
                <a:gridCol w="1714512"/>
              </a:tblGrid>
              <a:tr h="357190">
                <a:tc>
                  <a:txBody>
                    <a:bodyPr/>
                    <a:lstStyle/>
                    <a:p>
                      <a:r>
                        <a:rPr lang="en-US" sz="1800" dirty="0" smtClean="0"/>
                        <a:t>A conclusion </a:t>
                      </a:r>
                      <a:endParaRPr lang="ru-RU" dirty="0"/>
                    </a:p>
                  </a:txBody>
                  <a:tcPr/>
                </a:tc>
              </a:tr>
            </a:tbl>
          </a:graphicData>
        </a:graphic>
      </p:graphicFrame>
      <p:graphicFrame>
        <p:nvGraphicFramePr>
          <p:cNvPr id="9" name="Таблица 8"/>
          <p:cNvGraphicFramePr>
            <a:graphicFrameLocks noGrp="1"/>
          </p:cNvGraphicFramePr>
          <p:nvPr/>
        </p:nvGraphicFramePr>
        <p:xfrm>
          <a:off x="285720" y="3143248"/>
          <a:ext cx="2143140" cy="370840"/>
        </p:xfrm>
        <a:graphic>
          <a:graphicData uri="http://schemas.openxmlformats.org/drawingml/2006/table">
            <a:tbl>
              <a:tblPr firstRow="1" bandRow="1">
                <a:tableStyleId>{E269D01E-BC32-4049-B463-5C60D7B0CCD2}</a:tableStyleId>
              </a:tblPr>
              <a:tblGrid>
                <a:gridCol w="2143140"/>
              </a:tblGrid>
              <a:tr h="370840">
                <a:tc>
                  <a:txBody>
                    <a:bodyPr/>
                    <a:lstStyle/>
                    <a:p>
                      <a:r>
                        <a:rPr lang="en-US" sz="1800" dirty="0" smtClean="0"/>
                        <a:t>An informal ending </a:t>
                      </a:r>
                      <a:endParaRPr lang="ru-RU" dirty="0"/>
                    </a:p>
                  </a:txBody>
                  <a:tcPr/>
                </a:tc>
              </a:tr>
            </a:tbl>
          </a:graphicData>
        </a:graphic>
      </p:graphicFrame>
      <p:graphicFrame>
        <p:nvGraphicFramePr>
          <p:cNvPr id="10" name="Таблица 9"/>
          <p:cNvGraphicFramePr>
            <a:graphicFrameLocks noGrp="1"/>
          </p:cNvGraphicFramePr>
          <p:nvPr/>
        </p:nvGraphicFramePr>
        <p:xfrm>
          <a:off x="1214414" y="4786322"/>
          <a:ext cx="1214446" cy="365760"/>
        </p:xfrm>
        <a:graphic>
          <a:graphicData uri="http://schemas.openxmlformats.org/drawingml/2006/table">
            <a:tbl>
              <a:tblPr firstRow="1" bandRow="1">
                <a:tableStyleId>{18603FDC-E32A-4AB5-989C-0864C3EAD2B8}</a:tableStyleId>
              </a:tblPr>
              <a:tblGrid>
                <a:gridCol w="1214446"/>
              </a:tblGrid>
              <a:tr h="142876">
                <a:tc>
                  <a:txBody>
                    <a:bodyPr/>
                    <a:lstStyle/>
                    <a:p>
                      <a:r>
                        <a:rPr lang="en-US" dirty="0" smtClean="0"/>
                        <a:t>Your name</a:t>
                      </a:r>
                      <a:endParaRPr lang="ru-RU" dirty="0"/>
                    </a:p>
                  </a:txBody>
                  <a:tcPr/>
                </a:tc>
              </a:tr>
            </a:tbl>
          </a:graphicData>
        </a:graphic>
      </p:graphicFrame>
      <p:graphicFrame>
        <p:nvGraphicFramePr>
          <p:cNvPr id="11" name="Таблица 10"/>
          <p:cNvGraphicFramePr>
            <a:graphicFrameLocks noGrp="1"/>
          </p:cNvGraphicFramePr>
          <p:nvPr/>
        </p:nvGraphicFramePr>
        <p:xfrm>
          <a:off x="7215206" y="642918"/>
          <a:ext cx="1428760" cy="370840"/>
        </p:xfrm>
        <a:graphic>
          <a:graphicData uri="http://schemas.openxmlformats.org/drawingml/2006/table">
            <a:tbl>
              <a:tblPr firstRow="1" bandRow="1">
                <a:tableStyleId>{18603FDC-E32A-4AB5-989C-0864C3EAD2B8}</a:tableStyleId>
              </a:tblPr>
              <a:tblGrid>
                <a:gridCol w="1428760"/>
              </a:tblGrid>
              <a:tr h="370840">
                <a:tc>
                  <a:txBody>
                    <a:bodyPr/>
                    <a:lstStyle/>
                    <a:p>
                      <a:r>
                        <a:rPr lang="en-US" dirty="0" smtClean="0"/>
                        <a:t>Date</a:t>
                      </a:r>
                      <a:endParaRPr lang="ru-RU" dirty="0"/>
                    </a:p>
                  </a:txBody>
                  <a:tcPr/>
                </a:tc>
              </a:tr>
            </a:tbl>
          </a:graphicData>
        </a:graphic>
      </p:graphicFrame>
      <p:sp>
        <p:nvSpPr>
          <p:cNvPr id="15" name="Стрелка вправо 14"/>
          <p:cNvSpPr/>
          <p:nvPr/>
        </p:nvSpPr>
        <p:spPr>
          <a:xfrm>
            <a:off x="2428860" y="1285860"/>
            <a:ext cx="642942" cy="117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трелка вправо 15"/>
          <p:cNvSpPr/>
          <p:nvPr/>
        </p:nvSpPr>
        <p:spPr>
          <a:xfrm>
            <a:off x="2428860" y="1785926"/>
            <a:ext cx="714380" cy="117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право 16"/>
          <p:cNvSpPr/>
          <p:nvPr/>
        </p:nvSpPr>
        <p:spPr>
          <a:xfrm>
            <a:off x="2428860" y="2357430"/>
            <a:ext cx="714380" cy="117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Стрелка вправо 17"/>
          <p:cNvSpPr/>
          <p:nvPr/>
        </p:nvSpPr>
        <p:spPr>
          <a:xfrm>
            <a:off x="2500298" y="3286124"/>
            <a:ext cx="714380" cy="117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вправо 18"/>
          <p:cNvSpPr/>
          <p:nvPr/>
        </p:nvSpPr>
        <p:spPr>
          <a:xfrm>
            <a:off x="2428860" y="4000504"/>
            <a:ext cx="714380" cy="1306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углом вверх 19"/>
          <p:cNvSpPr/>
          <p:nvPr/>
        </p:nvSpPr>
        <p:spPr>
          <a:xfrm>
            <a:off x="2428860" y="4857760"/>
            <a:ext cx="1000132" cy="14287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Стрелка влево 20"/>
          <p:cNvSpPr/>
          <p:nvPr/>
        </p:nvSpPr>
        <p:spPr>
          <a:xfrm>
            <a:off x="6929454" y="357166"/>
            <a:ext cx="285752" cy="11715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Стрелка влево 21"/>
          <p:cNvSpPr/>
          <p:nvPr/>
        </p:nvSpPr>
        <p:spPr>
          <a:xfrm>
            <a:off x="6929454" y="785794"/>
            <a:ext cx="285752"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23" name="Таблица 22"/>
          <p:cNvGraphicFramePr>
            <a:graphicFrameLocks noGrp="1"/>
          </p:cNvGraphicFramePr>
          <p:nvPr/>
        </p:nvGraphicFramePr>
        <p:xfrm>
          <a:off x="285720" y="4357694"/>
          <a:ext cx="2143140" cy="370840"/>
        </p:xfrm>
        <a:graphic>
          <a:graphicData uri="http://schemas.openxmlformats.org/drawingml/2006/table">
            <a:tbl>
              <a:tblPr firstRow="1" bandRow="1">
                <a:tableStyleId>{306799F8-075E-4A3A-A7F6-7FBC6576F1A4}</a:tableStyleId>
              </a:tblPr>
              <a:tblGrid>
                <a:gridCol w="2143140"/>
              </a:tblGrid>
              <a:tr h="370840">
                <a:tc>
                  <a:txBody>
                    <a:bodyPr/>
                    <a:lstStyle/>
                    <a:p>
                      <a:r>
                        <a:rPr lang="en-US" sz="1800" dirty="0" smtClean="0"/>
                        <a:t>An informal ending </a:t>
                      </a:r>
                      <a:endParaRPr lang="ru-RU" dirty="0"/>
                    </a:p>
                  </a:txBody>
                  <a:tcPr/>
                </a:tc>
              </a:tr>
            </a:tbl>
          </a:graphicData>
        </a:graphic>
      </p:graphicFrame>
      <p:sp>
        <p:nvSpPr>
          <p:cNvPr id="24" name="Стрелка вправо 23"/>
          <p:cNvSpPr/>
          <p:nvPr/>
        </p:nvSpPr>
        <p:spPr>
          <a:xfrm>
            <a:off x="2428860" y="4572009"/>
            <a:ext cx="785818"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TextBox 24"/>
          <p:cNvSpPr txBox="1"/>
          <p:nvPr/>
        </p:nvSpPr>
        <p:spPr>
          <a:xfrm>
            <a:off x="0" y="5286388"/>
            <a:ext cx="9144000" cy="1692771"/>
          </a:xfrm>
          <a:prstGeom prst="rect">
            <a:avLst/>
          </a:prstGeom>
          <a:ln w="38100">
            <a:solidFill>
              <a:srgbClr val="0070C0"/>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1300" b="1" dirty="0" smtClean="0">
                <a:latin typeface="Times New Roman" pitchFamily="18" charset="0"/>
                <a:cs typeface="Times New Roman" pitchFamily="18" charset="0"/>
              </a:rPr>
              <a:t>Informal letters/emails </a:t>
            </a:r>
            <a:r>
              <a:rPr lang="en-US" sz="1300" dirty="0" smtClean="0">
                <a:latin typeface="Times New Roman" pitchFamily="18" charset="0"/>
                <a:cs typeface="Times New Roman" pitchFamily="18" charset="0"/>
              </a:rPr>
              <a:t>are sent to people you know well (friends, relatives) about your recent news, personal problems, information you need etc. They are written in an informal style with a chatty, personal tone. An informal letter/email consists of:</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an informal greeting </a:t>
            </a:r>
            <a:r>
              <a:rPr lang="en-US" sz="1300" dirty="0" smtClean="0">
                <a:solidFill>
                  <a:srgbClr val="0070C0"/>
                </a:solidFill>
                <a:latin typeface="Times New Roman" pitchFamily="18" charset="0"/>
                <a:cs typeface="Times New Roman" pitchFamily="18" charset="0"/>
              </a:rPr>
              <a:t>(Dear Mary/Uncle Jim, Dear Mum, etc)</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an introduction in which you write your opening remarks. </a:t>
            </a:r>
            <a:r>
              <a:rPr lang="en-US" sz="1300" dirty="0" smtClean="0">
                <a:solidFill>
                  <a:srgbClr val="0070C0"/>
                </a:solidFill>
                <a:latin typeface="Times New Roman" pitchFamily="18" charset="0"/>
                <a:cs typeface="Times New Roman" pitchFamily="18" charset="0"/>
              </a:rPr>
              <a:t>(asking about your friend's health etc)</a:t>
            </a:r>
            <a:r>
              <a:rPr lang="en-US" sz="1300" dirty="0" smtClean="0">
                <a:solidFill>
                  <a:schemeClr val="accent1"/>
                </a:solidFill>
                <a:latin typeface="Times New Roman" pitchFamily="18" charset="0"/>
                <a:cs typeface="Times New Roman" pitchFamily="18" charset="0"/>
              </a:rPr>
              <a:t> </a:t>
            </a:r>
            <a:r>
              <a:rPr lang="en-US" sz="1300" dirty="0" smtClean="0">
                <a:latin typeface="Times New Roman" pitchFamily="18" charset="0"/>
                <a:cs typeface="Times New Roman" pitchFamily="18" charset="0"/>
              </a:rPr>
              <a:t>and mention the reason for writing</a:t>
            </a:r>
          </a:p>
          <a:p>
            <a:r>
              <a:rPr lang="en-US" sz="1300" dirty="0" smtClean="0">
                <a:solidFill>
                  <a:srgbClr val="0070C0"/>
                </a:solidFill>
                <a:latin typeface="Times New Roman" pitchFamily="18" charset="0"/>
                <a:cs typeface="Times New Roman" pitchFamily="18" charset="0"/>
              </a:rPr>
              <a:t>Hi! How's it going? I just thought I'd drop you a line ...</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 main body in which you write about the subject of the letter/email in detail, starting a new paragraph for each topic</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 conclusion in which you write your closing remarks. </a:t>
            </a:r>
            <a:r>
              <a:rPr lang="en-US" sz="1300" dirty="0" smtClean="0">
                <a:solidFill>
                  <a:srgbClr val="0070C0"/>
                </a:solidFill>
                <a:latin typeface="Times New Roman" pitchFamily="18" charset="0"/>
                <a:cs typeface="Times New Roman" pitchFamily="18" charset="0"/>
              </a:rPr>
              <a:t>I've got to go now. Write back soon...</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an informal ending </a:t>
            </a:r>
            <a:r>
              <a:rPr lang="en-US" sz="1300" dirty="0" smtClean="0">
                <a:solidFill>
                  <a:srgbClr val="0070C0"/>
                </a:solidFill>
                <a:latin typeface="Times New Roman" pitchFamily="18" charset="0"/>
                <a:cs typeface="Times New Roman" pitchFamily="18" charset="0"/>
              </a:rPr>
              <a:t>(Love/Take care/Best wishes/Yours etc + your first name.</a:t>
            </a:r>
            <a:endParaRPr lang="ru-RU" sz="1300" dirty="0">
              <a:solidFill>
                <a:srgbClr val="0070C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357158" y="285727"/>
          <a:ext cx="8429684" cy="5883715"/>
        </p:xfrm>
        <a:graphic>
          <a:graphicData uri="http://schemas.openxmlformats.org/drawingml/2006/table">
            <a:tbl>
              <a:tblPr firstRow="1" bandRow="1">
                <a:tableStyleId>{5940675A-B579-460E-94D1-54222C63F5DA}</a:tableStyleId>
              </a:tblPr>
              <a:tblGrid>
                <a:gridCol w="8429684"/>
              </a:tblGrid>
              <a:tr h="296201">
                <a:tc>
                  <a:txBody>
                    <a:bodyPr/>
                    <a:lstStyle/>
                    <a:p>
                      <a:r>
                        <a:rPr lang="en-US" sz="1400" dirty="0" smtClean="0">
                          <a:latin typeface="Constantia" pitchFamily="18" charset="0"/>
                        </a:rPr>
                        <a:t>To:</a:t>
                      </a:r>
                      <a:r>
                        <a:rPr lang="en-US" sz="1400" baseline="0" dirty="0" smtClean="0">
                          <a:latin typeface="Constantia" pitchFamily="18" charset="0"/>
                        </a:rPr>
                        <a:t> jackras@gmail.com</a:t>
                      </a:r>
                      <a:endParaRPr lang="ru-RU" sz="1400" dirty="0">
                        <a:latin typeface="Constantia" pitchFamily="18" charset="0"/>
                      </a:endParaRPr>
                    </a:p>
                  </a:txBody>
                  <a:tcPr>
                    <a:solidFill>
                      <a:schemeClr val="bg1"/>
                    </a:solidFill>
                  </a:tcPr>
                </a:tc>
              </a:tr>
              <a:tr h="296201">
                <a:tc>
                  <a:txBody>
                    <a:bodyPr/>
                    <a:lstStyle/>
                    <a:p>
                      <a:r>
                        <a:rPr lang="en-US" sz="1400" dirty="0" smtClean="0">
                          <a:latin typeface="Constantia" pitchFamily="18" charset="0"/>
                        </a:rPr>
                        <a:t>From: normev@bk.ru</a:t>
                      </a:r>
                      <a:endParaRPr lang="ru-RU" sz="1400" dirty="0">
                        <a:latin typeface="Constantia" pitchFamily="18" charset="0"/>
                      </a:endParaRPr>
                    </a:p>
                  </a:txBody>
                  <a:tcPr>
                    <a:solidFill>
                      <a:schemeClr val="bg1"/>
                    </a:solidFill>
                  </a:tcPr>
                </a:tc>
              </a:tr>
              <a:tr h="296201">
                <a:tc>
                  <a:txBody>
                    <a:bodyPr/>
                    <a:lstStyle/>
                    <a:p>
                      <a:r>
                        <a:rPr lang="en-US" sz="1400" dirty="0" smtClean="0">
                          <a:latin typeface="Constantia" pitchFamily="18" charset="0"/>
                        </a:rPr>
                        <a:t>Subject: shopping</a:t>
                      </a:r>
                      <a:endParaRPr lang="ru-RU" sz="1400" dirty="0">
                        <a:latin typeface="Constantia" pitchFamily="18" charset="0"/>
                      </a:endParaRPr>
                    </a:p>
                  </a:txBody>
                  <a:tcPr>
                    <a:solidFill>
                      <a:schemeClr val="bg1"/>
                    </a:solidFill>
                  </a:tcPr>
                </a:tc>
              </a:tr>
              <a:tr h="4969315">
                <a:tc>
                  <a:txBody>
                    <a:bodyPr/>
                    <a:lstStyle/>
                    <a:p>
                      <a:endParaRPr lang="en-US" sz="1400" dirty="0" smtClean="0">
                        <a:latin typeface="Constantia" pitchFamily="18" charset="0"/>
                      </a:endParaRPr>
                    </a:p>
                    <a:p>
                      <a:r>
                        <a:rPr lang="en-US" sz="1400" dirty="0" smtClean="0">
                          <a:latin typeface="Constantia" pitchFamily="18" charset="0"/>
                        </a:rPr>
                        <a:t>Dear Jack,</a:t>
                      </a:r>
                    </a:p>
                    <a:p>
                      <a:endParaRPr lang="en-US" sz="1400" dirty="0" smtClean="0">
                        <a:latin typeface="Constantia" pitchFamily="18" charset="0"/>
                      </a:endParaRPr>
                    </a:p>
                    <a:p>
                      <a:r>
                        <a:rPr lang="en-US" sz="1400" dirty="0" smtClean="0">
                          <a:latin typeface="Constantia" pitchFamily="18" charset="0"/>
                        </a:rPr>
                        <a:t>How are you? Sorry I've taken so long to answer, but my computer broke down last week, and I only managed to get it working today. Anyway, I'm really glad your sister is visiting London.</a:t>
                      </a:r>
                    </a:p>
                    <a:p>
                      <a:r>
                        <a:rPr lang="en-US" sz="1400" dirty="0" smtClean="0">
                          <a:latin typeface="Constantia" pitchFamily="18" charset="0"/>
                        </a:rPr>
                        <a:t/>
                      </a:r>
                      <a:br>
                        <a:rPr lang="en-US" sz="1400" dirty="0" smtClean="0">
                          <a:latin typeface="Constantia" pitchFamily="18" charset="0"/>
                        </a:rPr>
                      </a:br>
                      <a:r>
                        <a:rPr lang="en-US" sz="1400" dirty="0" smtClean="0">
                          <a:latin typeface="Constantia" pitchFamily="18" charset="0"/>
                        </a:rPr>
                        <a:t>The best place for her to go shopping is Camden Town in north-west London. There is a huge variety of </a:t>
                      </a:r>
                      <a:r>
                        <a:rPr lang="en-US" sz="1400" dirty="0" err="1" smtClean="0">
                          <a:latin typeface="Constantia" pitchFamily="18" charset="0"/>
                        </a:rPr>
                        <a:t>colourful</a:t>
                      </a:r>
                      <a:r>
                        <a:rPr lang="en-US" sz="1400" dirty="0" smtClean="0">
                          <a:latin typeface="Constantia" pitchFamily="18" charset="0"/>
                        </a:rPr>
                        <a:t> indoor and outdoor flea markets, international food stalls, clothes stalls, music stalls and street vendors. There's nothing you can't find at Camden Market, from vintage clothing to antiques, all at bargain prices! I was there last Saturday with my friend Jill. She bought a beautiful embroidered handbag that goes with all her clothes and I bought a pair of 70s style second-hand jeans, some rare comic books for my collection, and a small leather purse, all for £15. Can you believe it? After our shopping, Jill and I enjoyed some Chinese rice noodles and sweet and sour chicken at one of the food stalls.</a:t>
                      </a:r>
                    </a:p>
                    <a:p>
                      <a:endParaRPr lang="en-US" sz="1400" dirty="0" smtClean="0">
                        <a:latin typeface="Constantia" pitchFamily="18" charset="0"/>
                      </a:endParaRPr>
                    </a:p>
                    <a:p>
                      <a:r>
                        <a:rPr lang="en-US" sz="1400" dirty="0" smtClean="0">
                          <a:latin typeface="Constantia" pitchFamily="18" charset="0"/>
                        </a:rPr>
                        <a:t>I’m sure your sister will find what she wants there. London is a great place for shopping, and I’d be glad to show her round if she wants.</a:t>
                      </a:r>
                    </a:p>
                    <a:p>
                      <a:endParaRPr lang="en-US" sz="1400" dirty="0" smtClean="0">
                        <a:latin typeface="Constantia" pitchFamily="18" charset="0"/>
                      </a:endParaRPr>
                    </a:p>
                    <a:p>
                      <a:r>
                        <a:rPr lang="en-US" sz="1400" dirty="0" smtClean="0">
                          <a:latin typeface="Constantia" pitchFamily="18" charset="0"/>
                        </a:rPr>
                        <a:t>Have to go now. I’ve got a project to finish for Monday.</a:t>
                      </a:r>
                    </a:p>
                    <a:p>
                      <a:endParaRPr lang="en-US" sz="1400" dirty="0" smtClean="0">
                        <a:latin typeface="Constantia" pitchFamily="18" charset="0"/>
                      </a:endParaRPr>
                    </a:p>
                    <a:p>
                      <a:r>
                        <a:rPr lang="en-US" sz="1400" dirty="0" smtClean="0">
                          <a:latin typeface="Constantia" pitchFamily="18" charset="0"/>
                        </a:rPr>
                        <a:t>Your friend,</a:t>
                      </a:r>
                    </a:p>
                    <a:p>
                      <a:endParaRPr lang="en-US" sz="1400" dirty="0" smtClean="0">
                        <a:latin typeface="Constantia" pitchFamily="18" charset="0"/>
                      </a:endParaRPr>
                    </a:p>
                    <a:p>
                      <a:r>
                        <a:rPr lang="en-US" sz="1400" dirty="0" smtClean="0">
                          <a:latin typeface="Constantia" pitchFamily="18" charset="0"/>
                        </a:rPr>
                        <a:t>Evelyn</a:t>
                      </a:r>
                      <a:endParaRPr lang="ru-RU" sz="1400" dirty="0">
                        <a:latin typeface="Constantia" pitchFamily="18" charset="0"/>
                      </a:endParaRPr>
                    </a:p>
                  </a:txBody>
                  <a:tcPr>
                    <a:solidFill>
                      <a:schemeClr val="bg1"/>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500042"/>
            <a:ext cx="8072494" cy="5632311"/>
          </a:xfrm>
          <a:prstGeom prst="rect">
            <a:avLst/>
          </a:prstGeom>
          <a:noFill/>
        </p:spPr>
        <p:txBody>
          <a:bodyPr wrap="square" rtlCol="0">
            <a:spAutoFit/>
          </a:bodyPr>
          <a:lstStyle/>
          <a:p>
            <a:pPr algn="ctr">
              <a:lnSpc>
                <a:spcPct val="150000"/>
              </a:lnSpc>
            </a:pPr>
            <a:r>
              <a:rPr lang="en-US" sz="2400" b="1" dirty="0" smtClean="0">
                <a:latin typeface="Arial Black" pitchFamily="34" charset="0"/>
              </a:rPr>
              <a:t>True /False</a:t>
            </a:r>
          </a:p>
          <a:p>
            <a:pPr algn="ctr">
              <a:lnSpc>
                <a:spcPct val="150000"/>
              </a:lnSpc>
            </a:pPr>
            <a:endParaRPr lang="en-US" sz="2400" b="1" dirty="0" smtClean="0">
              <a:latin typeface="Arial Black" pitchFamily="34" charset="0"/>
            </a:endParaRPr>
          </a:p>
          <a:p>
            <a:r>
              <a:rPr lang="ru-RU" sz="2400" dirty="0" smtClean="0">
                <a:latin typeface="Arial Black" pitchFamily="34" charset="0"/>
              </a:rPr>
              <a:t> </a:t>
            </a:r>
            <a:r>
              <a:rPr lang="en-US" sz="2400" dirty="0">
                <a:latin typeface="Arial Black" pitchFamily="34" charset="0"/>
              </a:rPr>
              <a:t>1.  You needn’t write the date at the end of the letter.</a:t>
            </a:r>
            <a:endParaRPr lang="ru-RU" sz="2400" dirty="0">
              <a:latin typeface="Arial Black" pitchFamily="34" charset="0"/>
            </a:endParaRPr>
          </a:p>
          <a:p>
            <a:pPr lvl="0">
              <a:lnSpc>
                <a:spcPct val="150000"/>
              </a:lnSpc>
            </a:pPr>
            <a:r>
              <a:rPr lang="en-US" sz="2400" dirty="0" smtClean="0">
                <a:latin typeface="Arial Black" pitchFamily="34" charset="0"/>
              </a:rPr>
              <a:t>2. You </a:t>
            </a:r>
            <a:r>
              <a:rPr lang="en-US" sz="2400" dirty="0">
                <a:latin typeface="Arial Black" pitchFamily="34" charset="0"/>
              </a:rPr>
              <a:t>need to have paragraphs in the letter.</a:t>
            </a:r>
            <a:endParaRPr lang="ru-RU" sz="2400" dirty="0" smtClean="0">
              <a:latin typeface="Arial Black" pitchFamily="34" charset="0"/>
            </a:endParaRPr>
          </a:p>
          <a:p>
            <a:pPr lvl="0"/>
            <a:r>
              <a:rPr lang="en-US" sz="2400" dirty="0" smtClean="0">
                <a:latin typeface="Arial Black" pitchFamily="34" charset="0"/>
              </a:rPr>
              <a:t>3. You </a:t>
            </a:r>
            <a:r>
              <a:rPr lang="en-US" sz="2400" dirty="0">
                <a:latin typeface="Arial Black" pitchFamily="34" charset="0"/>
              </a:rPr>
              <a:t>should avoid using contractions (don’t, can’t, etc.).</a:t>
            </a:r>
            <a:endParaRPr lang="ru-RU" sz="2400" dirty="0" smtClean="0">
              <a:latin typeface="Arial Black" pitchFamily="34" charset="0"/>
            </a:endParaRPr>
          </a:p>
          <a:p>
            <a:pPr lvl="0">
              <a:lnSpc>
                <a:spcPct val="150000"/>
              </a:lnSpc>
            </a:pPr>
            <a:r>
              <a:rPr lang="en-US" sz="2400" dirty="0" smtClean="0">
                <a:latin typeface="Arial Black" pitchFamily="34" charset="0"/>
              </a:rPr>
              <a:t>4. You </a:t>
            </a:r>
            <a:r>
              <a:rPr lang="en-US" sz="2400" dirty="0">
                <a:latin typeface="Arial Black" pitchFamily="34" charset="0"/>
              </a:rPr>
              <a:t>should use phrasal verbs.</a:t>
            </a:r>
            <a:endParaRPr lang="ru-RU" sz="2400" dirty="0" smtClean="0">
              <a:latin typeface="Arial Black" pitchFamily="34" charset="0"/>
            </a:endParaRPr>
          </a:p>
          <a:p>
            <a:pPr lvl="0">
              <a:lnSpc>
                <a:spcPct val="150000"/>
              </a:lnSpc>
            </a:pPr>
            <a:r>
              <a:rPr lang="en-US" sz="2400" dirty="0" smtClean="0">
                <a:latin typeface="Arial Black" pitchFamily="34" charset="0"/>
              </a:rPr>
              <a:t>5. You </a:t>
            </a:r>
            <a:r>
              <a:rPr lang="en-US" sz="2400" dirty="0">
                <a:latin typeface="Arial Black" pitchFamily="34" charset="0"/>
              </a:rPr>
              <a:t>needn’t ask questions in your letter.</a:t>
            </a:r>
            <a:endParaRPr lang="ru-RU" sz="2400" dirty="0" smtClean="0">
              <a:latin typeface="Arial Black" pitchFamily="34" charset="0"/>
            </a:endParaRPr>
          </a:p>
          <a:p>
            <a:pPr lvl="0">
              <a:lnSpc>
                <a:spcPct val="150000"/>
              </a:lnSpc>
            </a:pPr>
            <a:r>
              <a:rPr lang="en-US" sz="2400" dirty="0" smtClean="0">
                <a:latin typeface="Arial Black" pitchFamily="34" charset="0"/>
              </a:rPr>
              <a:t>6. Punctuation </a:t>
            </a:r>
            <a:r>
              <a:rPr lang="en-US" sz="2400" dirty="0">
                <a:latin typeface="Arial Black" pitchFamily="34" charset="0"/>
              </a:rPr>
              <a:t>is important.</a:t>
            </a:r>
            <a:endParaRPr lang="ru-RU" sz="2400" dirty="0" smtClean="0">
              <a:latin typeface="Arial Black" pitchFamily="34" charset="0"/>
            </a:endParaRPr>
          </a:p>
          <a:p>
            <a:pPr lvl="0"/>
            <a:r>
              <a:rPr lang="en-US" sz="2400" dirty="0" smtClean="0">
                <a:latin typeface="Arial Black" pitchFamily="34" charset="0"/>
              </a:rPr>
              <a:t>7. You </a:t>
            </a:r>
            <a:r>
              <a:rPr lang="en-US" sz="2400" dirty="0">
                <a:latin typeface="Arial Black" pitchFamily="34" charset="0"/>
              </a:rPr>
              <a:t>need to write your name and surname at the end of the letter.</a:t>
            </a:r>
            <a:endParaRPr lang="ru-RU" sz="2400" dirty="0">
              <a:latin typeface="Arial Black"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4282" y="142852"/>
            <a:ext cx="8786874" cy="461665"/>
          </a:xfrm>
          <a:prstGeom prst="rect">
            <a:avLst/>
          </a:prstGeom>
          <a:solidFill>
            <a:schemeClr val="accent3">
              <a:lumMod val="20000"/>
              <a:lumOff val="80000"/>
            </a:schemeClr>
          </a:solidFill>
          <a:ln>
            <a:solidFill>
              <a:schemeClr val="tx1"/>
            </a:solidFill>
          </a:ln>
        </p:spPr>
        <p:txBody>
          <a:bodyPr wrap="square" rtlCol="0">
            <a:spAutoFit/>
          </a:bodyPr>
          <a:lstStyle/>
          <a:p>
            <a:pPr algn="ctr"/>
            <a:r>
              <a:rPr lang="en-US" sz="2400" b="1" i="1" u="sng" dirty="0" smtClean="0">
                <a:solidFill>
                  <a:srgbClr val="00B050"/>
                </a:solidFill>
                <a:latin typeface="Arial Black" pitchFamily="34" charset="0"/>
              </a:rPr>
              <a:t>CHOOSE THE RIGHT ANSWERS</a:t>
            </a:r>
            <a:endParaRPr lang="ru-RU" sz="2400" i="1" u="sng" dirty="0">
              <a:solidFill>
                <a:srgbClr val="00B050"/>
              </a:solidFill>
            </a:endParaRPr>
          </a:p>
        </p:txBody>
      </p:sp>
      <p:sp>
        <p:nvSpPr>
          <p:cNvPr id="5" name="Прямоугольник 4"/>
          <p:cNvSpPr/>
          <p:nvPr/>
        </p:nvSpPr>
        <p:spPr>
          <a:xfrm>
            <a:off x="5357818" y="928670"/>
            <a:ext cx="3429024" cy="784830"/>
          </a:xfrm>
          <a:prstGeom prst="rect">
            <a:avLst/>
          </a:prstGeom>
        </p:spPr>
        <p:txBody>
          <a:bodyPr wrap="square">
            <a:spAutoFit/>
          </a:bodyPr>
          <a:lstStyle/>
          <a:p>
            <a:pPr lvl="0">
              <a:lnSpc>
                <a:spcPct val="150000"/>
              </a:lnSpc>
            </a:pPr>
            <a:r>
              <a:rPr lang="en-US" b="1" dirty="0">
                <a:solidFill>
                  <a:prstClr val="black"/>
                </a:solidFill>
                <a:latin typeface="Arial Black" pitchFamily="34" charset="0"/>
              </a:rPr>
              <a:t> </a:t>
            </a:r>
            <a:endParaRPr lang="ru-RU" b="1" dirty="0">
              <a:solidFill>
                <a:prstClr val="black"/>
              </a:solidFill>
              <a:latin typeface="Arial Black" pitchFamily="34" charset="0"/>
            </a:endParaRPr>
          </a:p>
          <a:p>
            <a:pPr lvl="0"/>
            <a:endParaRPr lang="ru-RU" b="1" dirty="0">
              <a:solidFill>
                <a:prstClr val="black"/>
              </a:solidFill>
              <a:latin typeface="Arial Black" pitchFamily="34" charset="0"/>
            </a:endParaRPr>
          </a:p>
        </p:txBody>
      </p:sp>
      <p:graphicFrame>
        <p:nvGraphicFramePr>
          <p:cNvPr id="6" name="Таблица 5"/>
          <p:cNvGraphicFramePr>
            <a:graphicFrameLocks noGrp="1"/>
          </p:cNvGraphicFramePr>
          <p:nvPr/>
        </p:nvGraphicFramePr>
        <p:xfrm>
          <a:off x="3428992" y="3571876"/>
          <a:ext cx="2571768" cy="2032000"/>
        </p:xfrm>
        <a:graphic>
          <a:graphicData uri="http://schemas.openxmlformats.org/drawingml/2006/table">
            <a:tbl>
              <a:tblPr firstRow="1" bandRow="1">
                <a:tableStyleId>{5DA37D80-6434-44D0-A028-1B22A696006F}</a:tableStyleId>
              </a:tblPr>
              <a:tblGrid>
                <a:gridCol w="2571768"/>
              </a:tblGrid>
              <a:tr h="2032000">
                <a:tc>
                  <a:txBody>
                    <a:bodyPr/>
                    <a:lstStyle/>
                    <a:p>
                      <a:pPr algn="ctr"/>
                      <a:r>
                        <a:rPr lang="en-US" u="sng" dirty="0" smtClean="0"/>
                        <a:t>Greetings</a:t>
                      </a:r>
                    </a:p>
                    <a:p>
                      <a:pPr>
                        <a:lnSpc>
                          <a:spcPct val="150000"/>
                        </a:lnSpc>
                      </a:pPr>
                      <a:r>
                        <a:rPr lang="en-US" dirty="0" smtClean="0"/>
                        <a:t>a) Dear Miss Alison,</a:t>
                      </a:r>
                      <a:endParaRPr lang="ru-RU" dirty="0" smtClean="0"/>
                    </a:p>
                    <a:p>
                      <a:pPr lvl="0">
                        <a:lnSpc>
                          <a:spcPct val="150000"/>
                        </a:lnSpc>
                      </a:pPr>
                      <a:r>
                        <a:rPr lang="en-US" dirty="0" smtClean="0"/>
                        <a:t>b) Dear Alison,</a:t>
                      </a:r>
                      <a:endParaRPr lang="ru-RU" dirty="0" smtClean="0"/>
                    </a:p>
                    <a:p>
                      <a:pPr lvl="0">
                        <a:lnSpc>
                          <a:spcPct val="150000"/>
                        </a:lnSpc>
                      </a:pPr>
                      <a:r>
                        <a:rPr lang="en-US" dirty="0" smtClean="0"/>
                        <a:t>c) Alison!</a:t>
                      </a:r>
                      <a:endParaRPr lang="ru-RU" dirty="0" smtClean="0"/>
                    </a:p>
                    <a:p>
                      <a:pPr lvl="0">
                        <a:lnSpc>
                          <a:spcPct val="150000"/>
                        </a:lnSpc>
                      </a:pPr>
                      <a:r>
                        <a:rPr lang="en-US" dirty="0" smtClean="0"/>
                        <a:t>d) Hi, Alison</a:t>
                      </a:r>
                      <a:endParaRPr lang="ru-RU" dirty="0"/>
                    </a:p>
                  </a:txBody>
                  <a:tcPr>
                    <a:solidFill>
                      <a:schemeClr val="accent6">
                        <a:lumMod val="40000"/>
                        <a:lumOff val="60000"/>
                      </a:schemeClr>
                    </a:solidFill>
                  </a:tcPr>
                </a:tc>
              </a:tr>
            </a:tbl>
          </a:graphicData>
        </a:graphic>
      </p:graphicFrame>
      <p:graphicFrame>
        <p:nvGraphicFramePr>
          <p:cNvPr id="7" name="Таблица 6"/>
          <p:cNvGraphicFramePr>
            <a:graphicFrameLocks noGrp="1"/>
          </p:cNvGraphicFramePr>
          <p:nvPr/>
        </p:nvGraphicFramePr>
        <p:xfrm>
          <a:off x="428596" y="785794"/>
          <a:ext cx="2500330" cy="4069080"/>
        </p:xfrm>
        <a:graphic>
          <a:graphicData uri="http://schemas.openxmlformats.org/drawingml/2006/table">
            <a:tbl>
              <a:tblPr firstRow="1" bandRow="1">
                <a:tableStyleId>{ED083AE6-46FA-4A59-8FB0-9F97EB10719F}</a:tableStyleId>
              </a:tblPr>
              <a:tblGrid>
                <a:gridCol w="2500330"/>
              </a:tblGrid>
              <a:tr h="4000528">
                <a:tc>
                  <a:txBody>
                    <a:bodyPr/>
                    <a:lstStyle/>
                    <a:p>
                      <a:pPr algn="ctr"/>
                      <a:r>
                        <a:rPr lang="en-US" u="sng" dirty="0" smtClean="0"/>
                        <a:t>Address</a:t>
                      </a:r>
                      <a:endParaRPr lang="ru-RU" dirty="0" smtClean="0"/>
                    </a:p>
                    <a:p>
                      <a:pPr lvl="0">
                        <a:lnSpc>
                          <a:spcPct val="150000"/>
                        </a:lnSpc>
                      </a:pPr>
                      <a:r>
                        <a:rPr lang="en-US" dirty="0" smtClean="0"/>
                        <a:t>a) London</a:t>
                      </a:r>
                      <a:endParaRPr lang="ru-RU" dirty="0" smtClean="0"/>
                    </a:p>
                    <a:p>
                      <a:pPr lvl="0">
                        <a:lnSpc>
                          <a:spcPct val="150000"/>
                        </a:lnSpc>
                      </a:pPr>
                      <a:r>
                        <a:rPr lang="en-US" dirty="0" smtClean="0"/>
                        <a:t>b) Hamilton Street,4 ,</a:t>
                      </a:r>
                    </a:p>
                    <a:p>
                      <a:pPr lvl="0">
                        <a:lnSpc>
                          <a:spcPct val="150000"/>
                        </a:lnSpc>
                      </a:pPr>
                      <a:r>
                        <a:rPr lang="en-US" dirty="0" smtClean="0"/>
                        <a:t>     London</a:t>
                      </a:r>
                      <a:endParaRPr lang="ru-RU" dirty="0" smtClean="0"/>
                    </a:p>
                    <a:p>
                      <a:pPr>
                        <a:lnSpc>
                          <a:spcPct val="150000"/>
                        </a:lnSpc>
                      </a:pPr>
                      <a:r>
                        <a:rPr lang="en-US" dirty="0" smtClean="0"/>
                        <a:t>     NW676E</a:t>
                      </a:r>
                      <a:endParaRPr lang="ru-RU" dirty="0" smtClean="0"/>
                    </a:p>
                    <a:p>
                      <a:pPr lvl="0">
                        <a:lnSpc>
                          <a:spcPct val="150000"/>
                        </a:lnSpc>
                      </a:pPr>
                      <a:r>
                        <a:rPr lang="en-US" dirty="0" smtClean="0"/>
                        <a:t>c) 4 Hamilton Street</a:t>
                      </a:r>
                      <a:endParaRPr lang="ru-RU" dirty="0" smtClean="0"/>
                    </a:p>
                    <a:p>
                      <a:pPr>
                        <a:lnSpc>
                          <a:spcPct val="150000"/>
                        </a:lnSpc>
                      </a:pPr>
                      <a:r>
                        <a:rPr lang="en-US" dirty="0" smtClean="0"/>
                        <a:t>     London,</a:t>
                      </a:r>
                      <a:endParaRPr lang="ru-RU" dirty="0" smtClean="0"/>
                    </a:p>
                    <a:p>
                      <a:pPr>
                        <a:lnSpc>
                          <a:spcPct val="150000"/>
                        </a:lnSpc>
                      </a:pPr>
                      <a:r>
                        <a:rPr lang="en-US" dirty="0" smtClean="0"/>
                        <a:t>     NW676E</a:t>
                      </a:r>
                      <a:endParaRPr lang="ru-RU" dirty="0" smtClean="0"/>
                    </a:p>
                    <a:p>
                      <a:pPr lvl="0">
                        <a:lnSpc>
                          <a:spcPct val="150000"/>
                        </a:lnSpc>
                      </a:pPr>
                      <a:r>
                        <a:rPr lang="en-US" dirty="0" smtClean="0"/>
                        <a:t>d) London </a:t>
                      </a:r>
                      <a:endParaRPr lang="ru-RU" dirty="0" smtClean="0"/>
                    </a:p>
                    <a:p>
                      <a:pPr>
                        <a:lnSpc>
                          <a:spcPct val="150000"/>
                        </a:lnSpc>
                      </a:pPr>
                      <a:r>
                        <a:rPr lang="en-US" dirty="0" smtClean="0"/>
                        <a:t>     UK </a:t>
                      </a:r>
                      <a:endParaRPr lang="ru-RU" dirty="0"/>
                    </a:p>
                  </a:txBody>
                  <a:tcPr>
                    <a:solidFill>
                      <a:schemeClr val="accent4">
                        <a:lumMod val="40000"/>
                        <a:lumOff val="60000"/>
                      </a:schemeClr>
                    </a:solidFill>
                  </a:tcPr>
                </a:tc>
              </a:tr>
            </a:tbl>
          </a:graphicData>
        </a:graphic>
      </p:graphicFrame>
      <p:graphicFrame>
        <p:nvGraphicFramePr>
          <p:cNvPr id="8" name="Таблица 7"/>
          <p:cNvGraphicFramePr>
            <a:graphicFrameLocks noGrp="1"/>
          </p:cNvGraphicFramePr>
          <p:nvPr/>
        </p:nvGraphicFramePr>
        <p:xfrm>
          <a:off x="4786314" y="928670"/>
          <a:ext cx="3143272" cy="2011680"/>
        </p:xfrm>
        <a:graphic>
          <a:graphicData uri="http://schemas.openxmlformats.org/drawingml/2006/table">
            <a:tbl>
              <a:tblPr firstRow="1" bandRow="1">
                <a:tableStyleId>{5DA37D80-6434-44D0-A028-1B22A696006F}</a:tableStyleId>
              </a:tblPr>
              <a:tblGrid>
                <a:gridCol w="3143272"/>
              </a:tblGrid>
              <a:tr h="2000264">
                <a:tc>
                  <a:txBody>
                    <a:bodyPr/>
                    <a:lstStyle/>
                    <a:p>
                      <a:pPr lvl="0"/>
                      <a:r>
                        <a:rPr lang="en-US" u="sng" dirty="0" smtClean="0"/>
                        <a:t>Date</a:t>
                      </a:r>
                    </a:p>
                    <a:p>
                      <a:pPr lvl="0">
                        <a:lnSpc>
                          <a:spcPct val="150000"/>
                        </a:lnSpc>
                      </a:pPr>
                      <a:r>
                        <a:rPr lang="en-US" dirty="0" smtClean="0"/>
                        <a:t>a) The 9 March</a:t>
                      </a:r>
                      <a:endParaRPr lang="ru-RU" dirty="0" smtClean="0"/>
                    </a:p>
                    <a:p>
                      <a:pPr lvl="0">
                        <a:lnSpc>
                          <a:spcPct val="150000"/>
                        </a:lnSpc>
                      </a:pPr>
                      <a:r>
                        <a:rPr lang="en-US" dirty="0" smtClean="0"/>
                        <a:t>b) 9</a:t>
                      </a:r>
                      <a:r>
                        <a:rPr lang="en-US" baseline="30000" dirty="0" smtClean="0"/>
                        <a:t>th</a:t>
                      </a:r>
                      <a:r>
                        <a:rPr lang="en-US" dirty="0" smtClean="0"/>
                        <a:t> March / March 9</a:t>
                      </a:r>
                      <a:r>
                        <a:rPr lang="en-US" baseline="30000" dirty="0" smtClean="0"/>
                        <a:t>th</a:t>
                      </a:r>
                      <a:r>
                        <a:rPr lang="en-US" dirty="0" smtClean="0"/>
                        <a:t>, 2012</a:t>
                      </a:r>
                      <a:endParaRPr lang="ru-RU" dirty="0" smtClean="0"/>
                    </a:p>
                    <a:p>
                      <a:pPr lvl="0">
                        <a:lnSpc>
                          <a:spcPct val="150000"/>
                        </a:lnSpc>
                      </a:pPr>
                      <a:r>
                        <a:rPr lang="en-US" dirty="0" smtClean="0"/>
                        <a:t>c) March the 9</a:t>
                      </a:r>
                      <a:r>
                        <a:rPr lang="en-US" baseline="30000" dirty="0" smtClean="0"/>
                        <a:t>th</a:t>
                      </a:r>
                      <a:endParaRPr lang="ru-RU" dirty="0" smtClean="0"/>
                    </a:p>
                    <a:p>
                      <a:pPr lvl="0">
                        <a:lnSpc>
                          <a:spcPct val="150000"/>
                        </a:lnSpc>
                      </a:pPr>
                      <a:r>
                        <a:rPr lang="en-US" dirty="0" smtClean="0"/>
                        <a:t>d) The ninth of March</a:t>
                      </a:r>
                      <a:endParaRPr lang="ru-RU" dirty="0"/>
                    </a:p>
                  </a:txBody>
                  <a:tcPr>
                    <a:solidFill>
                      <a:schemeClr val="accent2">
                        <a:lumMod val="40000"/>
                        <a:lumOff val="60000"/>
                      </a:schemeClr>
                    </a:solidFill>
                  </a:tcPr>
                </a:tc>
              </a:tr>
            </a:tbl>
          </a:graphicData>
        </a:graphic>
      </p:graphicFrame>
      <p:graphicFrame>
        <p:nvGraphicFramePr>
          <p:cNvPr id="9" name="Таблица 8"/>
          <p:cNvGraphicFramePr>
            <a:graphicFrameLocks noGrp="1"/>
          </p:cNvGraphicFramePr>
          <p:nvPr/>
        </p:nvGraphicFramePr>
        <p:xfrm>
          <a:off x="6572264" y="4286256"/>
          <a:ext cx="2143140" cy="2148840"/>
        </p:xfrm>
        <a:graphic>
          <a:graphicData uri="http://schemas.openxmlformats.org/drawingml/2006/table">
            <a:tbl>
              <a:tblPr firstRow="1" bandRow="1">
                <a:tableStyleId>{BDBED569-4797-4DF1-A0F4-6AAB3CD982D8}</a:tableStyleId>
              </a:tblPr>
              <a:tblGrid>
                <a:gridCol w="2143140"/>
              </a:tblGrid>
              <a:tr h="1817686">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u="sng" dirty="0" smtClean="0"/>
                        <a:t>Ending</a:t>
                      </a:r>
                    </a:p>
                    <a:p>
                      <a:pPr lvl="0">
                        <a:lnSpc>
                          <a:spcPct val="150000"/>
                        </a:lnSpc>
                      </a:pPr>
                      <a:r>
                        <a:rPr lang="en-US" dirty="0" smtClean="0"/>
                        <a:t>a) Good bye!</a:t>
                      </a:r>
                      <a:endParaRPr lang="ru-RU" dirty="0" smtClean="0"/>
                    </a:p>
                    <a:p>
                      <a:pPr lvl="0">
                        <a:lnSpc>
                          <a:spcPct val="150000"/>
                        </a:lnSpc>
                      </a:pPr>
                      <a:r>
                        <a:rPr lang="en-US" dirty="0" smtClean="0"/>
                        <a:t>b) Yours sincerely,</a:t>
                      </a:r>
                      <a:endParaRPr lang="ru-RU" dirty="0" smtClean="0"/>
                    </a:p>
                    <a:p>
                      <a:pPr lvl="0">
                        <a:lnSpc>
                          <a:spcPct val="150000"/>
                        </a:lnSpc>
                      </a:pPr>
                      <a:r>
                        <a:rPr lang="en-US" dirty="0" smtClean="0"/>
                        <a:t>c) Love,</a:t>
                      </a:r>
                      <a:endParaRPr lang="ru-RU" dirty="0" smtClean="0"/>
                    </a:p>
                    <a:p>
                      <a:pPr lvl="0">
                        <a:lnSpc>
                          <a:spcPct val="150000"/>
                        </a:lnSpc>
                      </a:pPr>
                      <a:r>
                        <a:rPr lang="en-US" dirty="0" smtClean="0"/>
                        <a:t>d) Best wishes,</a:t>
                      </a:r>
                      <a:endParaRPr lang="ru-RU" dirty="0"/>
                    </a:p>
                  </a:txBody>
                  <a:tcPr>
                    <a:solidFill>
                      <a:schemeClr val="accent1">
                        <a:lumMod val="40000"/>
                        <a:lumOff val="60000"/>
                      </a:schemeClr>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14290"/>
            <a:ext cx="7858180" cy="624786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25 </a:t>
            </a:r>
            <a:r>
              <a:rPr lang="ru-RU" sz="1600" dirty="0" err="1" smtClean="0">
                <a:latin typeface="Times New Roman" pitchFamily="18" charset="0"/>
                <a:cs typeface="Times New Roman" pitchFamily="18" charset="0"/>
              </a:rPr>
              <a:t>Pushkin</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Street</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Kerch  295000</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Russia</a:t>
            </a:r>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  </a:t>
            </a:r>
          </a:p>
          <a:p>
            <a:pPr algn="r"/>
            <a:r>
              <a:rPr lang="en-US" sz="1600" dirty="0" smtClean="0">
                <a:latin typeface="Times New Roman" pitchFamily="18" charset="0"/>
                <a:cs typeface="Times New Roman" pitchFamily="18" charset="0"/>
              </a:rPr>
              <a:t>17th</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June</a:t>
            </a:r>
            <a:r>
              <a:rPr lang="en-US"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201</a:t>
            </a:r>
            <a:r>
              <a:rPr lang="en-US" sz="1600" dirty="0" smtClean="0">
                <a:latin typeface="Times New Roman" pitchFamily="18" charset="0"/>
                <a:cs typeface="Times New Roman" pitchFamily="18" charset="0"/>
              </a:rPr>
              <a:t>6</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Dear</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Pam</a:t>
            </a:r>
            <a:r>
              <a:rPr lang="ru-RU" sz="1600" dirty="0" smtClean="0">
                <a:latin typeface="Times New Roman" pitchFamily="18" charset="0"/>
                <a:cs typeface="Times New Roman" pitchFamily="18" charset="0"/>
              </a:rPr>
              <a:t>,</a:t>
            </a:r>
          </a:p>
          <a:p>
            <a:r>
              <a:rPr lang="ru-RU" sz="1600" dirty="0" smtClean="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Thanks for your letter. It was great to hear from you and to hear about your skiing trips. </a:t>
            </a:r>
            <a:r>
              <a:rPr lang="ru-RU" sz="1600" dirty="0" err="1" smtClean="0">
                <a:latin typeface="Times New Roman" pitchFamily="18" charset="0"/>
                <a:cs typeface="Times New Roman" pitchFamily="18" charset="0"/>
              </a:rPr>
              <a:t>I’m</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glad</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you</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had</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a</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good</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time</a:t>
            </a:r>
            <a:r>
              <a:rPr lang="ru-RU" sz="1600" dirty="0" smtClean="0">
                <a:latin typeface="Times New Roman" pitchFamily="18" charset="0"/>
                <a:cs typeface="Times New Roman" pitchFamily="18" charset="0"/>
              </a:rPr>
              <a:t>!</a:t>
            </a:r>
          </a:p>
          <a:p>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I’ve taken so long to write back because I’ve been busy studying for my exams. They’re over now, and I think I’ve passed everything, except physics, of course. </a:t>
            </a:r>
          </a:p>
          <a:p>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The only other news is that my brother Andrew has got a new girlfriend. She’s quite nice actually, and I think we’re going to get on really well.</a:t>
            </a:r>
            <a:endParaRPr lang="ru-RU"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How about you? Have you finished your exams yet? What do you think about coming to Bristol next week? It would be great to see you!</a:t>
            </a:r>
            <a:endParaRPr lang="ru-RU"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Anyway, that’s all for now. Please write soon and tell me when you can come and visit.</a:t>
            </a:r>
          </a:p>
          <a:p>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Best</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wishes</a:t>
            </a:r>
            <a:r>
              <a:rPr lang="ru-RU" sz="1600" dirty="0" smtClean="0">
                <a:latin typeface="Times New Roman" pitchFamily="18" charset="0"/>
                <a:cs typeface="Times New Roman" pitchFamily="18" charset="0"/>
              </a:rPr>
              <a:t>,</a:t>
            </a:r>
          </a:p>
          <a:p>
            <a:r>
              <a:rPr lang="en-US" sz="1600"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Alison </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img14.jpg"/>
          <p:cNvPicPr>
            <a:picLocks noChangeAspect="1"/>
          </p:cNvPicPr>
          <p:nvPr/>
        </p:nvPicPr>
        <p:blipFill>
          <a:blip r:embed="rId2" cstate="print"/>
          <a:stretch>
            <a:fillRect/>
          </a:stretch>
        </p:blipFill>
        <p:spPr>
          <a:xfrm>
            <a:off x="508000" y="381000"/>
            <a:ext cx="8128000" cy="6096000"/>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731</TotalTime>
  <Words>316</Words>
  <Application>Microsoft Office PowerPoint</Application>
  <PresentationFormat>Экран (4:3)</PresentationFormat>
  <Paragraphs>84</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Слайд 5</vt:lpstr>
      <vt:lpstr>Слайд 6</vt:lpstr>
      <vt:lpstr>Слайд 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28</cp:revision>
  <dcterms:created xsi:type="dcterms:W3CDTF">2016-10-12T07:13:31Z</dcterms:created>
  <dcterms:modified xsi:type="dcterms:W3CDTF">2016-11-25T20:35:01Z</dcterms:modified>
</cp:coreProperties>
</file>