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6" r:id="rId2"/>
    <p:sldId id="259" r:id="rId3"/>
    <p:sldId id="261" r:id="rId4"/>
    <p:sldId id="263" r:id="rId5"/>
    <p:sldId id="274" r:id="rId6"/>
    <p:sldId id="273" r:id="rId7"/>
    <p:sldId id="276" r:id="rId8"/>
    <p:sldId id="275" r:id="rId9"/>
    <p:sldId id="277" r:id="rId10"/>
    <p:sldId id="269" r:id="rId11"/>
    <p:sldId id="280" r:id="rId12"/>
    <p:sldId id="264" r:id="rId13"/>
    <p:sldId id="258" r:id="rId14"/>
    <p:sldId id="257" r:id="rId15"/>
    <p:sldId id="279" r:id="rId16"/>
    <p:sldId id="278" r:id="rId17"/>
    <p:sldId id="267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A7"/>
    <a:srgbClr val="ADDB7B"/>
    <a:srgbClr val="A4D76B"/>
    <a:srgbClr val="BFB78F"/>
    <a:srgbClr val="050C15"/>
    <a:srgbClr val="FFFF66"/>
    <a:srgbClr val="33CC33"/>
    <a:srgbClr val="0099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5ACE73-DA66-4A5B-AA50-E734A37A346B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400C12-6670-4E35-9B2D-996A5588D72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400C12-6670-4E35-9B2D-996A5588D727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1545F-0ED1-4021-B478-B98DC228FE6F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6820A-21AD-4512-A674-B21A951551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1545F-0ED1-4021-B478-B98DC228FE6F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6820A-21AD-4512-A674-B21A951551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1545F-0ED1-4021-B478-B98DC228FE6F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6820A-21AD-4512-A674-B21A951551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1545F-0ED1-4021-B478-B98DC228FE6F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6820A-21AD-4512-A674-B21A951551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1545F-0ED1-4021-B478-B98DC228FE6F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6820A-21AD-4512-A674-B21A951551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1545F-0ED1-4021-B478-B98DC228FE6F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6820A-21AD-4512-A674-B21A951551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1545F-0ED1-4021-B478-B98DC228FE6F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6820A-21AD-4512-A674-B21A951551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1545F-0ED1-4021-B478-B98DC228FE6F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6820A-21AD-4512-A674-B21A951551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1545F-0ED1-4021-B478-B98DC228FE6F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6820A-21AD-4512-A674-B21A951551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1545F-0ED1-4021-B478-B98DC228FE6F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6820A-21AD-4512-A674-B21A951551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1545F-0ED1-4021-B478-B98DC228FE6F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6820A-21AD-4512-A674-B21A951551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51545F-0ED1-4021-B478-B98DC228FE6F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6820A-21AD-4512-A674-B21A951551E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64;&#1050;&#1054;&#1051;&#1040;\&#1056;&#1054;&#1057;&#1057;&#1048;&#1071;\&#1091;&#1088;&#1086;&#1082;&#1080;\&#1075;&#1083;%20bring.%20&#1057;&#1083;&#1086;&#1074;&#1086;&#1086;&#1073;&#1088;%20-ise\Amelia%2520Lily_-_You%2520Bring%2520Me%2520Joy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7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keep-calm-and-stud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0100" y="0"/>
            <a:ext cx="7215238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Amelia%20Lily_-_You%20Bring%20Me%20Joy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0" y="5857892"/>
            <a:ext cx="1000108" cy="1000108"/>
          </a:xfrm>
          <a:prstGeom prst="rect">
            <a:avLst/>
          </a:prstGeom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3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never-memorize-something-that-you-can-look-up-quote-1.jpg"/>
          <p:cNvPicPr>
            <a:picLocks noChangeAspect="1"/>
          </p:cNvPicPr>
          <p:nvPr/>
        </p:nvPicPr>
        <p:blipFill>
          <a:blip r:embed="rId2" cstate="print"/>
          <a:srcRect l="3582" t="2776" r="3270" b="2822"/>
          <a:stretch>
            <a:fillRect/>
          </a:stretch>
        </p:blipFill>
        <p:spPr>
          <a:xfrm>
            <a:off x="0" y="0"/>
            <a:ext cx="3357554" cy="4207703"/>
          </a:xfrm>
          <a:prstGeom prst="rect">
            <a:avLst/>
          </a:prstGeom>
        </p:spPr>
      </p:pic>
      <p:pic>
        <p:nvPicPr>
          <p:cNvPr id="4" name="Рисунок 3" descr="characterize_1.jpg"/>
          <p:cNvPicPr>
            <a:picLocks noChangeAspect="1"/>
          </p:cNvPicPr>
          <p:nvPr/>
        </p:nvPicPr>
        <p:blipFill>
          <a:blip r:embed="rId3" cstate="print">
            <a:lum bright="-20000" contrast="20000"/>
          </a:blip>
          <a:srcRect t="10714" b="30357"/>
          <a:stretch>
            <a:fillRect/>
          </a:stretch>
        </p:blipFill>
        <p:spPr>
          <a:xfrm>
            <a:off x="2500298" y="4286256"/>
            <a:ext cx="4121685" cy="24288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its-never-too-late-to-apologize-its-never-too-late-to-say-im-sorry-quote-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72132" y="1"/>
            <a:ext cx="3571868" cy="4209703"/>
          </a:xfrm>
          <a:prstGeom prst="rect">
            <a:avLst/>
          </a:prstGeom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14348" y="357166"/>
            <a:ext cx="7772400" cy="135732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Phrasal verb </a:t>
            </a: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BRING</a:t>
            </a:r>
            <a:endParaRPr kumimoji="0" lang="ru-RU" sz="66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itchFamily="18" charset="0"/>
              <a:ea typeface="+mj-ea"/>
              <a:cs typeface="+mj-cs"/>
            </a:endParaRPr>
          </a:p>
        </p:txBody>
      </p:sp>
      <p:pic>
        <p:nvPicPr>
          <p:cNvPr id="3" name="Рисунок 2" descr="to carry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2285992"/>
            <a:ext cx="3783469" cy="41148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214942" y="2500306"/>
            <a:ext cx="35719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Bring - </a:t>
            </a:r>
            <a:r>
              <a:rPr lang="en-US" sz="3600" dirty="0" smtClean="0">
                <a:latin typeface="Cambria" pitchFamily="18" charset="0"/>
              </a:rPr>
              <a:t>|</a:t>
            </a:r>
            <a:r>
              <a:rPr lang="en-US" sz="3600" dirty="0" err="1" smtClean="0">
                <a:latin typeface="Cambria" pitchFamily="18" charset="0"/>
              </a:rPr>
              <a:t>brɪŋ</a:t>
            </a:r>
            <a:r>
              <a:rPr lang="en-US" sz="3600" dirty="0" smtClean="0">
                <a:latin typeface="Cambria" pitchFamily="18" charset="0"/>
              </a:rPr>
              <a:t>|</a:t>
            </a:r>
          </a:p>
          <a:p>
            <a:endParaRPr lang="en-US" sz="3600" b="1" dirty="0" smtClean="0">
              <a:latin typeface="Cambria" pitchFamily="18" charset="0"/>
            </a:endParaRPr>
          </a:p>
          <a:p>
            <a:r>
              <a:rPr lang="en-US" sz="3600" dirty="0" smtClean="0">
                <a:latin typeface="Cambria" pitchFamily="18" charset="0"/>
              </a:rPr>
              <a:t>irregular verb:</a:t>
            </a:r>
          </a:p>
          <a:p>
            <a:endParaRPr lang="en-US" sz="3600" dirty="0" smtClean="0">
              <a:latin typeface="Cambria" pitchFamily="18" charset="0"/>
            </a:endParaRPr>
          </a:p>
          <a:p>
            <a:r>
              <a:rPr lang="en-US" sz="3600" dirty="0" err="1" smtClean="0">
                <a:latin typeface="Cambria" pitchFamily="18" charset="0"/>
              </a:rPr>
              <a:t>p.t</a:t>
            </a:r>
            <a:r>
              <a:rPr lang="en-US" sz="3600" dirty="0" smtClean="0">
                <a:latin typeface="Cambria" pitchFamily="18" charset="0"/>
              </a:rPr>
              <a:t>. — brought  p.p. — brought</a:t>
            </a:r>
            <a:endParaRPr lang="ru-RU" sz="3600" dirty="0">
              <a:latin typeface="Cambria" pitchFamily="18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/>
          </p:cNvSpPr>
          <p:nvPr/>
        </p:nvSpPr>
        <p:spPr>
          <a:xfrm>
            <a:off x="500034" y="1643050"/>
            <a:ext cx="1785950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2844" y="357166"/>
            <a:ext cx="5715040" cy="120032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bring</a:t>
            </a:r>
            <a:r>
              <a:rPr lang="ru-RU" sz="7200" b="1" dirty="0" smtClean="0"/>
              <a:t> </a:t>
            </a:r>
            <a:r>
              <a:rPr lang="en-US" sz="7200" b="1" dirty="0" smtClean="0">
                <a:solidFill>
                  <a:schemeClr val="tx1"/>
                </a:solidFill>
              </a:rPr>
              <a:t>back</a:t>
            </a:r>
            <a:r>
              <a:rPr lang="en-US" sz="7200" b="1" dirty="0" smtClean="0"/>
              <a:t> </a:t>
            </a:r>
            <a:endParaRPr lang="ru-RU" sz="7200" b="1" dirty="0"/>
          </a:p>
        </p:txBody>
      </p:sp>
      <p:sp>
        <p:nvSpPr>
          <p:cNvPr id="4" name="Rectangle 8"/>
          <p:cNvSpPr txBox="1">
            <a:spLocks/>
          </p:cNvSpPr>
          <p:nvPr/>
        </p:nvSpPr>
        <p:spPr>
          <a:xfrm>
            <a:off x="214282" y="2071678"/>
            <a:ext cx="5143536" cy="47863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to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make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somebody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remember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something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or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think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about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it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again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(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cause </a:t>
            </a:r>
            <a:r>
              <a:rPr kumimoji="0" lang="ru-RU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(причина)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to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recall)</a:t>
            </a:r>
          </a:p>
          <a:p>
            <a:pPr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</a:endParaRPr>
          </a:p>
          <a:p>
            <a:pPr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The</a:t>
            </a: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photographs</a:t>
            </a: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mbria" pitchFamily="18" charset="0"/>
              </a:rPr>
              <a:t>brought</a:t>
            </a: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mbria" pitchFamily="18" charset="0"/>
              </a:rPr>
              <a:t>back</a:t>
            </a: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many</a:t>
            </a: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pleasant</a:t>
            </a: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memories</a:t>
            </a: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.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</a:p>
        </p:txBody>
      </p:sp>
      <p:pic>
        <p:nvPicPr>
          <p:cNvPr id="5" name="Рисунок 4" descr="1383983574_fotoalbom_nostalgiya_340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68874" y="1785926"/>
            <a:ext cx="4575126" cy="41434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147302689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884545" y="2071678"/>
            <a:ext cx="4259455" cy="32147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5"/>
          <p:cNvSpPr txBox="1">
            <a:spLocks/>
          </p:cNvSpPr>
          <p:nvPr/>
        </p:nvSpPr>
        <p:spPr>
          <a:xfrm>
            <a:off x="214282" y="2214554"/>
            <a:ext cx="4929222" cy="3000396"/>
          </a:xfrm>
          <a:prstGeom prst="rect">
            <a:avLst/>
          </a:prstGeom>
        </p:spPr>
        <p:txBody>
          <a:bodyPr/>
          <a:lstStyle/>
          <a:p>
            <a:pPr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to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care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for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a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child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,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teaching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him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or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her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how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to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behave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,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etc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.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(raise)</a:t>
            </a:r>
          </a:p>
          <a:p>
            <a:pPr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</a:endParaRPr>
          </a:p>
          <a:p>
            <a:pPr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She</a:t>
            </a: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mbria" pitchFamily="18" charset="0"/>
              </a:rPr>
              <a:t>brought</a:t>
            </a: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mbria" pitchFamily="18" charset="0"/>
              </a:rPr>
              <a:t>up</a:t>
            </a: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five</a:t>
            </a: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children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2844" y="357166"/>
            <a:ext cx="5715040" cy="120032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bring</a:t>
            </a:r>
            <a:r>
              <a:rPr lang="ru-RU" sz="7200" b="1" dirty="0" smtClean="0"/>
              <a:t> </a:t>
            </a:r>
            <a:r>
              <a:rPr lang="en-US" sz="7200" b="1" dirty="0" smtClean="0"/>
              <a:t>up </a:t>
            </a:r>
            <a:endParaRPr lang="ru-RU" sz="7200" b="1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/>
          <p:cNvSpPr txBox="1">
            <a:spLocks/>
          </p:cNvSpPr>
          <p:nvPr/>
        </p:nvSpPr>
        <p:spPr>
          <a:xfrm>
            <a:off x="214282" y="1928802"/>
            <a:ext cx="4214842" cy="3714776"/>
          </a:xfrm>
          <a:prstGeom prst="rect">
            <a:avLst/>
          </a:prstGeom>
        </p:spPr>
        <p:txBody>
          <a:bodyPr/>
          <a:lstStyle/>
          <a:p>
            <a:pPr marR="0" lvl="0" indent="-342900" algn="l" defTabSz="914400" rtl="0" eaLnBrk="1" fontAlgn="auto" latinLnBrk="0" hangingPunct="1"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to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make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something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happen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</a:p>
          <a:p>
            <a:pPr marR="0" lvl="0" indent="-342900" algn="l" defTabSz="914400" rtl="0" eaLnBrk="1" fontAlgn="auto" latinLnBrk="0" hangingPunct="1"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(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cause </a:t>
            </a: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(</a:t>
            </a:r>
            <a:r>
              <a:rPr kumimoji="0" lang="ru-RU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причина</a:t>
            </a: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)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to happen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)</a:t>
            </a:r>
          </a:p>
          <a:p>
            <a:pPr marR="0" lvl="0" indent="-342900" algn="l" defTabSz="914400" rtl="0" eaLnBrk="1" fontAlgn="auto" latinLnBrk="0" hangingPunct="1">
              <a:spcAft>
                <a:spcPts val="0"/>
              </a:spcAft>
              <a:buClrTx/>
              <a:buSzTx/>
              <a:tabLst/>
              <a:defRPr/>
            </a:pPr>
            <a:endParaRPr lang="en-US" sz="3200" b="1" i="1" dirty="0" smtClean="0">
              <a:latin typeface="Cambria" pitchFamily="18" charset="0"/>
            </a:endParaRPr>
          </a:p>
          <a:p>
            <a:pPr marR="0" lvl="0" indent="-342900" algn="l" defTabSz="914400" rtl="0" eaLnBrk="1" fontAlgn="auto" latinLnBrk="0" hangingPunct="1"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1" i="1" dirty="0" smtClean="0">
                <a:latin typeface="Cambria" pitchFamily="18" charset="0"/>
              </a:rPr>
              <a:t>What you think about and talk about, you </a:t>
            </a:r>
            <a:r>
              <a:rPr lang="en-US" sz="3200" b="1" i="1" dirty="0" smtClean="0">
                <a:solidFill>
                  <a:srgbClr val="FF0000"/>
                </a:solidFill>
                <a:latin typeface="Cambria" pitchFamily="18" charset="0"/>
              </a:rPr>
              <a:t>bring about</a:t>
            </a:r>
            <a:r>
              <a:rPr lang="en-US" sz="3200" b="1" i="1" dirty="0" smtClean="0">
                <a:latin typeface="Cambria" pitchFamily="18" charset="0"/>
              </a:rPr>
              <a:t>!</a:t>
            </a:r>
            <a:endParaRPr kumimoji="0" lang="en-US" sz="3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</a:endParaRPr>
          </a:p>
          <a:p>
            <a:pPr marR="0" lvl="0" indent="-342900" algn="l" defTabSz="914400" rtl="0" eaLnBrk="1" fontAlgn="auto" latinLnBrk="0" hangingPunct="1"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</a:endParaRPr>
          </a:p>
        </p:txBody>
      </p:sp>
      <p:pic>
        <p:nvPicPr>
          <p:cNvPr id="11" name="Рисунок 10" descr="20141027-what-you-think-abou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19006" y="2285992"/>
            <a:ext cx="4624994" cy="263873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42844" y="357166"/>
            <a:ext cx="5715040" cy="120032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bring</a:t>
            </a:r>
            <a:r>
              <a:rPr lang="ru-RU" sz="7200" b="1" dirty="0" smtClean="0"/>
              <a:t> </a:t>
            </a:r>
            <a:r>
              <a:rPr lang="en-US" sz="7200" b="1" dirty="0" smtClean="0">
                <a:solidFill>
                  <a:schemeClr val="tx1"/>
                </a:solidFill>
              </a:rPr>
              <a:t>about</a:t>
            </a:r>
            <a:r>
              <a:rPr lang="en-US" sz="7200" b="1" dirty="0" smtClean="0"/>
              <a:t> </a:t>
            </a:r>
            <a:endParaRPr lang="ru-RU" sz="7200" b="1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6390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3439" y="2285991"/>
            <a:ext cx="4357686" cy="3050427"/>
          </a:xfrm>
          <a:prstGeom prst="rect">
            <a:avLst/>
          </a:prstGeom>
        </p:spPr>
      </p:pic>
      <p:sp>
        <p:nvSpPr>
          <p:cNvPr id="13" name="Rectangle 5"/>
          <p:cNvSpPr txBox="1">
            <a:spLocks/>
          </p:cNvSpPr>
          <p:nvPr/>
        </p:nvSpPr>
        <p:spPr>
          <a:xfrm>
            <a:off x="214282" y="2000240"/>
            <a:ext cx="4500594" cy="4143404"/>
          </a:xfrm>
          <a:prstGeom prst="rect">
            <a:avLst/>
          </a:prstGeom>
        </p:spPr>
        <p:txBody>
          <a:bodyPr/>
          <a:lstStyle/>
          <a:p>
            <a:pPr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to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produce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something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;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to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publish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something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(put on a market)</a:t>
            </a:r>
          </a:p>
          <a:p>
            <a:pPr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</a:endParaRPr>
          </a:p>
          <a:p>
            <a:pPr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They started to </a:t>
            </a:r>
            <a: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mbria" pitchFamily="18" charset="0"/>
              </a:rPr>
              <a:t>bring out</a:t>
            </a:r>
            <a: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magazines for women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2844" y="357166"/>
            <a:ext cx="5715040" cy="120032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bring</a:t>
            </a:r>
            <a:r>
              <a:rPr lang="ru-RU" sz="7200" b="1" dirty="0" smtClean="0"/>
              <a:t> </a:t>
            </a:r>
            <a:r>
              <a:rPr lang="en-US" sz="7200" b="1" dirty="0" smtClean="0">
                <a:solidFill>
                  <a:schemeClr val="tx1"/>
                </a:solidFill>
              </a:rPr>
              <a:t>out</a:t>
            </a:r>
            <a:r>
              <a:rPr lang="en-US" sz="7200" b="1" dirty="0" smtClean="0"/>
              <a:t> </a:t>
            </a:r>
            <a:endParaRPr lang="ru-RU" sz="7200" b="1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 descr="Как-быстро-заработать-много-денег-без-вложений.jpg"/>
          <p:cNvPicPr>
            <a:picLocks noChangeAspect="1"/>
          </p:cNvPicPr>
          <p:nvPr/>
        </p:nvPicPr>
        <p:blipFill>
          <a:blip r:embed="rId3" cstate="print"/>
          <a:srcRect l="8571"/>
          <a:stretch>
            <a:fillRect/>
          </a:stretch>
        </p:blipFill>
        <p:spPr>
          <a:xfrm>
            <a:off x="4572000" y="1980160"/>
            <a:ext cx="4572000" cy="3000374"/>
          </a:xfrm>
          <a:prstGeom prst="rect">
            <a:avLst/>
          </a:prstGeom>
        </p:spPr>
      </p:pic>
      <p:sp>
        <p:nvSpPr>
          <p:cNvPr id="16" name="Rectangle 7"/>
          <p:cNvSpPr txBox="1">
            <a:spLocks/>
          </p:cNvSpPr>
          <p:nvPr/>
        </p:nvSpPr>
        <p:spPr>
          <a:xfrm>
            <a:off x="214282" y="2143116"/>
            <a:ext cx="4214842" cy="2643206"/>
          </a:xfrm>
          <a:prstGeom prst="rect">
            <a:avLst/>
          </a:prstGeom>
        </p:spPr>
        <p:txBody>
          <a:bodyPr/>
          <a:lstStyle/>
          <a:p>
            <a:pPr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to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make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or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earn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money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</a:endParaRPr>
          </a:p>
          <a:p>
            <a:pPr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</a:endParaRPr>
          </a:p>
          <a:p>
            <a:pPr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How</a:t>
            </a: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much</a:t>
            </a: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does</a:t>
            </a: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he</a:t>
            </a: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mbria" pitchFamily="18" charset="0"/>
              </a:rPr>
              <a:t>bring</a:t>
            </a: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mbria" pitchFamily="18" charset="0"/>
              </a:rPr>
              <a:t>in</a:t>
            </a: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now</a:t>
            </a: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?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2844" y="357166"/>
            <a:ext cx="5715040" cy="120032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bring</a:t>
            </a:r>
            <a:r>
              <a:rPr lang="ru-RU" sz="7200" b="1" dirty="0" smtClean="0"/>
              <a:t> </a:t>
            </a:r>
            <a:r>
              <a:rPr lang="en-US" sz="7200" b="1" dirty="0" smtClean="0">
                <a:solidFill>
                  <a:schemeClr val="tx1"/>
                </a:solidFill>
              </a:rPr>
              <a:t>in</a:t>
            </a:r>
            <a:r>
              <a:rPr lang="en-US" sz="7200" b="1" dirty="0" smtClean="0"/>
              <a:t> </a:t>
            </a:r>
            <a:endParaRPr lang="ru-RU" sz="7200" b="1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9"/>
          <p:cNvSpPr txBox="1">
            <a:spLocks/>
          </p:cNvSpPr>
          <p:nvPr/>
        </p:nvSpPr>
        <p:spPr>
          <a:xfrm>
            <a:off x="142844" y="1857364"/>
            <a:ext cx="4286280" cy="4500594"/>
          </a:xfrm>
          <a:prstGeom prst="rect">
            <a:avLst/>
          </a:prstGeom>
        </p:spPr>
        <p:txBody>
          <a:bodyPr/>
          <a:lstStyle/>
          <a:p>
            <a:pPr lvl="0" indent="-342900">
              <a:defRPr/>
            </a:pP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to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make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somebody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who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is</a:t>
            </a:r>
            <a:r>
              <a:rPr lang="ru-RU" sz="3200" b="1" dirty="0"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unconscious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(</a:t>
            </a:r>
            <a:r>
              <a:rPr lang="ru-RU" sz="2400" dirty="0" smtClean="0">
                <a:latin typeface="Cambria" pitchFamily="18" charset="0"/>
              </a:rPr>
              <a:t>находящийся без </a:t>
            </a:r>
            <a:r>
              <a:rPr lang="ru-RU" sz="2400" dirty="0" smtClean="0">
                <a:latin typeface="Cambria" pitchFamily="18" charset="0"/>
              </a:rPr>
              <a:t>сознания</a:t>
            </a:r>
            <a:r>
              <a:rPr lang="en-US" sz="2400" dirty="0" smtClean="0">
                <a:latin typeface="Cambria" pitchFamily="18" charset="0"/>
              </a:rPr>
              <a:t>)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become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conscious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again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</a:endParaRPr>
          </a:p>
          <a:p>
            <a:pPr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</a:endParaRPr>
          </a:p>
          <a:p>
            <a:pPr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We </a:t>
            </a:r>
            <a: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mbria" pitchFamily="18" charset="0"/>
              </a:rPr>
              <a:t>bring</a:t>
            </a:r>
            <a: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him </a:t>
            </a:r>
            <a: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mbria" pitchFamily="18" charset="0"/>
              </a:rPr>
              <a:t>round</a:t>
            </a:r>
            <a: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by using some cold </a:t>
            </a:r>
            <a: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water</a:t>
            </a:r>
            <a:endParaRPr kumimoji="0" lang="ru-RU" sz="3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</a:endParaRPr>
          </a:p>
        </p:txBody>
      </p:sp>
      <p:pic>
        <p:nvPicPr>
          <p:cNvPr id="20" name="Picture 10" descr="prichiny_obmoroko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390449" y="2071678"/>
            <a:ext cx="4753551" cy="328614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2844" y="357166"/>
            <a:ext cx="5715040" cy="120032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bring</a:t>
            </a:r>
            <a:r>
              <a:rPr lang="ru-RU" sz="7200" b="1" dirty="0" smtClean="0"/>
              <a:t> </a:t>
            </a:r>
            <a:r>
              <a:rPr lang="en-US" sz="7200" b="1" dirty="0" smtClean="0">
                <a:solidFill>
                  <a:schemeClr val="tx1"/>
                </a:solidFill>
              </a:rPr>
              <a:t>round</a:t>
            </a:r>
            <a:r>
              <a:rPr lang="en-US" sz="7200" b="1" dirty="0" smtClean="0"/>
              <a:t> </a:t>
            </a:r>
            <a:endParaRPr lang="ru-RU" sz="7200" b="1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6390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98509" y="5214950"/>
            <a:ext cx="1959409" cy="1371607"/>
          </a:xfrm>
          <a:prstGeom prst="rect">
            <a:avLst/>
          </a:prstGeom>
        </p:spPr>
      </p:pic>
      <p:pic>
        <p:nvPicPr>
          <p:cNvPr id="17" name="Рисунок 16" descr="Как-быстро-заработать-много-денег-без-вложений.jpg"/>
          <p:cNvPicPr>
            <a:picLocks noChangeAspect="1"/>
          </p:cNvPicPr>
          <p:nvPr/>
        </p:nvPicPr>
        <p:blipFill>
          <a:blip r:embed="rId3" cstate="print"/>
          <a:srcRect l="8571"/>
          <a:stretch>
            <a:fillRect/>
          </a:stretch>
        </p:blipFill>
        <p:spPr>
          <a:xfrm>
            <a:off x="1714480" y="5286388"/>
            <a:ext cx="2071686" cy="1359544"/>
          </a:xfrm>
          <a:prstGeom prst="rect">
            <a:avLst/>
          </a:prstGeom>
        </p:spPr>
      </p:pic>
      <p:sp>
        <p:nvSpPr>
          <p:cNvPr id="2" name="Rectangle 7"/>
          <p:cNvSpPr txBox="1">
            <a:spLocks/>
          </p:cNvSpPr>
          <p:nvPr/>
        </p:nvSpPr>
        <p:spPr>
          <a:xfrm>
            <a:off x="642910" y="1357298"/>
            <a:ext cx="2357454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BACK</a:t>
            </a:r>
            <a:endParaRPr kumimoji="0" lang="ru-RU" sz="4400" b="0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86116" y="2571744"/>
            <a:ext cx="2643206" cy="120032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</a:rPr>
              <a:t>BRING </a:t>
            </a:r>
            <a:endParaRPr lang="ru-RU" sz="7200" dirty="0">
              <a:solidFill>
                <a:srgbClr val="FF0000"/>
              </a:solidFill>
            </a:endParaRPr>
          </a:p>
        </p:txBody>
      </p:sp>
      <p:sp>
        <p:nvSpPr>
          <p:cNvPr id="4" name="Rectangle 8"/>
          <p:cNvSpPr txBox="1">
            <a:spLocks/>
          </p:cNvSpPr>
          <p:nvPr/>
        </p:nvSpPr>
        <p:spPr>
          <a:xfrm>
            <a:off x="0" y="0"/>
            <a:ext cx="2209816" cy="20002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342900">
              <a:defRPr/>
            </a:pP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to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make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somebody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remember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something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or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think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about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it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again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(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cause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lang="en-US" sz="1600" dirty="0" smtClean="0">
                <a:latin typeface="Cambria" pitchFamily="18" charset="0"/>
              </a:rPr>
              <a:t>(</a:t>
            </a:r>
            <a:r>
              <a:rPr lang="ru-RU" sz="1600" dirty="0" err="1" smtClean="0">
                <a:latin typeface="Cambria" pitchFamily="18" charset="0"/>
              </a:rPr>
              <a:t>причирна</a:t>
            </a:r>
            <a:r>
              <a:rPr lang="ru-RU" sz="1600" dirty="0" smtClean="0">
                <a:latin typeface="Cambria" pitchFamily="18" charset="0"/>
              </a:rPr>
              <a:t>)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to recall)</a:t>
            </a:r>
          </a:p>
          <a:p>
            <a:pPr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</a:endParaRPr>
          </a:p>
        </p:txBody>
      </p:sp>
      <p:pic>
        <p:nvPicPr>
          <p:cNvPr id="5" name="Рисунок 4" descr="1383983574_fotoalbom_nostalgiya_340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57356" y="0"/>
            <a:ext cx="3000396" cy="164304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858016" y="1428736"/>
            <a:ext cx="15001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u="sng" dirty="0" smtClean="0"/>
              <a:t>UP</a:t>
            </a:r>
            <a:endParaRPr lang="ru-RU" sz="4000" u="sng" dirty="0"/>
          </a:p>
        </p:txBody>
      </p:sp>
      <p:sp>
        <p:nvSpPr>
          <p:cNvPr id="7" name="Rectangle 5"/>
          <p:cNvSpPr txBox="1">
            <a:spLocks/>
          </p:cNvSpPr>
          <p:nvPr/>
        </p:nvSpPr>
        <p:spPr>
          <a:xfrm>
            <a:off x="7286644" y="0"/>
            <a:ext cx="1857356" cy="1571612"/>
          </a:xfrm>
          <a:prstGeom prst="rect">
            <a:avLst/>
          </a:prstGeom>
        </p:spPr>
        <p:txBody>
          <a:bodyPr/>
          <a:lstStyle/>
          <a:p>
            <a:pPr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to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care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for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a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child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,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teaching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him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or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her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how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to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behave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,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etc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.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(raise)</a:t>
            </a:r>
          </a:p>
          <a:p>
            <a:pPr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endParaRPr kumimoji="0" lang="en-US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</a:endParaRPr>
          </a:p>
        </p:txBody>
      </p:sp>
      <p:pic>
        <p:nvPicPr>
          <p:cNvPr id="8" name="Рисунок 7" descr="147302689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4857752" y="0"/>
            <a:ext cx="2331684" cy="157161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715140" y="4214818"/>
            <a:ext cx="18573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u="sng" dirty="0" smtClean="0"/>
              <a:t>ABOUT</a:t>
            </a:r>
            <a:endParaRPr lang="ru-RU" sz="4000" u="sng" dirty="0"/>
          </a:p>
        </p:txBody>
      </p:sp>
      <p:sp>
        <p:nvSpPr>
          <p:cNvPr id="10" name="Rectangle 5"/>
          <p:cNvSpPr txBox="1">
            <a:spLocks/>
          </p:cNvSpPr>
          <p:nvPr/>
        </p:nvSpPr>
        <p:spPr>
          <a:xfrm>
            <a:off x="6072198" y="3571876"/>
            <a:ext cx="3071802" cy="714380"/>
          </a:xfrm>
          <a:prstGeom prst="rect">
            <a:avLst/>
          </a:prstGeom>
        </p:spPr>
        <p:txBody>
          <a:bodyPr/>
          <a:lstStyle/>
          <a:p>
            <a:pPr marR="0" lvl="0" indent="-342900" algn="l" defTabSz="914400" rtl="0" eaLnBrk="1" fontAlgn="auto" latinLnBrk="0" hangingPunct="1"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to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make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something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happen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</a:p>
          <a:p>
            <a:pPr lvl="0" indent="-342900"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(cause </a:t>
            </a:r>
            <a:r>
              <a:rPr lang="en-US" sz="1600" dirty="0" smtClean="0">
                <a:latin typeface="Cambria" pitchFamily="18" charset="0"/>
              </a:rPr>
              <a:t>(</a:t>
            </a:r>
            <a:r>
              <a:rPr lang="ru-RU" sz="1600" dirty="0" smtClean="0">
                <a:latin typeface="Cambria" pitchFamily="18" charset="0"/>
              </a:rPr>
              <a:t>причина)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to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happen)</a:t>
            </a:r>
          </a:p>
          <a:p>
            <a:pPr marR="0" lvl="0" indent="-342900" algn="l" defTabSz="914400" rtl="0" eaLnBrk="1" fontAlgn="auto" latinLnBrk="0" hangingPunct="1"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</a:endParaRPr>
          </a:p>
        </p:txBody>
      </p:sp>
      <p:pic>
        <p:nvPicPr>
          <p:cNvPr id="11" name="Рисунок 10" descr="20141027-what-you-think-about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29388" y="2285992"/>
            <a:ext cx="2536534" cy="1285884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357950" y="6000769"/>
            <a:ext cx="135732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u="sng" dirty="0" smtClean="0"/>
              <a:t>OUT</a:t>
            </a:r>
            <a:endParaRPr lang="ru-RU" sz="4400" u="sng" dirty="0"/>
          </a:p>
        </p:txBody>
      </p:sp>
      <p:sp>
        <p:nvSpPr>
          <p:cNvPr id="13" name="Rectangle 5"/>
          <p:cNvSpPr txBox="1">
            <a:spLocks/>
          </p:cNvSpPr>
          <p:nvPr/>
        </p:nvSpPr>
        <p:spPr>
          <a:xfrm>
            <a:off x="6572232" y="5214950"/>
            <a:ext cx="2571768" cy="1500198"/>
          </a:xfrm>
          <a:prstGeom prst="rect">
            <a:avLst/>
          </a:prstGeom>
        </p:spPr>
        <p:txBody>
          <a:bodyPr/>
          <a:lstStyle/>
          <a:p>
            <a:pPr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to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produce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something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;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to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publish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something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(put on a market)</a:t>
            </a:r>
          </a:p>
          <a:p>
            <a:pPr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00100" y="6088559"/>
            <a:ext cx="78581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u="sng" dirty="0" smtClean="0"/>
              <a:t>IN</a:t>
            </a:r>
            <a:endParaRPr lang="ru-RU" sz="4400" u="sng" dirty="0"/>
          </a:p>
        </p:txBody>
      </p:sp>
      <p:sp>
        <p:nvSpPr>
          <p:cNvPr id="16" name="Rectangle 7"/>
          <p:cNvSpPr txBox="1">
            <a:spLocks/>
          </p:cNvSpPr>
          <p:nvPr/>
        </p:nvSpPr>
        <p:spPr>
          <a:xfrm>
            <a:off x="0" y="5500702"/>
            <a:ext cx="2285984" cy="1357298"/>
          </a:xfrm>
          <a:prstGeom prst="rect">
            <a:avLst/>
          </a:prstGeom>
        </p:spPr>
        <p:txBody>
          <a:bodyPr/>
          <a:lstStyle/>
          <a:p>
            <a:pPr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to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make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or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earn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(зарабатывать)</a:t>
            </a:r>
          </a:p>
          <a:p>
            <a:pPr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85786" y="4214818"/>
            <a:ext cx="22860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u="sng" dirty="0" smtClean="0"/>
              <a:t>ROUND</a:t>
            </a:r>
            <a:endParaRPr lang="ru-RU" sz="4400" u="sng" dirty="0"/>
          </a:p>
        </p:txBody>
      </p:sp>
      <p:sp>
        <p:nvSpPr>
          <p:cNvPr id="19" name="Rectangle 9"/>
          <p:cNvSpPr txBox="1">
            <a:spLocks/>
          </p:cNvSpPr>
          <p:nvPr/>
        </p:nvSpPr>
        <p:spPr>
          <a:xfrm>
            <a:off x="0" y="3500438"/>
            <a:ext cx="3714744" cy="1143008"/>
          </a:xfrm>
          <a:prstGeom prst="rect">
            <a:avLst/>
          </a:prstGeom>
        </p:spPr>
        <p:txBody>
          <a:bodyPr/>
          <a:lstStyle/>
          <a:p>
            <a:pPr lvl="0" indent="-342900">
              <a:defRPr/>
            </a:pP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to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make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somebody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who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is</a:t>
            </a:r>
            <a:r>
              <a:rPr lang="ru-RU" b="1" dirty="0"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unconscious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lang="en-US" dirty="0" smtClean="0">
                <a:latin typeface="Cambria" pitchFamily="18" charset="0"/>
              </a:rPr>
              <a:t>(</a:t>
            </a:r>
            <a:r>
              <a:rPr lang="ru-RU" dirty="0" smtClean="0">
                <a:latin typeface="Cambria" pitchFamily="18" charset="0"/>
              </a:rPr>
              <a:t>находящийся без сознания</a:t>
            </a:r>
            <a:r>
              <a:rPr lang="en-US" dirty="0" smtClean="0">
                <a:latin typeface="Cambria" pitchFamily="18" charset="0"/>
              </a:rPr>
              <a:t>)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become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conscious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again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 </a:t>
            </a:r>
            <a:endParaRPr kumimoji="0" lang="en-US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</a:endParaRPr>
          </a:p>
          <a:p>
            <a:pPr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</a:endParaRPr>
          </a:p>
        </p:txBody>
      </p:sp>
      <p:pic>
        <p:nvPicPr>
          <p:cNvPr id="20" name="Picture 10" descr="prichiny_obmorokov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214282" y="2143116"/>
            <a:ext cx="2732377" cy="1231893"/>
          </a:xfrm>
          <a:prstGeom prst="rect">
            <a:avLst/>
          </a:prstGeom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2852"/>
            <a:ext cx="9143999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atin typeface="Cambria" pitchFamily="18" charset="0"/>
              </a:rPr>
              <a:t>Replace words in red with phrasal verb</a:t>
            </a:r>
            <a:endParaRPr lang="ru-RU" sz="4000" dirty="0">
              <a:latin typeface="Cambria" pitchFamily="18" charset="0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142844" y="1357298"/>
            <a:ext cx="8858312" cy="5072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war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produced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great changes in living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 these stories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recall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any memories?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What’s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reason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of the illness?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was raised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by his grandmother.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She nearly died of a heart attack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caused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by fear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Using the Internet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has created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educational changes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2852"/>
            <a:ext cx="9144000" cy="132343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Cambria" pitchFamily="18" charset="0"/>
              </a:rPr>
              <a:t>Match the two halves of each dialogue</a:t>
            </a:r>
          </a:p>
          <a:p>
            <a:pPr algn="ctr"/>
            <a:endParaRPr lang="ru-RU" sz="4000" dirty="0">
              <a:latin typeface="Cambria" pitchFamily="18" charset="0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500034" y="2000240"/>
            <a:ext cx="4071966" cy="421484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Can I borrow your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camera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 a while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Would you let your children go camping on their own?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It was  an amazing film about Italy, wasn’t it?</a:t>
            </a:r>
          </a:p>
        </p:txBody>
      </p:sp>
      <p:sp>
        <p:nvSpPr>
          <p:cNvPr id="4" name="Содержимое 3"/>
          <p:cNvSpPr txBox="1">
            <a:spLocks/>
          </p:cNvSpPr>
          <p:nvPr/>
        </p:nvSpPr>
        <p:spPr>
          <a:xfrm>
            <a:off x="4714876" y="1928802"/>
            <a:ext cx="4429124" cy="42259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Yes. It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brought back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memories of my stay in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Venice [‘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venis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Why not? I tried to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bring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them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up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be independent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Only if you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bring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it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back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before weekend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0" y="2000240"/>
          <a:ext cx="500034" cy="4242691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00034"/>
              </a:tblGrid>
              <a:tr h="1285884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</a:t>
                      </a:r>
                      <a:endParaRPr lang="ru-RU" sz="2800" dirty="0"/>
                    </a:p>
                  </a:txBody>
                  <a:tcPr/>
                </a:tc>
              </a:tr>
              <a:tr h="1714512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</a:t>
                      </a:r>
                      <a:endParaRPr lang="ru-RU" sz="2800" dirty="0"/>
                    </a:p>
                  </a:txBody>
                  <a:tcPr/>
                </a:tc>
              </a:tr>
              <a:tr h="1242295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DDB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714356"/>
            <a:ext cx="8715436" cy="156966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9600" dirty="0" smtClean="0">
                <a:solidFill>
                  <a:schemeClr val="tx1"/>
                </a:solidFill>
                <a:latin typeface="Cambria" pitchFamily="18" charset="0"/>
              </a:rPr>
              <a:t>Word formation</a:t>
            </a:r>
            <a:endParaRPr lang="ru-RU" sz="9600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3" name="Рисунок 2" descr="June21_2010_8232965_LittleMenPushPuzzlePieces_ValeantBiovailMerge18891913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7290" y="2928934"/>
            <a:ext cx="6350000" cy="3721100"/>
          </a:xfrm>
          <a:prstGeom prst="rect">
            <a:avLst/>
          </a:prstGeom>
          <a:ln>
            <a:solidFill>
              <a:srgbClr val="A4D76B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depositphotos_1058981-Jumping-puppet.jpg"/>
          <p:cNvPicPr>
            <a:picLocks noChangeAspect="1"/>
          </p:cNvPicPr>
          <p:nvPr/>
        </p:nvPicPr>
        <p:blipFill>
          <a:blip r:embed="rId2" cstate="print"/>
          <a:srcRect l="10889" t="6558" r="12730" b="24452"/>
          <a:stretch>
            <a:fillRect/>
          </a:stretch>
        </p:blipFill>
        <p:spPr>
          <a:xfrm>
            <a:off x="5429256" y="2058897"/>
            <a:ext cx="3714744" cy="47991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handshake_3-300x300.jpg"/>
          <p:cNvPicPr>
            <a:picLocks noChangeAspect="1"/>
          </p:cNvPicPr>
          <p:nvPr/>
        </p:nvPicPr>
        <p:blipFill>
          <a:blip r:embed="rId3" cstate="print"/>
          <a:srcRect l="7246"/>
          <a:stretch>
            <a:fillRect/>
          </a:stretch>
        </p:blipFill>
        <p:spPr>
          <a:xfrm>
            <a:off x="0" y="2082816"/>
            <a:ext cx="5500694" cy="477518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0"/>
            <a:ext cx="27146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latin typeface="Cambria" pitchFamily="18" charset="0"/>
              </a:rPr>
              <a:t>Noun</a:t>
            </a:r>
          </a:p>
          <a:p>
            <a:r>
              <a:rPr lang="en-US" sz="6600" dirty="0" smtClean="0">
                <a:latin typeface="Cambria" pitchFamily="18" charset="0"/>
              </a:rPr>
              <a:t>Adj.</a:t>
            </a:r>
            <a:endParaRPr lang="ru-RU" sz="6600" dirty="0">
              <a:latin typeface="Cambr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3108" y="214290"/>
            <a:ext cx="7143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latin typeface="Cambria" pitchFamily="18" charset="0"/>
              </a:rPr>
              <a:t>+</a:t>
            </a:r>
            <a:endParaRPr lang="ru-RU" sz="8000" dirty="0">
              <a:latin typeface="Cambr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357166"/>
            <a:ext cx="4929222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-</a:t>
            </a:r>
            <a:r>
              <a:rPr lang="en-US" sz="6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ise</a:t>
            </a:r>
            <a:r>
              <a:rPr lang="en-US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/-</a:t>
            </a:r>
            <a:r>
              <a:rPr lang="en-US" sz="6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ize</a:t>
            </a:r>
            <a:endParaRPr lang="ru-RU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57950" y="285728"/>
            <a:ext cx="7143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latin typeface="Cambria" pitchFamily="18" charset="0"/>
              </a:rPr>
              <a:t>=</a:t>
            </a:r>
            <a:endParaRPr lang="ru-RU" sz="8000" dirty="0">
              <a:latin typeface="Cambri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72330" y="428604"/>
            <a:ext cx="207167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latin typeface="Cambria" pitchFamily="18" charset="0"/>
              </a:rPr>
              <a:t>Verb</a:t>
            </a:r>
            <a:endParaRPr lang="ru-RU" sz="6600" dirty="0">
              <a:latin typeface="Cambria" pitchFamily="18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571480"/>
            <a:ext cx="1071570" cy="785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smtClean="0">
                <a:latin typeface="Cambria" pitchFamily="18" charset="0"/>
              </a:rPr>
              <a:t>at</a:t>
            </a:r>
            <a:endParaRPr lang="ru-RU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714348" y="5715016"/>
            <a:ext cx="7858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Cambria" pitchFamily="18" charset="0"/>
              </a:rPr>
              <a:t>at</a:t>
            </a:r>
            <a:endParaRPr lang="ru-RU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714348" y="3286124"/>
            <a:ext cx="30003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prstClr val="black"/>
                </a:solidFill>
                <a:latin typeface="Cambria" pitchFamily="18" charset="0"/>
              </a:rPr>
              <a:t>in</a:t>
            </a:r>
            <a:endParaRPr lang="ru-RU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2714612" y="4643446"/>
            <a:ext cx="7858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Cambria" pitchFamily="18" charset="0"/>
              </a:rPr>
              <a:t>in</a:t>
            </a:r>
            <a:endParaRPr lang="ru-RU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642910" y="1928802"/>
            <a:ext cx="7143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Cambria" pitchFamily="18" charset="0"/>
              </a:rPr>
              <a:t>at</a:t>
            </a:r>
            <a:endParaRPr lang="ru-RU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1071538" y="642918"/>
            <a:ext cx="32861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Cambria" pitchFamily="18" charset="0"/>
              </a:rPr>
              <a:t>…the </a:t>
            </a:r>
            <a:r>
              <a:rPr lang="en-US" sz="4400" b="1" dirty="0" smtClean="0">
                <a:latin typeface="Cambria" pitchFamily="18" charset="0"/>
              </a:rPr>
              <a:t>age of 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1142976" y="1928802"/>
            <a:ext cx="35004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Cambria" pitchFamily="18" charset="0"/>
              </a:rPr>
              <a:t>…the </a:t>
            </a:r>
            <a:r>
              <a:rPr lang="en-US" sz="4400" b="1" dirty="0" smtClean="0">
                <a:latin typeface="Cambria" pitchFamily="18" charset="0"/>
              </a:rPr>
              <a:t>end of</a:t>
            </a:r>
            <a:endParaRPr lang="ru-RU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1214414" y="3286124"/>
            <a:ext cx="30718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prstClr val="black"/>
                </a:solidFill>
                <a:latin typeface="Cambria" pitchFamily="18" charset="0"/>
              </a:rPr>
              <a:t>…charge of</a:t>
            </a:r>
            <a:endParaRPr lang="ru-RU" sz="4400" dirty="0"/>
          </a:p>
        </p:txBody>
      </p:sp>
      <p:sp>
        <p:nvSpPr>
          <p:cNvPr id="10" name="TextBox 9"/>
          <p:cNvSpPr txBox="1"/>
          <p:nvPr/>
        </p:nvSpPr>
        <p:spPr>
          <a:xfrm>
            <a:off x="714348" y="4643446"/>
            <a:ext cx="32147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Cambria" pitchFamily="18" charset="0"/>
              </a:rPr>
              <a:t>career…</a:t>
            </a:r>
            <a:endParaRPr lang="ru-RU" sz="4400" dirty="0"/>
          </a:p>
        </p:txBody>
      </p:sp>
      <p:sp>
        <p:nvSpPr>
          <p:cNvPr id="11" name="TextBox 10"/>
          <p:cNvSpPr txBox="1"/>
          <p:nvPr/>
        </p:nvSpPr>
        <p:spPr>
          <a:xfrm>
            <a:off x="1142976" y="5715016"/>
            <a:ext cx="55007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Cambria" pitchFamily="18" charset="0"/>
              </a:rPr>
              <a:t>… the </a:t>
            </a:r>
            <a:r>
              <a:rPr lang="en-US" sz="4400" b="1" dirty="0" smtClean="0">
                <a:latin typeface="Cambria" pitchFamily="18" charset="0"/>
              </a:rPr>
              <a:t>beginning </a:t>
            </a:r>
            <a:r>
              <a:rPr lang="en-US" sz="4400" b="1" dirty="0" smtClean="0">
                <a:latin typeface="Cambria" pitchFamily="18" charset="0"/>
              </a:rPr>
              <a:t>of</a:t>
            </a:r>
            <a:endParaRPr lang="ru-RU" sz="4400" dirty="0" smtClean="0"/>
          </a:p>
          <a:p>
            <a:endParaRPr lang="ru-RU" sz="4400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smtClean="0">
                <a:solidFill>
                  <a:srgbClr val="FF0000"/>
                </a:solidFill>
                <a:latin typeface="Cambria" pitchFamily="18" charset="0"/>
              </a:rPr>
              <a:t>PREPOSITIONS         at</a:t>
            </a:r>
            <a:r>
              <a:rPr lang="en-US" sz="4400" dirty="0" smtClean="0">
                <a:solidFill>
                  <a:srgbClr val="FF0000"/>
                </a:solidFill>
                <a:latin typeface="Cambria" pitchFamily="18" charset="0"/>
              </a:rPr>
              <a:t>, in, under</a:t>
            </a:r>
            <a:endParaRPr lang="ru-RU" sz="4400" dirty="0">
              <a:solidFill>
                <a:srgbClr val="FF0000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1142984"/>
            <a:ext cx="8786874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 smtClean="0">
                <a:latin typeface="Cambria" pitchFamily="18" charset="0"/>
              </a:rPr>
              <a:t>1) He </a:t>
            </a:r>
            <a:r>
              <a:rPr lang="en-US" sz="2800" dirty="0" smtClean="0">
                <a:latin typeface="Cambria" pitchFamily="18" charset="0"/>
              </a:rPr>
              <a:t>left school </a:t>
            </a:r>
            <a:r>
              <a:rPr lang="en-US" sz="2800" dirty="0" smtClean="0">
                <a:latin typeface="Cambria" pitchFamily="18" charset="0"/>
              </a:rPr>
              <a:t>seven </a:t>
            </a:r>
            <a:r>
              <a:rPr lang="en-US" sz="2800" u="sng" dirty="0" smtClean="0">
                <a:latin typeface="Cambria" pitchFamily="18" charset="0"/>
              </a:rPr>
              <a:t>                                   </a:t>
            </a:r>
            <a:r>
              <a:rPr lang="en-US" sz="2800" dirty="0" smtClean="0">
                <a:latin typeface="Cambria" pitchFamily="18" charset="0"/>
              </a:rPr>
              <a:t>because </a:t>
            </a:r>
            <a:r>
              <a:rPr lang="en-US" sz="2800" dirty="0" smtClean="0">
                <a:latin typeface="Cambria" pitchFamily="18" charset="0"/>
              </a:rPr>
              <a:t>he couldn't learn ... pressure</a:t>
            </a:r>
            <a:r>
              <a:rPr lang="en-US" sz="2800" dirty="0" smtClean="0">
                <a:latin typeface="Cambria" pitchFamily="18" charset="0"/>
              </a:rPr>
              <a:t>.</a:t>
            </a:r>
            <a:r>
              <a:rPr lang="en-US" sz="2800" dirty="0" smtClean="0">
                <a:latin typeface="Cambria" pitchFamily="18" charset="0"/>
              </a:rPr>
              <a:t> </a:t>
            </a:r>
            <a:endParaRPr lang="en-US" sz="2800" dirty="0" smtClean="0">
              <a:latin typeface="Cambria" pitchFamily="18" charset="0"/>
            </a:endParaRPr>
          </a:p>
          <a:p>
            <a:r>
              <a:rPr lang="en-US" sz="2800" dirty="0" smtClean="0">
                <a:latin typeface="Cambria" pitchFamily="18" charset="0"/>
              </a:rPr>
              <a:t> A </a:t>
            </a:r>
            <a:r>
              <a:rPr lang="en-US" sz="2800" dirty="0" smtClean="0">
                <a:latin typeface="Cambria" pitchFamily="18" charset="0"/>
              </a:rPr>
              <a:t>Thomas </a:t>
            </a:r>
            <a:r>
              <a:rPr lang="en-US" sz="2800" dirty="0" smtClean="0">
                <a:latin typeface="Cambria" pitchFamily="18" charset="0"/>
              </a:rPr>
              <a:t>Edison                                          В </a:t>
            </a:r>
            <a:r>
              <a:rPr lang="en-US" sz="2800" dirty="0" smtClean="0">
                <a:latin typeface="Cambria" pitchFamily="18" charset="0"/>
              </a:rPr>
              <a:t>Isaac Newton </a:t>
            </a:r>
            <a:endParaRPr lang="en-US" sz="2800" dirty="0" smtClean="0">
              <a:latin typeface="Cambr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42852"/>
            <a:ext cx="9144000" cy="70788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Cambria" pitchFamily="18" charset="0"/>
              </a:rPr>
              <a:t>DO THE QUIZ</a:t>
            </a:r>
            <a:endParaRPr lang="ru-RU" sz="4000" dirty="0">
              <a:latin typeface="Cambr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2844" y="2786058"/>
            <a:ext cx="8786874" cy="138499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n-US" sz="2800" dirty="0" smtClean="0">
                <a:solidFill>
                  <a:prstClr val="black"/>
                </a:solidFill>
                <a:latin typeface="Cambria" pitchFamily="18" charset="0"/>
              </a:rPr>
              <a:t>2) </a:t>
            </a:r>
            <a:r>
              <a:rPr lang="en-US" sz="2800" u="sng" dirty="0" smtClean="0">
                <a:solidFill>
                  <a:prstClr val="black"/>
                </a:solidFill>
                <a:latin typeface="Cambria" pitchFamily="18" charset="0"/>
              </a:rPr>
              <a:t>                                          </a:t>
            </a:r>
            <a:r>
              <a:rPr lang="en-US" sz="2800" dirty="0" smtClean="0">
                <a:solidFill>
                  <a:prstClr val="black"/>
                </a:solidFill>
                <a:latin typeface="Cambria" pitchFamily="18" charset="0"/>
              </a:rPr>
              <a:t>his </a:t>
            </a:r>
            <a:r>
              <a:rPr lang="en-US" sz="2800" dirty="0" smtClean="0">
                <a:solidFill>
                  <a:prstClr val="black"/>
                </a:solidFill>
                <a:latin typeface="Cambria" pitchFamily="18" charset="0"/>
              </a:rPr>
              <a:t>career, he worked as a professor at the Boston School for the Deaf. </a:t>
            </a:r>
          </a:p>
          <a:p>
            <a:pPr lvl="0"/>
            <a:r>
              <a:rPr lang="en-US" sz="2800" dirty="0" smtClean="0">
                <a:solidFill>
                  <a:prstClr val="black"/>
                </a:solidFill>
                <a:latin typeface="Cambria" pitchFamily="18" charset="0"/>
              </a:rPr>
              <a:t>A </a:t>
            </a:r>
            <a:r>
              <a:rPr lang="en-US" sz="2800" dirty="0" smtClean="0">
                <a:solidFill>
                  <a:prstClr val="black"/>
                </a:solidFill>
                <a:latin typeface="Cambria" pitchFamily="18" charset="0"/>
              </a:rPr>
              <a:t> Alexander </a:t>
            </a:r>
            <a:r>
              <a:rPr lang="en-US" sz="2800" dirty="0" smtClean="0">
                <a:solidFill>
                  <a:prstClr val="black"/>
                </a:solidFill>
                <a:latin typeface="Cambria" pitchFamily="18" charset="0"/>
              </a:rPr>
              <a:t>Graham Bell </a:t>
            </a:r>
            <a:r>
              <a:rPr lang="en-US" sz="2800" dirty="0" smtClean="0">
                <a:solidFill>
                  <a:prstClr val="black"/>
                </a:solidFill>
                <a:latin typeface="Cambria" pitchFamily="18" charset="0"/>
              </a:rPr>
              <a:t>                          В </a:t>
            </a:r>
            <a:r>
              <a:rPr lang="en-US" sz="2800" dirty="0" smtClean="0">
                <a:solidFill>
                  <a:prstClr val="black"/>
                </a:solidFill>
                <a:latin typeface="Cambria" pitchFamily="18" charset="0"/>
              </a:rPr>
              <a:t>Charles Darwin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42844" y="4429132"/>
            <a:ext cx="8786874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n-US" sz="2800" dirty="0" smtClean="0">
                <a:solidFill>
                  <a:prstClr val="black"/>
                </a:solidFill>
                <a:latin typeface="Cambria" pitchFamily="18" charset="0"/>
              </a:rPr>
              <a:t>3) </a:t>
            </a:r>
            <a:r>
              <a:rPr lang="en-US" sz="2800" dirty="0" smtClean="0">
                <a:solidFill>
                  <a:prstClr val="black"/>
                </a:solidFill>
                <a:latin typeface="Cambria" pitchFamily="18" charset="0"/>
              </a:rPr>
              <a:t>In 1448, he was </a:t>
            </a:r>
            <a:r>
              <a:rPr lang="en-US" sz="2800" dirty="0" smtClean="0">
                <a:solidFill>
                  <a:prstClr val="black"/>
                </a:solidFill>
                <a:latin typeface="Cambria" pitchFamily="18" charset="0"/>
              </a:rPr>
              <a:t> </a:t>
            </a:r>
            <a:r>
              <a:rPr lang="en-US" sz="2800" u="sng" dirty="0" smtClean="0">
                <a:solidFill>
                  <a:prstClr val="black"/>
                </a:solidFill>
                <a:latin typeface="Cambria" pitchFamily="18" charset="0"/>
              </a:rPr>
              <a:t>                             </a:t>
            </a:r>
            <a:r>
              <a:rPr lang="en-US" sz="2800" dirty="0" smtClean="0">
                <a:solidFill>
                  <a:prstClr val="black"/>
                </a:solidFill>
                <a:latin typeface="Cambria" pitchFamily="18" charset="0"/>
              </a:rPr>
              <a:t>his </a:t>
            </a:r>
            <a:r>
              <a:rPr lang="en-US" sz="2800" dirty="0" smtClean="0">
                <a:solidFill>
                  <a:prstClr val="black"/>
                </a:solidFill>
                <a:latin typeface="Cambria" pitchFamily="18" charset="0"/>
              </a:rPr>
              <a:t>own printing shop. </a:t>
            </a:r>
          </a:p>
          <a:p>
            <a:pPr lvl="0"/>
            <a:r>
              <a:rPr lang="en-US" sz="2800" dirty="0" smtClean="0">
                <a:solidFill>
                  <a:prstClr val="black"/>
                </a:solidFill>
                <a:latin typeface="Cambria" pitchFamily="18" charset="0"/>
              </a:rPr>
              <a:t>A Johannes Gutenberg </a:t>
            </a:r>
            <a:r>
              <a:rPr lang="en-US" sz="2800" dirty="0" smtClean="0">
                <a:solidFill>
                  <a:prstClr val="black"/>
                </a:solidFill>
                <a:latin typeface="Cambria" pitchFamily="18" charset="0"/>
              </a:rPr>
              <a:t>                       В </a:t>
            </a:r>
            <a:r>
              <a:rPr lang="en-US" sz="2800" dirty="0" smtClean="0">
                <a:solidFill>
                  <a:prstClr val="black"/>
                </a:solidFill>
                <a:latin typeface="Cambria" pitchFamily="18" charset="0"/>
              </a:rPr>
              <a:t>Miguel de Cervantes </a:t>
            </a:r>
            <a:endParaRPr lang="ru-RU" sz="2800" dirty="0">
              <a:latin typeface="Cambri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844" y="5643578"/>
            <a:ext cx="8786874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latin typeface="Cambria" pitchFamily="18" charset="0"/>
              </a:rPr>
              <a:t>4) </a:t>
            </a:r>
            <a:r>
              <a:rPr lang="en-US" sz="2800" dirty="0" smtClean="0">
                <a:latin typeface="Cambria" pitchFamily="18" charset="0"/>
              </a:rPr>
              <a:t>He started his </a:t>
            </a:r>
            <a:r>
              <a:rPr lang="en-US" sz="2800" u="sng" dirty="0" smtClean="0">
                <a:latin typeface="Cambria" pitchFamily="18" charset="0"/>
              </a:rPr>
              <a:t>                       </a:t>
            </a:r>
            <a:r>
              <a:rPr lang="en-US" sz="2800" dirty="0" smtClean="0">
                <a:latin typeface="Cambria" pitchFamily="18" charset="0"/>
              </a:rPr>
              <a:t>politics </a:t>
            </a:r>
            <a:r>
              <a:rPr lang="en-US" sz="2800" u="sng" dirty="0" smtClean="0">
                <a:latin typeface="Cambria" pitchFamily="18" charset="0"/>
              </a:rPr>
              <a:t>                           </a:t>
            </a:r>
            <a:r>
              <a:rPr lang="en-US" sz="2800" dirty="0" smtClean="0">
                <a:latin typeface="Cambria" pitchFamily="18" charset="0"/>
              </a:rPr>
              <a:t>1951</a:t>
            </a:r>
            <a:r>
              <a:rPr lang="en-US" sz="2800" dirty="0" smtClean="0">
                <a:latin typeface="Cambria" pitchFamily="18" charset="0"/>
              </a:rPr>
              <a:t>.</a:t>
            </a:r>
          </a:p>
          <a:p>
            <a:r>
              <a:rPr lang="en-US" sz="2800" dirty="0" smtClean="0">
                <a:latin typeface="Cambria" pitchFamily="18" charset="0"/>
              </a:rPr>
              <a:t> A Abraham Lincoln </a:t>
            </a:r>
            <a:r>
              <a:rPr lang="en-US" sz="2800" dirty="0" smtClean="0">
                <a:latin typeface="Cambria" pitchFamily="18" charset="0"/>
              </a:rPr>
              <a:t>                                    В </a:t>
            </a:r>
            <a:r>
              <a:rPr lang="en-US" sz="2800" dirty="0" smtClean="0">
                <a:latin typeface="Cambria" pitchFamily="18" charset="0"/>
              </a:rPr>
              <a:t>John F </a:t>
            </a:r>
            <a:r>
              <a:rPr lang="en-US" sz="2800" dirty="0" smtClean="0">
                <a:latin typeface="Cambria" pitchFamily="18" charset="0"/>
              </a:rPr>
              <a:t>Kennedy</a:t>
            </a:r>
            <a:endParaRPr lang="ru-RU" sz="2800" dirty="0">
              <a:latin typeface="Cambri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1142984"/>
            <a:ext cx="22860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Cambria" pitchFamily="18" charset="0"/>
              </a:rPr>
              <a:t>at the age of </a:t>
            </a:r>
            <a:endParaRPr lang="ru-R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14282" y="2000240"/>
            <a:ext cx="3000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Cambria" pitchFamily="18" charset="0"/>
              </a:rPr>
              <a:t>A Thomas Edison</a:t>
            </a:r>
            <a:endParaRPr lang="ru-RU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571472" y="2786058"/>
            <a:ext cx="3500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Cambria" pitchFamily="18" charset="0"/>
              </a:rPr>
              <a:t>At</a:t>
            </a:r>
            <a:r>
              <a:rPr lang="en-US" sz="2800" dirty="0" smtClean="0">
                <a:latin typeface="Cambria" pitchFamily="18" charset="0"/>
              </a:rPr>
              <a:t> </a:t>
            </a:r>
            <a:r>
              <a:rPr lang="en-US" sz="2800" b="1" dirty="0" smtClean="0">
                <a:latin typeface="Cambria" pitchFamily="18" charset="0"/>
              </a:rPr>
              <a:t>the beginning of</a:t>
            </a:r>
            <a:endParaRPr lang="ru-RU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6072198" y="3643314"/>
            <a:ext cx="2928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Cambria" pitchFamily="18" charset="0"/>
              </a:rPr>
              <a:t>В Charles Darwin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14678" y="4429132"/>
            <a:ext cx="2286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prstClr val="black"/>
                </a:solidFill>
                <a:latin typeface="Cambria" pitchFamily="18" charset="0"/>
              </a:rPr>
              <a:t>in charge of</a:t>
            </a:r>
            <a:endParaRPr lang="ru-RU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142844" y="4857760"/>
            <a:ext cx="364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Cambria" pitchFamily="18" charset="0"/>
              </a:rPr>
              <a:t>A Johannes Gutenberg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57488" y="5572140"/>
            <a:ext cx="1714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Cambria" pitchFamily="18" charset="0"/>
              </a:rPr>
              <a:t>career in</a:t>
            </a:r>
            <a:endParaRPr lang="ru-RU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5715008" y="5643578"/>
            <a:ext cx="2286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Cambria" pitchFamily="18" charset="0"/>
              </a:rPr>
              <a:t>at</a:t>
            </a:r>
            <a:r>
              <a:rPr lang="en-US" sz="2800" dirty="0" smtClean="0">
                <a:latin typeface="Cambria" pitchFamily="18" charset="0"/>
              </a:rPr>
              <a:t> </a:t>
            </a:r>
            <a:r>
              <a:rPr lang="en-US" sz="2800" b="1" dirty="0" smtClean="0">
                <a:latin typeface="Cambria" pitchFamily="18" charset="0"/>
              </a:rPr>
              <a:t>the end of</a:t>
            </a:r>
            <a:endParaRPr lang="ru-RU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6000760" y="6072206"/>
            <a:ext cx="2928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Cambria" pitchFamily="18" charset="0"/>
              </a:rPr>
              <a:t>В John F Kennedy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2000241"/>
            <a:ext cx="900115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Cambria" pitchFamily="18" charset="0"/>
              </a:rPr>
              <a:t>Today we have learned…</a:t>
            </a:r>
            <a:br>
              <a:rPr lang="en-US" sz="2800" b="1" dirty="0" smtClean="0">
                <a:latin typeface="Cambria" pitchFamily="18" charset="0"/>
              </a:rPr>
            </a:br>
            <a:r>
              <a:rPr lang="en-US" sz="2800" b="1" dirty="0" smtClean="0">
                <a:latin typeface="Cambria" pitchFamily="18" charset="0"/>
              </a:rPr>
              <a:t>Now I can realize that…..</a:t>
            </a:r>
            <a:br>
              <a:rPr lang="en-US" sz="2800" b="1" dirty="0" smtClean="0">
                <a:latin typeface="Cambria" pitchFamily="18" charset="0"/>
              </a:rPr>
            </a:br>
            <a:r>
              <a:rPr lang="en-US" sz="2800" b="1" dirty="0" smtClean="0">
                <a:latin typeface="Cambria" pitchFamily="18" charset="0"/>
              </a:rPr>
              <a:t>I can compare ….</a:t>
            </a:r>
            <a:br>
              <a:rPr lang="en-US" sz="2800" b="1" dirty="0" smtClean="0">
                <a:latin typeface="Cambria" pitchFamily="18" charset="0"/>
              </a:rPr>
            </a:br>
            <a:r>
              <a:rPr lang="en-US" sz="2800" b="1" dirty="0" smtClean="0">
                <a:latin typeface="Cambria" pitchFamily="18" charset="0"/>
              </a:rPr>
              <a:t>To my mind I can better understand that….</a:t>
            </a:r>
            <a:br>
              <a:rPr lang="en-US" sz="2800" b="1" dirty="0" smtClean="0">
                <a:latin typeface="Cambria" pitchFamily="18" charset="0"/>
              </a:rPr>
            </a:br>
            <a:r>
              <a:rPr lang="en-US" sz="2800" b="1" dirty="0" smtClean="0">
                <a:latin typeface="Cambria" pitchFamily="18" charset="0"/>
              </a:rPr>
              <a:t>It is clear for me now that:</a:t>
            </a:r>
            <a:br>
              <a:rPr lang="en-US" sz="2800" b="1" dirty="0" smtClean="0">
                <a:latin typeface="Cambria" pitchFamily="18" charset="0"/>
              </a:rPr>
            </a:br>
            <a:r>
              <a:rPr lang="en-US" sz="2800" b="1" dirty="0" smtClean="0">
                <a:latin typeface="Cambria" pitchFamily="18" charset="0"/>
              </a:rPr>
              <a:t>We should read texts better/ understand that people‘s idea’s can differ </a:t>
            </a:r>
            <a:endParaRPr lang="ru-RU" sz="2800" dirty="0" smtClean="0">
              <a:latin typeface="Cambria" pitchFamily="18" charset="0"/>
            </a:endParaRPr>
          </a:p>
          <a:p>
            <a:r>
              <a:rPr lang="en-US" sz="2800" b="1" dirty="0" smtClean="0">
                <a:latin typeface="Cambria" pitchFamily="18" charset="0"/>
              </a:rPr>
              <a:t>Now I can realize that you should not be irritated when you hear another idea, different from yours…</a:t>
            </a:r>
            <a:br>
              <a:rPr lang="en-US" sz="2800" b="1" dirty="0" smtClean="0">
                <a:latin typeface="Cambria" pitchFamily="18" charset="0"/>
              </a:rPr>
            </a:br>
            <a:r>
              <a:rPr lang="en-US" sz="2800" b="1" dirty="0" smtClean="0">
                <a:latin typeface="Cambria" pitchFamily="18" charset="0"/>
              </a:rPr>
              <a:t>I am glad that I can…..</a:t>
            </a:r>
            <a:br>
              <a:rPr lang="en-US" sz="2800" b="1" dirty="0" smtClean="0">
                <a:latin typeface="Cambria" pitchFamily="18" charset="0"/>
              </a:rPr>
            </a:br>
            <a:r>
              <a:rPr lang="en-US" sz="2800" b="1" dirty="0" smtClean="0">
                <a:latin typeface="Cambria" pitchFamily="18" charset="0"/>
              </a:rPr>
              <a:t>Now I know</a:t>
            </a:r>
            <a:r>
              <a:rPr lang="en-US" sz="2800" b="1" dirty="0" smtClean="0">
                <a:latin typeface="Cambria" pitchFamily="18" charset="0"/>
              </a:rPr>
              <a:t>…..</a:t>
            </a:r>
            <a:endParaRPr lang="ru-RU" sz="2800" dirty="0">
              <a:latin typeface="Cambria" pitchFamily="18" charset="0"/>
            </a:endParaRPr>
          </a:p>
        </p:txBody>
      </p:sp>
      <p:pic>
        <p:nvPicPr>
          <p:cNvPr id="4" name="Рисунок 3" descr="hello_html_5f7c3d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538" y="0"/>
            <a:ext cx="6949942" cy="2071702"/>
          </a:xfrm>
          <a:prstGeom prst="rect">
            <a:avLst/>
          </a:prstGeom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1038</TotalTime>
  <Words>532</Words>
  <Application>Microsoft Office PowerPoint</Application>
  <PresentationFormat>Экран (4:3)</PresentationFormat>
  <Paragraphs>104</Paragraphs>
  <Slides>17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60</cp:revision>
  <dcterms:created xsi:type="dcterms:W3CDTF">2016-11-16T05:55:33Z</dcterms:created>
  <dcterms:modified xsi:type="dcterms:W3CDTF">2016-11-17T06:19:49Z</dcterms:modified>
</cp:coreProperties>
</file>