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5" r:id="rId2"/>
    <p:sldId id="314" r:id="rId3"/>
    <p:sldId id="307" r:id="rId4"/>
    <p:sldId id="308" r:id="rId5"/>
    <p:sldId id="296" r:id="rId6"/>
    <p:sldId id="313" r:id="rId7"/>
    <p:sldId id="279" r:id="rId8"/>
    <p:sldId id="257" r:id="rId9"/>
    <p:sldId id="297" r:id="rId10"/>
    <p:sldId id="298" r:id="rId11"/>
    <p:sldId id="299" r:id="rId12"/>
    <p:sldId id="301" r:id="rId13"/>
    <p:sldId id="309" r:id="rId14"/>
    <p:sldId id="305" r:id="rId15"/>
    <p:sldId id="311" r:id="rId16"/>
    <p:sldId id="310" r:id="rId17"/>
    <p:sldId id="302" r:id="rId18"/>
    <p:sldId id="304" r:id="rId19"/>
    <p:sldId id="278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229628"/>
    <a:srgbClr val="2413A5"/>
    <a:srgbClr val="A828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281" y="188640"/>
            <a:ext cx="7121438" cy="4896544"/>
          </a:xfrm>
          <a:prstGeom prst="rect">
            <a:avLst/>
          </a:prstGeom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683568" y="3573016"/>
            <a:ext cx="7776864" cy="2616696"/>
          </a:xfrm>
        </p:spPr>
        <p:txBody>
          <a:bodyPr>
            <a:normAutofit fontScale="92500" lnSpcReduction="20000"/>
          </a:bodyPr>
          <a:lstStyle/>
          <a:p>
            <a:pPr algn="ctr"/>
            <a:endParaRPr lang="ru-RU" b="1" dirty="0" smtClean="0">
              <a:solidFill>
                <a:srgbClr val="C00000"/>
              </a:solidFill>
            </a:endParaRPr>
          </a:p>
          <a:p>
            <a:pPr algn="ctr"/>
            <a:endParaRPr lang="ru-RU" b="1" dirty="0">
              <a:solidFill>
                <a:srgbClr val="C00000"/>
              </a:solidFill>
            </a:endParaRPr>
          </a:p>
          <a:p>
            <a:pPr algn="ctr"/>
            <a:endParaRPr lang="ru-RU" b="1" dirty="0">
              <a:solidFill>
                <a:srgbClr val="C00000"/>
              </a:solidFill>
            </a:endParaRPr>
          </a:p>
          <a:p>
            <a:pPr algn="ctr"/>
            <a:r>
              <a:rPr lang="ru-RU" sz="3500" b="1" dirty="0" smtClean="0">
                <a:solidFill>
                  <a:srgbClr val="C00000"/>
                </a:solidFill>
              </a:rPr>
              <a:t>Мастер-класс</a:t>
            </a:r>
            <a:endParaRPr lang="ru-RU" sz="35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500" b="1" dirty="0" smtClean="0">
                <a:solidFill>
                  <a:srgbClr val="FF0000"/>
                </a:solidFill>
              </a:rPr>
              <a:t>«РАЗВИТИЕ КРЕАТИВНОГО МЫШЛЕНИЯ У </a:t>
            </a:r>
            <a:r>
              <a:rPr lang="ru-RU" sz="3500" b="1" dirty="0" smtClean="0">
                <a:solidFill>
                  <a:srgbClr val="FF0000"/>
                </a:solidFill>
              </a:rPr>
              <a:t>ШКОЛЬНИКОВ </a:t>
            </a:r>
            <a:r>
              <a:rPr lang="ru-RU" sz="3500" b="1" dirty="0" smtClean="0">
                <a:solidFill>
                  <a:srgbClr val="FF0000"/>
                </a:solidFill>
              </a:rPr>
              <a:t>»</a:t>
            </a:r>
            <a:endParaRPr lang="ru-RU" sz="3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215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9" y="4372168"/>
            <a:ext cx="6696743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Назовите  10 способов использования листа А4 </a:t>
            </a:r>
            <a:endParaRPr lang="ru-RU" sz="36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76672"/>
            <a:ext cx="6264696" cy="4248472"/>
          </a:xfrm>
        </p:spPr>
      </p:pic>
    </p:spTree>
    <p:extLst>
      <p:ext uri="{BB962C8B-B14F-4D97-AF65-F5344CB8AC3E}">
        <p14:creationId xmlns:p14="http://schemas.microsoft.com/office/powerpoint/2010/main" val="110239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260648"/>
            <a:ext cx="8229600" cy="6264696"/>
          </a:xfrm>
        </p:spPr>
        <p:txBody>
          <a:bodyPr>
            <a:normAutofit fontScale="40000" lnSpcReduction="20000"/>
          </a:bodyPr>
          <a:lstStyle/>
          <a:p>
            <a:pPr>
              <a:lnSpc>
                <a:spcPct val="120000"/>
              </a:lnSpc>
            </a:pPr>
            <a:r>
              <a:rPr lang="ru-RU" sz="5000" b="1" dirty="0" smtClean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веер</a:t>
            </a:r>
          </a:p>
          <a:p>
            <a:pPr>
              <a:lnSpc>
                <a:spcPct val="120000"/>
              </a:lnSpc>
            </a:pPr>
            <a:r>
              <a:rPr lang="ru-RU" sz="5000" b="1" dirty="0" smtClean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защита </a:t>
            </a:r>
            <a:r>
              <a:rPr lang="ru-RU" sz="5000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от </a:t>
            </a:r>
            <a:r>
              <a:rPr lang="ru-RU" sz="5000" b="1" dirty="0" smtClean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солнца</a:t>
            </a:r>
          </a:p>
          <a:p>
            <a:pPr>
              <a:lnSpc>
                <a:spcPct val="120000"/>
              </a:lnSpc>
            </a:pPr>
            <a:r>
              <a:rPr lang="ru-RU" sz="5000" b="1" dirty="0" smtClean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письмо </a:t>
            </a:r>
          </a:p>
          <a:p>
            <a:pPr>
              <a:lnSpc>
                <a:spcPct val="120000"/>
              </a:lnSpc>
            </a:pPr>
            <a:r>
              <a:rPr lang="ru-RU" sz="5000" b="1" dirty="0" smtClean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конверт </a:t>
            </a:r>
          </a:p>
          <a:p>
            <a:pPr>
              <a:lnSpc>
                <a:spcPct val="120000"/>
              </a:lnSpc>
            </a:pPr>
            <a:r>
              <a:rPr lang="ru-RU" sz="5000" b="1" dirty="0" smtClean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коврик </a:t>
            </a:r>
            <a:r>
              <a:rPr lang="ru-RU" sz="5000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для </a:t>
            </a:r>
            <a:r>
              <a:rPr lang="ru-RU" sz="5000" b="1" dirty="0" smtClean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мыши</a:t>
            </a:r>
          </a:p>
          <a:p>
            <a:pPr>
              <a:lnSpc>
                <a:spcPct val="120000"/>
              </a:lnSpc>
            </a:pPr>
            <a:r>
              <a:rPr lang="ru-RU" sz="5000" b="1" dirty="0" smtClean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что-то</a:t>
            </a:r>
            <a:r>
              <a:rPr lang="ru-RU" sz="5000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  </a:t>
            </a:r>
            <a:r>
              <a:rPr lang="ru-RU" sz="5000" b="1" dirty="0" smtClean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разжигать</a:t>
            </a:r>
          </a:p>
          <a:p>
            <a:pPr>
              <a:lnSpc>
                <a:spcPct val="120000"/>
              </a:lnSpc>
            </a:pPr>
            <a:r>
              <a:rPr lang="ru-RU" sz="5000" b="1" dirty="0" smtClean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самолётик</a:t>
            </a:r>
          </a:p>
          <a:p>
            <a:pPr>
              <a:lnSpc>
                <a:spcPct val="120000"/>
              </a:lnSpc>
            </a:pPr>
            <a:r>
              <a:rPr lang="ru-RU" sz="5000" b="1" dirty="0" smtClean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основа </a:t>
            </a:r>
            <a:r>
              <a:rPr lang="ru-RU" sz="5000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для </a:t>
            </a:r>
            <a:r>
              <a:rPr lang="ru-RU" sz="5000" b="1" dirty="0" smtClean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картины </a:t>
            </a:r>
          </a:p>
          <a:p>
            <a:pPr>
              <a:lnSpc>
                <a:spcPct val="120000"/>
              </a:lnSpc>
            </a:pPr>
            <a:r>
              <a:rPr lang="ru-RU" sz="5000" b="1" dirty="0" smtClean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ещё </a:t>
            </a:r>
            <a:r>
              <a:rPr lang="ru-RU" sz="5000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на нём можно </a:t>
            </a:r>
            <a:r>
              <a:rPr lang="ru-RU" sz="5000" b="1" dirty="0" smtClean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писать</a:t>
            </a:r>
          </a:p>
          <a:p>
            <a:pPr>
              <a:lnSpc>
                <a:spcPct val="120000"/>
              </a:lnSpc>
            </a:pPr>
            <a:r>
              <a:rPr lang="ru-RU" sz="5000" b="1" dirty="0" smtClean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открытка</a:t>
            </a:r>
          </a:p>
          <a:p>
            <a:pPr>
              <a:lnSpc>
                <a:spcPct val="120000"/>
              </a:lnSpc>
            </a:pPr>
            <a:r>
              <a:rPr lang="ru-RU" sz="5000" b="1" dirty="0" smtClean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воронка </a:t>
            </a:r>
            <a:r>
              <a:rPr lang="ru-RU" sz="5000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(налить воду</a:t>
            </a:r>
            <a:r>
              <a:rPr lang="ru-RU" sz="5000" b="1" dirty="0" smtClean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ru-RU" sz="5000" b="1" dirty="0" smtClean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свернуть </a:t>
            </a:r>
            <a:r>
              <a:rPr lang="ru-RU" sz="5000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в кулёчек собирать </a:t>
            </a:r>
            <a:r>
              <a:rPr lang="ru-RU" sz="5000" b="1" dirty="0" smtClean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ягоды</a:t>
            </a:r>
          </a:p>
          <a:p>
            <a:pPr>
              <a:lnSpc>
                <a:spcPct val="120000"/>
              </a:lnSpc>
            </a:pPr>
            <a:r>
              <a:rPr lang="ru-RU" sz="5000" b="1" dirty="0" smtClean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подложить </a:t>
            </a:r>
            <a:r>
              <a:rPr lang="ru-RU" sz="5000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под чашку с </a:t>
            </a:r>
            <a:r>
              <a:rPr lang="ru-RU" sz="5000" b="1" dirty="0" smtClean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чаем </a:t>
            </a:r>
          </a:p>
          <a:p>
            <a:pPr>
              <a:lnSpc>
                <a:spcPct val="120000"/>
              </a:lnSpc>
            </a:pPr>
            <a:r>
              <a:rPr lang="ru-RU" sz="5000" b="1" dirty="0" smtClean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скрутить </a:t>
            </a:r>
            <a:r>
              <a:rPr lang="ru-RU" sz="5000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в трубочку и накручивать волосы</a:t>
            </a:r>
            <a:r>
              <a:rPr lang="ru-RU" sz="3800" b="1" dirty="0">
                <a:solidFill>
                  <a:schemeClr val="accent2">
                    <a:lumMod val="7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.</a:t>
            </a:r>
          </a:p>
          <a:p>
            <a:pPr marL="0" indent="0">
              <a:lnSpc>
                <a:spcPct val="120000"/>
              </a:lnSpc>
              <a:buNone/>
            </a:pPr>
            <a:endParaRPr lang="ru-RU" b="1" dirty="0">
              <a:solidFill>
                <a:schemeClr val="accent2">
                  <a:lumMod val="75000"/>
                </a:schemeClr>
              </a:solidFill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6917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5" name="TextBox 4"/>
          <p:cNvSpPr txBox="1"/>
          <p:nvPr/>
        </p:nvSpPr>
        <p:spPr>
          <a:xfrm>
            <a:off x="3275856" y="6040452"/>
            <a:ext cx="18581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ФАНТАЗИЯ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428289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54"/>
          <a:stretch/>
        </p:blipFill>
        <p:spPr>
          <a:xfrm>
            <a:off x="395536" y="1484784"/>
            <a:ext cx="8568952" cy="4536504"/>
          </a:xfrm>
        </p:spPr>
      </p:pic>
      <p:sp>
        <p:nvSpPr>
          <p:cNvPr id="3" name="TextBox 2"/>
          <p:cNvSpPr txBox="1"/>
          <p:nvPr/>
        </p:nvSpPr>
        <p:spPr>
          <a:xfrm>
            <a:off x="539552" y="99427"/>
            <a:ext cx="816762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Основные компоненты </a:t>
            </a:r>
          </a:p>
          <a:p>
            <a:pPr algn="ctr"/>
            <a:r>
              <a:rPr lang="ru-RU" sz="36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функциональной грамотности</a:t>
            </a:r>
            <a:endParaRPr lang="ru-RU" sz="36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077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731838"/>
            <a:ext cx="7920880" cy="5649490"/>
          </a:xfrm>
        </p:spPr>
      </p:pic>
    </p:spTree>
    <p:extLst>
      <p:ext uri="{BB962C8B-B14F-4D97-AF65-F5344CB8AC3E}">
        <p14:creationId xmlns:p14="http://schemas.microsoft.com/office/powerpoint/2010/main" val="66580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332656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Креативное мышление — компонент функциональный грамотности, под которым понимают умение человека использовать свое воображение для выработки и совершенствования идей, формирования нового знания, решения задач, с которыми он не сталкивался раньше.</a:t>
            </a:r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Picture 2" descr="https://i.ytimg.com/vi/I15lJ3s1ksA/maxresdefaul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550513"/>
            <a:ext cx="5328592" cy="2614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0948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23" y="260648"/>
            <a:ext cx="8478449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66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96552" y="548680"/>
            <a:ext cx="10225136" cy="11430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altLang="ru-RU" sz="2800" b="1" dirty="0"/>
              <a:t>Вставьте слово, которое служило бы </a:t>
            </a:r>
            <a:r>
              <a:rPr lang="ru-RU" altLang="ru-RU" sz="2800" b="1" dirty="0" smtClean="0"/>
              <a:t/>
            </a:r>
            <a:br>
              <a:rPr lang="ru-RU" altLang="ru-RU" sz="2800" b="1" dirty="0" smtClean="0"/>
            </a:br>
            <a:r>
              <a:rPr lang="ru-RU" altLang="ru-RU" sz="2800" b="1" dirty="0" smtClean="0"/>
              <a:t>окончанием </a:t>
            </a:r>
            <a:r>
              <a:rPr lang="ru-RU" altLang="ru-RU" sz="2800" b="1" dirty="0"/>
              <a:t>первого слова </a:t>
            </a:r>
            <a:r>
              <a:rPr lang="ru-RU" altLang="ru-RU" sz="2800" b="1" dirty="0" smtClean="0"/>
              <a:t/>
            </a:r>
            <a:br>
              <a:rPr lang="ru-RU" altLang="ru-RU" sz="2800" b="1" dirty="0" smtClean="0"/>
            </a:br>
            <a:r>
              <a:rPr lang="ru-RU" altLang="ru-RU" sz="2800" b="1" dirty="0" smtClean="0"/>
              <a:t>и </a:t>
            </a:r>
            <a:r>
              <a:rPr lang="ru-RU" altLang="ru-RU" sz="2800" b="1" dirty="0"/>
              <a:t>началом второго. </a:t>
            </a:r>
            <a:r>
              <a:rPr lang="ru-RU" altLang="ru-RU" sz="3600" b="1" dirty="0"/>
              <a:t/>
            </a:r>
            <a:br>
              <a:rPr lang="ru-RU" altLang="ru-RU" sz="3600" b="1" dirty="0"/>
            </a:b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2708920"/>
            <a:ext cx="8229600" cy="4525963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ru-RU" altLang="ru-RU" sz="3600" b="1" dirty="0" smtClean="0"/>
              <a:t>Например</a:t>
            </a:r>
            <a:r>
              <a:rPr lang="ru-RU" altLang="ru-RU" sz="3600" b="1" dirty="0"/>
              <a:t>, </a:t>
            </a:r>
            <a:r>
              <a:rPr lang="ru-RU" altLang="ru-RU" sz="3600" b="1" dirty="0" err="1"/>
              <a:t>обы</a:t>
            </a:r>
            <a:r>
              <a:rPr lang="ru-RU" altLang="ru-RU" sz="3600" b="1" dirty="0"/>
              <a:t>(чай)ка.</a:t>
            </a:r>
          </a:p>
          <a:p>
            <a:r>
              <a:rPr lang="ru-RU" sz="3600" dirty="0" err="1" smtClean="0"/>
              <a:t>ме</a:t>
            </a:r>
            <a:r>
              <a:rPr lang="ru-RU" sz="3600" dirty="0" smtClean="0"/>
              <a:t>(  </a:t>
            </a:r>
            <a:r>
              <a:rPr lang="ru-RU" sz="3600" dirty="0"/>
              <a:t>)</a:t>
            </a:r>
            <a:r>
              <a:rPr lang="ru-RU" sz="3600" dirty="0" err="1"/>
              <a:t>олад</a:t>
            </a:r>
            <a:r>
              <a:rPr lang="ru-RU" sz="3600" dirty="0"/>
              <a:t>; </a:t>
            </a:r>
            <a:r>
              <a:rPr lang="ru-RU" sz="3600" dirty="0" smtClean="0"/>
              <a:t>у( </a:t>
            </a:r>
            <a:r>
              <a:rPr lang="ru-RU" sz="3600" dirty="0"/>
              <a:t>)</a:t>
            </a:r>
            <a:r>
              <a:rPr lang="ru-RU" sz="3600" dirty="0" err="1"/>
              <a:t>ова</a:t>
            </a:r>
            <a:r>
              <a:rPr lang="ru-RU" sz="3600" dirty="0"/>
              <a:t>;</a:t>
            </a:r>
          </a:p>
          <a:p>
            <a:r>
              <a:rPr lang="ru-RU" sz="3600" dirty="0"/>
              <a:t>фор( </a:t>
            </a:r>
            <a:r>
              <a:rPr lang="ru-RU" sz="3600" dirty="0" smtClean="0"/>
              <a:t>)ник</a:t>
            </a:r>
            <a:r>
              <a:rPr lang="ru-RU" sz="3600" dirty="0"/>
              <a:t>; </a:t>
            </a:r>
            <a:r>
              <a:rPr lang="ru-RU" sz="3600" dirty="0" smtClean="0"/>
              <a:t>гор( </a:t>
            </a:r>
            <a:r>
              <a:rPr lang="ru-RU" sz="3600" dirty="0"/>
              <a:t>)</a:t>
            </a:r>
            <a:r>
              <a:rPr lang="ru-RU" sz="3600" dirty="0" err="1"/>
              <a:t>олад</a:t>
            </a:r>
            <a:r>
              <a:rPr lang="ru-RU" sz="3600" dirty="0"/>
              <a:t>;</a:t>
            </a:r>
          </a:p>
          <a:p>
            <a:r>
              <a:rPr lang="ru-RU" sz="3600" dirty="0" err="1"/>
              <a:t>жел</a:t>
            </a:r>
            <a:r>
              <a:rPr lang="ru-RU" sz="3600" dirty="0"/>
              <a:t>( </a:t>
            </a:r>
            <a:r>
              <a:rPr lang="ru-RU" sz="3600" dirty="0" smtClean="0"/>
              <a:t>)</a:t>
            </a:r>
            <a:r>
              <a:rPr lang="ru-RU" sz="3600" dirty="0" err="1" smtClean="0"/>
              <a:t>син</a:t>
            </a:r>
            <a:r>
              <a:rPr lang="ru-RU" sz="3600" dirty="0"/>
              <a:t>; на( </a:t>
            </a:r>
            <a:r>
              <a:rPr lang="ru-RU" sz="3600" dirty="0" smtClean="0"/>
              <a:t>)</a:t>
            </a:r>
            <a:r>
              <a:rPr lang="ru-RU" sz="3600" dirty="0" err="1" smtClean="0"/>
              <a:t>ня</a:t>
            </a:r>
            <a:r>
              <a:rPr lang="ru-RU" sz="3600" dirty="0"/>
              <a:t>;</a:t>
            </a:r>
          </a:p>
          <a:p>
            <a:r>
              <a:rPr lang="ru-RU" sz="3600" dirty="0" smtClean="0"/>
              <a:t>вам( </a:t>
            </a:r>
            <a:r>
              <a:rPr lang="ru-RU" sz="3600" dirty="0"/>
              <a:t>)</a:t>
            </a:r>
            <a:r>
              <a:rPr lang="ru-RU" sz="3600" dirty="0" err="1"/>
              <a:t>амида</a:t>
            </a:r>
            <a:r>
              <a:rPr lang="ru-RU" sz="3600" dirty="0"/>
              <a:t>; </a:t>
            </a:r>
            <a:r>
              <a:rPr lang="ru-RU" sz="3600" dirty="0" smtClean="0"/>
              <a:t>за( </a:t>
            </a:r>
            <a:r>
              <a:rPr lang="ru-RU" sz="3600" dirty="0"/>
              <a:t>)</a:t>
            </a:r>
            <a:r>
              <a:rPr lang="ru-RU" sz="3600" dirty="0" err="1" smtClean="0"/>
              <a:t>ец</a:t>
            </a:r>
            <a:r>
              <a:rPr lang="ru-RU" sz="3600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1861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731520"/>
            <a:ext cx="7488832" cy="5289768"/>
          </a:xfrm>
        </p:spPr>
        <p:txBody>
          <a:bodyPr>
            <a:normAutofit fontScale="92500" lnSpcReduction="10000"/>
          </a:bodyPr>
          <a:lstStyle/>
          <a:p>
            <a:pPr marL="45720" lvl="0" indent="0" algn="ctr">
              <a:buNone/>
            </a:pPr>
            <a:r>
              <a:rPr lang="ru-RU" altLang="ru-RU" sz="30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Вставьте слово, которое служило бы </a:t>
            </a:r>
            <a:r>
              <a:rPr lang="ru-RU" altLang="ru-RU" sz="3000" b="1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окончанием </a:t>
            </a:r>
            <a:r>
              <a:rPr lang="ru-RU" altLang="ru-RU" sz="30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первого слова </a:t>
            </a:r>
            <a:endParaRPr lang="ru-RU" altLang="ru-RU" sz="3000" b="1" dirty="0" smtClean="0">
              <a:gradFill>
                <a:gsLst>
                  <a:gs pos="0">
                    <a:prstClr val="black"/>
                  </a:gs>
                  <a:gs pos="40000">
                    <a:prstClr val="black">
                      <a:lumMod val="75000"/>
                      <a:lumOff val="25000"/>
                    </a:prstClr>
                  </a:gs>
                  <a:gs pos="100000">
                    <a:srgbClr val="212745">
                      <a:alpha val="65000"/>
                    </a:srgbClr>
                  </a:gs>
                </a:gsLst>
                <a:lin ang="5400000" scaled="0"/>
              </a:gradFill>
              <a:effectLst>
                <a:reflection blurRad="6350" stA="55000" endA="300" endPos="45500" dir="5400000" sy="-100000" algn="bl" rotWithShape="0"/>
              </a:effectLst>
              <a:ea typeface="+mj-ea"/>
              <a:cs typeface="+mj-cs"/>
            </a:endParaRPr>
          </a:p>
          <a:p>
            <a:pPr marL="45720" lvl="0" indent="0" algn="ctr">
              <a:buNone/>
            </a:pPr>
            <a:r>
              <a:rPr lang="ru-RU" altLang="ru-RU" sz="3000" b="1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и </a:t>
            </a:r>
            <a:r>
              <a:rPr lang="ru-RU" altLang="ru-RU" sz="3000" b="1" dirty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началом второго</a:t>
            </a:r>
            <a:r>
              <a:rPr lang="ru-RU" altLang="ru-RU" sz="3000" b="1" dirty="0" smtClean="0">
                <a:gradFill>
                  <a:gsLst>
                    <a:gs pos="0">
                      <a:prstClr val="black"/>
                    </a:gs>
                    <a:gs pos="40000">
                      <a:prstClr val="black">
                        <a:lumMod val="75000"/>
                        <a:lumOff val="25000"/>
                      </a:prstClr>
                    </a:gs>
                    <a:gs pos="100000">
                      <a:srgbClr val="212745">
                        <a:alpha val="65000"/>
                      </a:srgb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ea typeface="+mj-ea"/>
                <a:cs typeface="+mj-cs"/>
              </a:rPr>
              <a:t>.</a:t>
            </a:r>
          </a:p>
          <a:p>
            <a:pPr marL="45720" lvl="0" indent="0">
              <a:buNone/>
            </a:pPr>
            <a:endParaRPr lang="ru-RU" sz="4200" dirty="0" smtClean="0"/>
          </a:p>
          <a:p>
            <a:pPr marL="45720" lvl="0" indent="0">
              <a:buNone/>
            </a:pPr>
            <a:r>
              <a:rPr lang="ru-RU" sz="4200" dirty="0" err="1" smtClean="0"/>
              <a:t>ме</a:t>
            </a:r>
            <a:r>
              <a:rPr lang="ru-RU" sz="4200" dirty="0" smtClean="0"/>
              <a:t>(</a:t>
            </a:r>
            <a:r>
              <a:rPr lang="ru-RU" sz="4200" b="1" dirty="0" smtClean="0"/>
              <a:t>шок</a:t>
            </a:r>
            <a:r>
              <a:rPr lang="ru-RU" sz="4200" dirty="0" smtClean="0"/>
              <a:t> </a:t>
            </a:r>
            <a:r>
              <a:rPr lang="ru-RU" sz="4200" dirty="0"/>
              <a:t>)</a:t>
            </a:r>
            <a:r>
              <a:rPr lang="ru-RU" sz="4200" dirty="0" err="1"/>
              <a:t>олад</a:t>
            </a:r>
            <a:r>
              <a:rPr lang="ru-RU" sz="4200" dirty="0" smtClean="0"/>
              <a:t>;  </a:t>
            </a:r>
            <a:r>
              <a:rPr lang="ru-RU" sz="4200" dirty="0"/>
              <a:t>у(</a:t>
            </a:r>
            <a:r>
              <a:rPr lang="ru-RU" sz="4200" b="1" dirty="0"/>
              <a:t>гол </a:t>
            </a:r>
            <a:r>
              <a:rPr lang="ru-RU" sz="4200" dirty="0"/>
              <a:t>)</a:t>
            </a:r>
            <a:r>
              <a:rPr lang="ru-RU" sz="4200" dirty="0" err="1"/>
              <a:t>ова</a:t>
            </a:r>
            <a:r>
              <a:rPr lang="ru-RU" sz="4200" dirty="0"/>
              <a:t>;</a:t>
            </a:r>
          </a:p>
          <a:p>
            <a:pPr marL="45720" lvl="0" indent="0">
              <a:buNone/>
            </a:pPr>
            <a:r>
              <a:rPr lang="ru-RU" sz="4200" dirty="0"/>
              <a:t>фор( </a:t>
            </a:r>
            <a:r>
              <a:rPr lang="ru-RU" sz="4200" b="1" dirty="0"/>
              <a:t>ум</a:t>
            </a:r>
            <a:r>
              <a:rPr lang="ru-RU" sz="4200" dirty="0"/>
              <a:t>)ник</a:t>
            </a:r>
            <a:r>
              <a:rPr lang="ru-RU" sz="4200" dirty="0" smtClean="0"/>
              <a:t>; гор(</a:t>
            </a:r>
            <a:r>
              <a:rPr lang="ru-RU" sz="4200" b="1" dirty="0" smtClean="0"/>
              <a:t>шок</a:t>
            </a:r>
            <a:r>
              <a:rPr lang="ru-RU" sz="4200" dirty="0" smtClean="0"/>
              <a:t> </a:t>
            </a:r>
            <a:r>
              <a:rPr lang="ru-RU" sz="4200" dirty="0"/>
              <a:t>)</a:t>
            </a:r>
            <a:r>
              <a:rPr lang="ru-RU" sz="4200" dirty="0" err="1"/>
              <a:t>олад</a:t>
            </a:r>
            <a:r>
              <a:rPr lang="ru-RU" sz="4200" dirty="0"/>
              <a:t>;</a:t>
            </a:r>
          </a:p>
          <a:p>
            <a:pPr marL="45720" lvl="0" indent="0">
              <a:buNone/>
            </a:pPr>
            <a:r>
              <a:rPr lang="ru-RU" sz="4200" dirty="0" err="1"/>
              <a:t>жел</a:t>
            </a:r>
            <a:r>
              <a:rPr lang="ru-RU" sz="4200" dirty="0"/>
              <a:t>( </a:t>
            </a:r>
            <a:r>
              <a:rPr lang="ru-RU" sz="4200" b="1" dirty="0"/>
              <a:t>ток</a:t>
            </a:r>
            <a:r>
              <a:rPr lang="ru-RU" sz="4200" dirty="0"/>
              <a:t>)</a:t>
            </a:r>
            <a:r>
              <a:rPr lang="ru-RU" sz="4200" dirty="0" err="1"/>
              <a:t>син</a:t>
            </a:r>
            <a:r>
              <a:rPr lang="ru-RU" sz="4200" dirty="0"/>
              <a:t>; </a:t>
            </a:r>
            <a:r>
              <a:rPr lang="ru-RU" sz="4200" dirty="0" smtClean="0"/>
              <a:t> на</a:t>
            </a:r>
            <a:r>
              <a:rPr lang="ru-RU" sz="4200" dirty="0"/>
              <a:t>( </a:t>
            </a:r>
            <a:r>
              <a:rPr lang="ru-RU" sz="4200" b="1" dirty="0"/>
              <a:t>род</a:t>
            </a:r>
            <a:r>
              <a:rPr lang="ru-RU" sz="4200" dirty="0"/>
              <a:t>)</a:t>
            </a:r>
            <a:r>
              <a:rPr lang="ru-RU" sz="4200" dirty="0" err="1"/>
              <a:t>ня</a:t>
            </a:r>
            <a:r>
              <a:rPr lang="ru-RU" sz="4200" dirty="0"/>
              <a:t>;</a:t>
            </a:r>
          </a:p>
          <a:p>
            <a:pPr marL="45720" lvl="0" indent="0">
              <a:buNone/>
            </a:pPr>
            <a:r>
              <a:rPr lang="ru-RU" sz="4200" dirty="0"/>
              <a:t>вам(</a:t>
            </a:r>
            <a:r>
              <a:rPr lang="ru-RU" sz="4200" b="1" dirty="0"/>
              <a:t>пир</a:t>
            </a:r>
            <a:r>
              <a:rPr lang="ru-RU" sz="4200" dirty="0"/>
              <a:t> )</a:t>
            </a:r>
            <a:r>
              <a:rPr lang="ru-RU" sz="4200" dirty="0" err="1"/>
              <a:t>амида</a:t>
            </a:r>
            <a:r>
              <a:rPr lang="ru-RU" sz="4200" dirty="0"/>
              <a:t>; за(</a:t>
            </a:r>
            <a:r>
              <a:rPr lang="ru-RU" sz="4200" b="1" dirty="0"/>
              <a:t>кон</a:t>
            </a:r>
            <a:r>
              <a:rPr lang="ru-RU" sz="4200" dirty="0"/>
              <a:t> )</a:t>
            </a:r>
            <a:r>
              <a:rPr lang="ru-RU" sz="4200" dirty="0" err="1" smtClean="0"/>
              <a:t>ец</a:t>
            </a:r>
            <a:r>
              <a:rPr lang="ru-RU" sz="4200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9816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115616" y="476672"/>
            <a:ext cx="6512511" cy="1143000"/>
          </a:xfrm>
          <a:solidFill>
            <a:srgbClr val="EEFDA5"/>
          </a:solidFill>
        </p:spPr>
        <p:txBody>
          <a:bodyPr/>
          <a:lstStyle/>
          <a:p>
            <a:pPr marL="0" indent="0" algn="ctr">
              <a:buNone/>
            </a:pPr>
            <a:r>
              <a:rPr lang="ru-RU" altLang="ru-RU" b="1" dirty="0" smtClean="0">
                <a:solidFill>
                  <a:srgbClr val="4A66B4"/>
                </a:solidFill>
              </a:rPr>
              <a:t>НАЙДИ 9 </a:t>
            </a:r>
            <a:r>
              <a:rPr lang="ru-RU" altLang="ru-RU" b="1" dirty="0">
                <a:solidFill>
                  <a:srgbClr val="4A66B4"/>
                </a:solidFill>
              </a:rPr>
              <a:t>животных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467544" y="1844824"/>
            <a:ext cx="7920880" cy="3744416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ru-RU" altLang="ru-RU" sz="2800" dirty="0"/>
              <a:t>	</a:t>
            </a:r>
            <a:r>
              <a:rPr lang="ru-RU" altLang="ru-RU" sz="2800" dirty="0" smtClean="0"/>
              <a:t>Вечер</a:t>
            </a:r>
            <a:r>
              <a:rPr lang="ru-RU" altLang="ru-RU" sz="2800" dirty="0"/>
              <a:t>. Сижу как-то я на крылечке, только марь над лесом поднимается, туман густой, сыро. Скучно. Вижу – люстра у соседа только зажглась. Пойду его проведаю. А соседа моего зовут Капитоном </a:t>
            </a:r>
            <a:r>
              <a:rPr lang="ru-RU" altLang="ru-RU" sz="2800" dirty="0" err="1"/>
              <a:t>Поликарповичем</a:t>
            </a:r>
            <a:r>
              <a:rPr lang="ru-RU" altLang="ru-RU" sz="2800" dirty="0"/>
              <a:t>, он повар, любит пироги печь. Ох уж обрадовался он мне!</a:t>
            </a:r>
          </a:p>
        </p:txBody>
      </p:sp>
    </p:spTree>
    <p:extLst>
      <p:ext uri="{BB962C8B-B14F-4D97-AF65-F5344CB8AC3E}">
        <p14:creationId xmlns:p14="http://schemas.microsoft.com/office/powerpoint/2010/main" val="4081766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259632" y="404664"/>
            <a:ext cx="6512511" cy="1143000"/>
          </a:xfrm>
          <a:solidFill>
            <a:srgbClr val="EEFDA5"/>
          </a:solidFill>
        </p:spPr>
        <p:txBody>
          <a:bodyPr/>
          <a:lstStyle/>
          <a:p>
            <a:pPr marL="0" indent="0">
              <a:buNone/>
            </a:pPr>
            <a:r>
              <a:rPr lang="ru-RU" altLang="ru-RU" dirty="0" smtClean="0">
                <a:solidFill>
                  <a:srgbClr val="4A66B4"/>
                </a:solidFill>
              </a:rPr>
              <a:t>НАЙДИ 9</a:t>
            </a:r>
            <a:r>
              <a:rPr lang="ru-RU" altLang="ru-RU" b="1" dirty="0" smtClean="0">
                <a:solidFill>
                  <a:srgbClr val="4A66B4"/>
                </a:solidFill>
              </a:rPr>
              <a:t> </a:t>
            </a:r>
            <a:r>
              <a:rPr lang="ru-RU" altLang="ru-RU" b="1" dirty="0">
                <a:solidFill>
                  <a:srgbClr val="4A66B4"/>
                </a:solidFill>
              </a:rPr>
              <a:t>животных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971600" y="1628800"/>
            <a:ext cx="7200800" cy="3474720"/>
          </a:xfrm>
        </p:spPr>
        <p:txBody>
          <a:bodyPr>
            <a:noAutofit/>
          </a:bodyPr>
          <a:lstStyle/>
          <a:p>
            <a:pPr>
              <a:buFontTx/>
              <a:buNone/>
            </a:pPr>
            <a:r>
              <a:rPr lang="ru-RU" altLang="ru-RU" sz="2800" dirty="0"/>
              <a:t>	</a:t>
            </a:r>
            <a:r>
              <a:rPr lang="ru-RU" altLang="ru-RU" sz="2800" dirty="0" smtClean="0"/>
              <a:t>Вечер</a:t>
            </a:r>
            <a:r>
              <a:rPr lang="ru-RU" altLang="ru-RU" sz="2800" dirty="0"/>
              <a:t>. Си</a:t>
            </a:r>
            <a:r>
              <a:rPr lang="ru-RU" altLang="ru-RU" sz="2800" u="sng" dirty="0">
                <a:solidFill>
                  <a:srgbClr val="FF0000"/>
                </a:solidFill>
              </a:rPr>
              <a:t>жу</a:t>
            </a:r>
            <a:r>
              <a:rPr lang="ru-RU" altLang="ru-RU" sz="2800" dirty="0"/>
              <a:t> </a:t>
            </a:r>
            <a:r>
              <a:rPr lang="ru-RU" altLang="ru-RU" sz="2800" u="sng" dirty="0">
                <a:solidFill>
                  <a:srgbClr val="FF0000"/>
                </a:solidFill>
              </a:rPr>
              <a:t>к</a:t>
            </a:r>
            <a:r>
              <a:rPr lang="ru-RU" altLang="ru-RU" sz="2800" dirty="0"/>
              <a:t>ак-то я на крылечке, толь</a:t>
            </a:r>
            <a:r>
              <a:rPr lang="ru-RU" altLang="ru-RU" sz="2800" u="sng" dirty="0">
                <a:solidFill>
                  <a:srgbClr val="FF0000"/>
                </a:solidFill>
              </a:rPr>
              <a:t>ко</a:t>
            </a:r>
            <a:r>
              <a:rPr lang="ru-RU" altLang="ru-RU" sz="2800" dirty="0"/>
              <a:t> </a:t>
            </a:r>
            <a:r>
              <a:rPr lang="ru-RU" altLang="ru-RU" sz="2800" u="sng" dirty="0">
                <a:solidFill>
                  <a:srgbClr val="FF0000"/>
                </a:solidFill>
              </a:rPr>
              <a:t>мар</a:t>
            </a:r>
            <a:r>
              <a:rPr lang="ru-RU" altLang="ru-RU" sz="2800" dirty="0"/>
              <a:t>ь над ле</a:t>
            </a:r>
            <a:r>
              <a:rPr lang="ru-RU" altLang="ru-RU" sz="2800" u="sng" dirty="0">
                <a:solidFill>
                  <a:srgbClr val="FF0000"/>
                </a:solidFill>
              </a:rPr>
              <a:t>сом</a:t>
            </a:r>
            <a:r>
              <a:rPr lang="ru-RU" altLang="ru-RU" sz="2800" dirty="0"/>
              <a:t> поднимается, ту</a:t>
            </a:r>
            <a:r>
              <a:rPr lang="ru-RU" altLang="ru-RU" sz="2800" u="sng" dirty="0">
                <a:solidFill>
                  <a:srgbClr val="FF0000"/>
                </a:solidFill>
              </a:rPr>
              <a:t>ман</a:t>
            </a:r>
            <a:r>
              <a:rPr lang="ru-RU" altLang="ru-RU" sz="2800" dirty="0"/>
              <a:t> </a:t>
            </a:r>
            <a:r>
              <a:rPr lang="ru-RU" altLang="ru-RU" sz="2800" u="sng" dirty="0">
                <a:solidFill>
                  <a:srgbClr val="FF0000"/>
                </a:solidFill>
              </a:rPr>
              <a:t>густ</a:t>
            </a:r>
            <a:r>
              <a:rPr lang="ru-RU" altLang="ru-RU" sz="2800" dirty="0"/>
              <a:t>ой, сыро. Скучно. Вижу – лю</a:t>
            </a:r>
            <a:r>
              <a:rPr lang="ru-RU" altLang="ru-RU" sz="2800" u="sng" dirty="0">
                <a:solidFill>
                  <a:srgbClr val="FF0000"/>
                </a:solidFill>
              </a:rPr>
              <a:t>стра у</a:t>
            </a:r>
            <a:r>
              <a:rPr lang="ru-RU" altLang="ru-RU" sz="2800" u="sng" dirty="0"/>
              <a:t> </a:t>
            </a:r>
            <a:r>
              <a:rPr lang="ru-RU" altLang="ru-RU" sz="2800" u="sng" dirty="0">
                <a:solidFill>
                  <a:srgbClr val="FF0000"/>
                </a:solidFill>
              </a:rPr>
              <a:t>с</a:t>
            </a:r>
            <a:r>
              <a:rPr lang="ru-RU" altLang="ru-RU" sz="2800" dirty="0"/>
              <a:t>оседа толь</a:t>
            </a:r>
            <a:r>
              <a:rPr lang="ru-RU" altLang="ru-RU" sz="2800" u="sng" dirty="0">
                <a:solidFill>
                  <a:srgbClr val="FF0000"/>
                </a:solidFill>
              </a:rPr>
              <a:t>ко</a:t>
            </a:r>
            <a:r>
              <a:rPr lang="ru-RU" altLang="ru-RU" sz="2800" dirty="0"/>
              <a:t> </a:t>
            </a:r>
            <a:r>
              <a:rPr lang="ru-RU" altLang="ru-RU" sz="2800" u="sng" dirty="0">
                <a:solidFill>
                  <a:srgbClr val="FF0000"/>
                </a:solidFill>
              </a:rPr>
              <a:t>за</a:t>
            </a:r>
            <a:r>
              <a:rPr lang="ru-RU" altLang="ru-RU" sz="2800" dirty="0"/>
              <a:t>жглась. Пойду его проведаю. А соседа моего зов</a:t>
            </a:r>
            <a:r>
              <a:rPr lang="ru-RU" altLang="ru-RU" sz="2800" dirty="0">
                <a:solidFill>
                  <a:srgbClr val="FF0000"/>
                </a:solidFill>
              </a:rPr>
              <a:t>ут Ка</a:t>
            </a:r>
            <a:r>
              <a:rPr lang="ru-RU" altLang="ru-RU" sz="2800" u="sng" dirty="0">
                <a:solidFill>
                  <a:srgbClr val="FF0000"/>
                </a:solidFill>
              </a:rPr>
              <a:t>питон</a:t>
            </a:r>
            <a:r>
              <a:rPr lang="ru-RU" altLang="ru-RU" sz="2800" dirty="0"/>
              <a:t>ом </a:t>
            </a:r>
            <a:r>
              <a:rPr lang="ru-RU" altLang="ru-RU" sz="2800" dirty="0" err="1"/>
              <a:t>Поли</a:t>
            </a:r>
            <a:r>
              <a:rPr lang="ru-RU" altLang="ru-RU" sz="2800" u="sng" dirty="0" err="1">
                <a:solidFill>
                  <a:srgbClr val="FF0000"/>
                </a:solidFill>
              </a:rPr>
              <a:t>карп</a:t>
            </a:r>
            <a:r>
              <a:rPr lang="ru-RU" altLang="ru-RU" sz="2800" dirty="0" err="1"/>
              <a:t>овичем</a:t>
            </a:r>
            <a:r>
              <a:rPr lang="ru-RU" altLang="ru-RU" sz="2800" dirty="0"/>
              <a:t>, он повар, любит пироги печь. Ох </a:t>
            </a:r>
            <a:r>
              <a:rPr lang="ru-RU" altLang="ru-RU" sz="2800" u="sng" dirty="0">
                <a:solidFill>
                  <a:srgbClr val="FF0000"/>
                </a:solidFill>
              </a:rPr>
              <a:t>уж</a:t>
            </a:r>
            <a:r>
              <a:rPr lang="ru-RU" altLang="ru-RU" sz="2800" dirty="0"/>
              <a:t> обрадовался он мне!</a:t>
            </a:r>
          </a:p>
        </p:txBody>
      </p:sp>
    </p:spTree>
    <p:extLst>
      <p:ext uri="{BB962C8B-B14F-4D97-AF65-F5344CB8AC3E}">
        <p14:creationId xmlns:p14="http://schemas.microsoft.com/office/powerpoint/2010/main" val="3726972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265" y="1412776"/>
            <a:ext cx="6442075" cy="364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6267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32656"/>
            <a:ext cx="8568952" cy="6048672"/>
          </a:xfrm>
        </p:spPr>
      </p:pic>
    </p:spTree>
    <p:extLst>
      <p:ext uri="{BB962C8B-B14F-4D97-AF65-F5344CB8AC3E}">
        <p14:creationId xmlns:p14="http://schemas.microsoft.com/office/powerpoint/2010/main" val="1977893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-1333329"/>
            <a:ext cx="8136904" cy="78077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79170">
              <a:lnSpc>
                <a:spcPct val="115000"/>
              </a:lnSpc>
              <a:spcBef>
                <a:spcPts val="240"/>
              </a:spcBef>
              <a:spcAft>
                <a:spcPts val="0"/>
              </a:spcAft>
              <a:tabLst>
                <a:tab pos="1106805" algn="l"/>
              </a:tabLst>
            </a:pPr>
            <a:r>
              <a:rPr lang="ru-RU" b="1" dirty="0">
                <a:latin typeface="Times New Roman"/>
                <a:ea typeface="Times New Roman"/>
                <a:cs typeface="Times New Roman"/>
              </a:rPr>
              <a:t> </a:t>
            </a:r>
            <a:endParaRPr lang="ru-RU" sz="12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latin typeface="Times New Roman"/>
                <a:ea typeface="Times New Roman"/>
              </a:rPr>
              <a:t/>
            </a:r>
            <a:br>
              <a:rPr lang="ru-RU" b="1" dirty="0">
                <a:latin typeface="Times New Roman"/>
                <a:ea typeface="Times New Roman"/>
              </a:rPr>
            </a:br>
            <a:endParaRPr lang="ru-RU" b="1" dirty="0" smtClean="0">
              <a:latin typeface="Times New Roman"/>
              <a:ea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ru-RU" b="1" dirty="0">
              <a:latin typeface="Times New Roman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ru-RU" b="1" dirty="0" smtClean="0">
              <a:latin typeface="Times New Roman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ru-RU" b="1" dirty="0">
              <a:latin typeface="Times New Roman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latin typeface="Times New Roman"/>
                <a:ea typeface="Calibri"/>
                <a:cs typeface="Times New Roman"/>
              </a:rPr>
              <a:t>КРУГ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–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это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люди, которые является душой компании, приносят пользу для всех. Они замечают, когда вы расстроены. Одной отличительной особенностью таких людей является добродушие.</a:t>
            </a:r>
            <a:endParaRPr lang="ru-RU" sz="12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КВАДРАТ –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это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люди, которые более внимательны к деталям. Организованность, трудолюбие, пунктуальность - все об этом типе людей. Такие люди, возможно не самые креативные в своем окружении, но они умеют организовать себя и других людей.</a:t>
            </a:r>
            <a:endParaRPr lang="ru-RU" sz="12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ТРЕУГОЛЬНИК -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эти люди ориентированы на результат. Они энергичны внутри и снаружи. Треугольник - это ярко выраженный лидер. </a:t>
            </a:r>
            <a:endParaRPr lang="ru-RU" sz="12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ПРЯМОУГОЛЬНИК -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это люди, которые находятся в постоянном выборе между кем-то и чем-то. У них существует неопределенность и неуверенность внутри и это заметно по поведению таких людей. Но зато такие люди готовы к переменам, открыты ко всему новому, они готовы и хотят обучаться.</a:t>
            </a:r>
            <a:endParaRPr lang="ru-RU" sz="12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ЗИГЗАГИ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– это креативные люди. Такие люди всегда создают что-то новое, они всегда находятся в процессе творчества.</a:t>
            </a:r>
            <a:endParaRPr lang="ru-RU" sz="12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18560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73030" y="980728"/>
            <a:ext cx="29979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Знакомство с метафорой</a:t>
            </a: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113" y="1316101"/>
            <a:ext cx="6580187" cy="330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13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49"/>
          <a:stretch/>
        </p:blipFill>
        <p:spPr>
          <a:xfrm>
            <a:off x="1043609" y="1844824"/>
            <a:ext cx="7200799" cy="4281339"/>
          </a:xfrm>
        </p:spPr>
      </p:pic>
      <p:sp>
        <p:nvSpPr>
          <p:cNvPr id="3" name="Прямоугольник 2"/>
          <p:cNvSpPr/>
          <p:nvPr/>
        </p:nvSpPr>
        <p:spPr>
          <a:xfrm>
            <a:off x="683569" y="1093386"/>
            <a:ext cx="70567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accent6"/>
                </a:solidFill>
                <a:latin typeface="Times New Roman"/>
                <a:ea typeface="Calibri"/>
              </a:rPr>
              <a:t>               Волшебная </a:t>
            </a:r>
            <a:r>
              <a:rPr lang="ru-RU" sz="3600" b="1" dirty="0">
                <a:solidFill>
                  <a:schemeClr val="accent6"/>
                </a:solidFill>
                <a:latin typeface="Times New Roman"/>
                <a:ea typeface="Calibri"/>
              </a:rPr>
              <a:t>мозаика</a:t>
            </a:r>
            <a:r>
              <a:rPr lang="ru-RU" sz="3600" b="1" dirty="0" smtClean="0">
                <a:solidFill>
                  <a:schemeClr val="accent6"/>
                </a:solidFill>
                <a:latin typeface="Times New Roman"/>
                <a:ea typeface="Calibri"/>
              </a:rPr>
              <a:t>»   </a:t>
            </a:r>
            <a:endParaRPr lang="ru-RU" sz="36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146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16632"/>
            <a:ext cx="5472608" cy="6480720"/>
          </a:xfrm>
        </p:spPr>
      </p:pic>
    </p:spTree>
    <p:extLst>
      <p:ext uri="{BB962C8B-B14F-4D97-AF65-F5344CB8AC3E}">
        <p14:creationId xmlns:p14="http://schemas.microsoft.com/office/powerpoint/2010/main" val="2094491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ds05.infourok.ru/uploads/ex/06e9/0007f628-e406c64b/img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04610"/>
            <a:ext cx="7968884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4348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1110</TotalTime>
  <Words>167</Words>
  <Application>Microsoft Office PowerPoint</Application>
  <PresentationFormat>Экран (4:3)</PresentationFormat>
  <Paragraphs>53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Aharoni</vt:lpstr>
      <vt:lpstr>Arial Black</vt:lpstr>
      <vt:lpstr>Calibri</vt:lpstr>
      <vt:lpstr>Georgia</vt:lpstr>
      <vt:lpstr>Times New Roman</vt:lpstr>
      <vt:lpstr>Trebuchet MS</vt:lpstr>
      <vt:lpstr>Воздушный поток</vt:lpstr>
      <vt:lpstr>Презентация PowerPoint</vt:lpstr>
      <vt:lpstr> Назовите  10 способов использования листа А4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Вставьте слово, которое служило бы  окончанием первого слова  и началом второго.  </vt:lpstr>
      <vt:lpstr>Презентация PowerPoint</vt:lpstr>
      <vt:lpstr>НАЙДИ 9 животных</vt:lpstr>
      <vt:lpstr>НАЙДИ 9 животных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Роман</cp:lastModifiedBy>
  <cp:revision>82</cp:revision>
  <dcterms:created xsi:type="dcterms:W3CDTF">2020-02-08T12:44:59Z</dcterms:created>
  <dcterms:modified xsi:type="dcterms:W3CDTF">2024-11-25T11:08:05Z</dcterms:modified>
</cp:coreProperties>
</file>