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2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1CE96-F404-4A12-B1D1-E8D1E8A1F02E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5AE42-081E-4210-A425-AE63CAF613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AE42-081E-4210-A425-AE63CAF6131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72157" y="1893773"/>
            <a:ext cx="4608195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56045" y="1817369"/>
            <a:ext cx="458787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81643" y="0"/>
            <a:ext cx="3610610" cy="3610610"/>
          </a:xfrm>
          <a:custGeom>
            <a:avLst/>
            <a:gdLst/>
            <a:ahLst/>
            <a:cxnLst/>
            <a:rect l="l" t="t" r="r" b="b"/>
            <a:pathLst>
              <a:path w="3610609" h="3610610">
                <a:moveTo>
                  <a:pt x="3610355" y="0"/>
                </a:moveTo>
                <a:lnTo>
                  <a:pt x="0" y="0"/>
                </a:lnTo>
                <a:lnTo>
                  <a:pt x="48165" y="314"/>
                </a:lnTo>
                <a:lnTo>
                  <a:pt x="96179" y="1256"/>
                </a:lnTo>
                <a:lnTo>
                  <a:pt x="144038" y="2820"/>
                </a:lnTo>
                <a:lnTo>
                  <a:pt x="191738" y="5004"/>
                </a:lnTo>
                <a:lnTo>
                  <a:pt x="239275" y="7803"/>
                </a:lnTo>
                <a:lnTo>
                  <a:pt x="286645" y="11213"/>
                </a:lnTo>
                <a:lnTo>
                  <a:pt x="333845" y="15230"/>
                </a:lnTo>
                <a:lnTo>
                  <a:pt x="380870" y="19851"/>
                </a:lnTo>
                <a:lnTo>
                  <a:pt x="427716" y="25072"/>
                </a:lnTo>
                <a:lnTo>
                  <a:pt x="474381" y="30888"/>
                </a:lnTo>
                <a:lnTo>
                  <a:pt x="520858" y="37296"/>
                </a:lnTo>
                <a:lnTo>
                  <a:pt x="567146" y="44292"/>
                </a:lnTo>
                <a:lnTo>
                  <a:pt x="613240" y="51872"/>
                </a:lnTo>
                <a:lnTo>
                  <a:pt x="659136" y="60032"/>
                </a:lnTo>
                <a:lnTo>
                  <a:pt x="704829" y="68768"/>
                </a:lnTo>
                <a:lnTo>
                  <a:pt x="750317" y="78076"/>
                </a:lnTo>
                <a:lnTo>
                  <a:pt x="795596" y="87953"/>
                </a:lnTo>
                <a:lnTo>
                  <a:pt x="840661" y="98395"/>
                </a:lnTo>
                <a:lnTo>
                  <a:pt x="885508" y="109396"/>
                </a:lnTo>
                <a:lnTo>
                  <a:pt x="930134" y="120955"/>
                </a:lnTo>
                <a:lnTo>
                  <a:pt x="974535" y="133066"/>
                </a:lnTo>
                <a:lnTo>
                  <a:pt x="1018706" y="145727"/>
                </a:lnTo>
                <a:lnTo>
                  <a:pt x="1062645" y="158932"/>
                </a:lnTo>
                <a:lnTo>
                  <a:pt x="1106346" y="172678"/>
                </a:lnTo>
                <a:lnTo>
                  <a:pt x="1149807" y="186962"/>
                </a:lnTo>
                <a:lnTo>
                  <a:pt x="1193023" y="201778"/>
                </a:lnTo>
                <a:lnTo>
                  <a:pt x="1235990" y="217125"/>
                </a:lnTo>
                <a:lnTo>
                  <a:pt x="1278705" y="232996"/>
                </a:lnTo>
                <a:lnTo>
                  <a:pt x="1321163" y="249390"/>
                </a:lnTo>
                <a:lnTo>
                  <a:pt x="1363361" y="266301"/>
                </a:lnTo>
                <a:lnTo>
                  <a:pt x="1405294" y="283725"/>
                </a:lnTo>
                <a:lnTo>
                  <a:pt x="1446960" y="301660"/>
                </a:lnTo>
                <a:lnTo>
                  <a:pt x="1488353" y="320101"/>
                </a:lnTo>
                <a:lnTo>
                  <a:pt x="1529470" y="339044"/>
                </a:lnTo>
                <a:lnTo>
                  <a:pt x="1570308" y="358485"/>
                </a:lnTo>
                <a:lnTo>
                  <a:pt x="1610862" y="378420"/>
                </a:lnTo>
                <a:lnTo>
                  <a:pt x="1651128" y="398846"/>
                </a:lnTo>
                <a:lnTo>
                  <a:pt x="1691103" y="419758"/>
                </a:lnTo>
                <a:lnTo>
                  <a:pt x="1730782" y="441153"/>
                </a:lnTo>
                <a:lnTo>
                  <a:pt x="1770161" y="463026"/>
                </a:lnTo>
                <a:lnTo>
                  <a:pt x="1809238" y="485375"/>
                </a:lnTo>
                <a:lnTo>
                  <a:pt x="1848007" y="508194"/>
                </a:lnTo>
                <a:lnTo>
                  <a:pt x="1886466" y="531480"/>
                </a:lnTo>
                <a:lnTo>
                  <a:pt x="1924609" y="555229"/>
                </a:lnTo>
                <a:lnTo>
                  <a:pt x="1962434" y="579438"/>
                </a:lnTo>
                <a:lnTo>
                  <a:pt x="1999936" y="604102"/>
                </a:lnTo>
                <a:lnTo>
                  <a:pt x="2037111" y="629217"/>
                </a:lnTo>
                <a:lnTo>
                  <a:pt x="2073955" y="654780"/>
                </a:lnTo>
                <a:lnTo>
                  <a:pt x="2110466" y="680786"/>
                </a:lnTo>
                <a:lnTo>
                  <a:pt x="2146638" y="707233"/>
                </a:lnTo>
                <a:lnTo>
                  <a:pt x="2182467" y="734115"/>
                </a:lnTo>
                <a:lnTo>
                  <a:pt x="2217951" y="761428"/>
                </a:lnTo>
                <a:lnTo>
                  <a:pt x="2253084" y="789170"/>
                </a:lnTo>
                <a:lnTo>
                  <a:pt x="2287864" y="817336"/>
                </a:lnTo>
                <a:lnTo>
                  <a:pt x="2322285" y="845923"/>
                </a:lnTo>
                <a:lnTo>
                  <a:pt x="2356345" y="874925"/>
                </a:lnTo>
                <a:lnTo>
                  <a:pt x="2390039" y="904340"/>
                </a:lnTo>
                <a:lnTo>
                  <a:pt x="2423364" y="934164"/>
                </a:lnTo>
                <a:lnTo>
                  <a:pt x="2456316" y="964392"/>
                </a:lnTo>
                <a:lnTo>
                  <a:pt x="2488890" y="995021"/>
                </a:lnTo>
                <a:lnTo>
                  <a:pt x="2521082" y="1026046"/>
                </a:lnTo>
                <a:lnTo>
                  <a:pt x="2552890" y="1057465"/>
                </a:lnTo>
                <a:lnTo>
                  <a:pt x="2584309" y="1089273"/>
                </a:lnTo>
                <a:lnTo>
                  <a:pt x="2615334" y="1121465"/>
                </a:lnTo>
                <a:lnTo>
                  <a:pt x="2645963" y="1154039"/>
                </a:lnTo>
                <a:lnTo>
                  <a:pt x="2676191" y="1186991"/>
                </a:lnTo>
                <a:lnTo>
                  <a:pt x="2706015" y="1220316"/>
                </a:lnTo>
                <a:lnTo>
                  <a:pt x="2735430" y="1254010"/>
                </a:lnTo>
                <a:lnTo>
                  <a:pt x="2764432" y="1288070"/>
                </a:lnTo>
                <a:lnTo>
                  <a:pt x="2793019" y="1322491"/>
                </a:lnTo>
                <a:lnTo>
                  <a:pt x="2821185" y="1357271"/>
                </a:lnTo>
                <a:lnTo>
                  <a:pt x="2848927" y="1392404"/>
                </a:lnTo>
                <a:lnTo>
                  <a:pt x="2876240" y="1427888"/>
                </a:lnTo>
                <a:lnTo>
                  <a:pt x="2903122" y="1463717"/>
                </a:lnTo>
                <a:lnTo>
                  <a:pt x="2929569" y="1499889"/>
                </a:lnTo>
                <a:lnTo>
                  <a:pt x="2955575" y="1536400"/>
                </a:lnTo>
                <a:lnTo>
                  <a:pt x="2981138" y="1573244"/>
                </a:lnTo>
                <a:lnTo>
                  <a:pt x="3006253" y="1610419"/>
                </a:lnTo>
                <a:lnTo>
                  <a:pt x="3030917" y="1647921"/>
                </a:lnTo>
                <a:lnTo>
                  <a:pt x="3055126" y="1685746"/>
                </a:lnTo>
                <a:lnTo>
                  <a:pt x="3078875" y="1723889"/>
                </a:lnTo>
                <a:lnTo>
                  <a:pt x="3102161" y="1762348"/>
                </a:lnTo>
                <a:lnTo>
                  <a:pt x="3124980" y="1801117"/>
                </a:lnTo>
                <a:lnTo>
                  <a:pt x="3147329" y="1840194"/>
                </a:lnTo>
                <a:lnTo>
                  <a:pt x="3169202" y="1879573"/>
                </a:lnTo>
                <a:lnTo>
                  <a:pt x="3190597" y="1919252"/>
                </a:lnTo>
                <a:lnTo>
                  <a:pt x="3211509" y="1959227"/>
                </a:lnTo>
                <a:lnTo>
                  <a:pt x="3231935" y="1999493"/>
                </a:lnTo>
                <a:lnTo>
                  <a:pt x="3251870" y="2040047"/>
                </a:lnTo>
                <a:lnTo>
                  <a:pt x="3271311" y="2080885"/>
                </a:lnTo>
                <a:lnTo>
                  <a:pt x="3290254" y="2122002"/>
                </a:lnTo>
                <a:lnTo>
                  <a:pt x="3308695" y="2163395"/>
                </a:lnTo>
                <a:lnTo>
                  <a:pt x="3326630" y="2205061"/>
                </a:lnTo>
                <a:lnTo>
                  <a:pt x="3344054" y="2246994"/>
                </a:lnTo>
                <a:lnTo>
                  <a:pt x="3360965" y="2289192"/>
                </a:lnTo>
                <a:lnTo>
                  <a:pt x="3377359" y="2331650"/>
                </a:lnTo>
                <a:lnTo>
                  <a:pt x="3393230" y="2374365"/>
                </a:lnTo>
                <a:lnTo>
                  <a:pt x="3408577" y="2417332"/>
                </a:lnTo>
                <a:lnTo>
                  <a:pt x="3423393" y="2460548"/>
                </a:lnTo>
                <a:lnTo>
                  <a:pt x="3437677" y="2504009"/>
                </a:lnTo>
                <a:lnTo>
                  <a:pt x="3451423" y="2547710"/>
                </a:lnTo>
                <a:lnTo>
                  <a:pt x="3464628" y="2591649"/>
                </a:lnTo>
                <a:lnTo>
                  <a:pt x="3477289" y="2635820"/>
                </a:lnTo>
                <a:lnTo>
                  <a:pt x="3489400" y="2680221"/>
                </a:lnTo>
                <a:lnTo>
                  <a:pt x="3500959" y="2724847"/>
                </a:lnTo>
                <a:lnTo>
                  <a:pt x="3511960" y="2769694"/>
                </a:lnTo>
                <a:lnTo>
                  <a:pt x="3522402" y="2814759"/>
                </a:lnTo>
                <a:lnTo>
                  <a:pt x="3532279" y="2860038"/>
                </a:lnTo>
                <a:lnTo>
                  <a:pt x="3541587" y="2905526"/>
                </a:lnTo>
                <a:lnTo>
                  <a:pt x="3550323" y="2951219"/>
                </a:lnTo>
                <a:lnTo>
                  <a:pt x="3558483" y="2997115"/>
                </a:lnTo>
                <a:lnTo>
                  <a:pt x="3566063" y="3043209"/>
                </a:lnTo>
                <a:lnTo>
                  <a:pt x="3573059" y="3089497"/>
                </a:lnTo>
                <a:lnTo>
                  <a:pt x="3579467" y="3135974"/>
                </a:lnTo>
                <a:lnTo>
                  <a:pt x="3585283" y="3182639"/>
                </a:lnTo>
                <a:lnTo>
                  <a:pt x="3590504" y="3229485"/>
                </a:lnTo>
                <a:lnTo>
                  <a:pt x="3595125" y="3276510"/>
                </a:lnTo>
                <a:lnTo>
                  <a:pt x="3599142" y="3323710"/>
                </a:lnTo>
                <a:lnTo>
                  <a:pt x="3602552" y="3371080"/>
                </a:lnTo>
                <a:lnTo>
                  <a:pt x="3605351" y="3418617"/>
                </a:lnTo>
                <a:lnTo>
                  <a:pt x="3607535" y="3466317"/>
                </a:lnTo>
                <a:lnTo>
                  <a:pt x="3609099" y="3514176"/>
                </a:lnTo>
                <a:lnTo>
                  <a:pt x="3610041" y="3562190"/>
                </a:lnTo>
                <a:lnTo>
                  <a:pt x="3610355" y="3610355"/>
                </a:lnTo>
                <a:lnTo>
                  <a:pt x="3610355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247644"/>
            <a:ext cx="3610610" cy="3610610"/>
          </a:xfrm>
          <a:custGeom>
            <a:avLst/>
            <a:gdLst/>
            <a:ahLst/>
            <a:cxnLst/>
            <a:rect l="l" t="t" r="r" b="b"/>
            <a:pathLst>
              <a:path w="3610610" h="3610609">
                <a:moveTo>
                  <a:pt x="0" y="0"/>
                </a:moveTo>
                <a:lnTo>
                  <a:pt x="0" y="3610355"/>
                </a:lnTo>
                <a:lnTo>
                  <a:pt x="3610356" y="3610355"/>
                </a:lnTo>
                <a:lnTo>
                  <a:pt x="3562191" y="3610040"/>
                </a:lnTo>
                <a:lnTo>
                  <a:pt x="3514177" y="3609098"/>
                </a:lnTo>
                <a:lnTo>
                  <a:pt x="3466318" y="3607534"/>
                </a:lnTo>
                <a:lnTo>
                  <a:pt x="3418618" y="3605350"/>
                </a:lnTo>
                <a:lnTo>
                  <a:pt x="3371081" y="3602551"/>
                </a:lnTo>
                <a:lnTo>
                  <a:pt x="3323710" y="3599141"/>
                </a:lnTo>
                <a:lnTo>
                  <a:pt x="3276511" y="3595124"/>
                </a:lnTo>
                <a:lnTo>
                  <a:pt x="3229486" y="3590503"/>
                </a:lnTo>
                <a:lnTo>
                  <a:pt x="3182639" y="3585282"/>
                </a:lnTo>
                <a:lnTo>
                  <a:pt x="3135975" y="3579466"/>
                </a:lnTo>
                <a:lnTo>
                  <a:pt x="3089497" y="3573058"/>
                </a:lnTo>
                <a:lnTo>
                  <a:pt x="3043209" y="3566062"/>
                </a:lnTo>
                <a:lnTo>
                  <a:pt x="2997116" y="3558482"/>
                </a:lnTo>
                <a:lnTo>
                  <a:pt x="2951220" y="3550322"/>
                </a:lnTo>
                <a:lnTo>
                  <a:pt x="2905526" y="3541586"/>
                </a:lnTo>
                <a:lnTo>
                  <a:pt x="2860038" y="3532278"/>
                </a:lnTo>
                <a:lnTo>
                  <a:pt x="2814760" y="3522401"/>
                </a:lnTo>
                <a:lnTo>
                  <a:pt x="2769695" y="3511960"/>
                </a:lnTo>
                <a:lnTo>
                  <a:pt x="2724847" y="3500958"/>
                </a:lnTo>
                <a:lnTo>
                  <a:pt x="2680221" y="3489399"/>
                </a:lnTo>
                <a:lnTo>
                  <a:pt x="2635821" y="3477288"/>
                </a:lnTo>
                <a:lnTo>
                  <a:pt x="2591649" y="3464628"/>
                </a:lnTo>
                <a:lnTo>
                  <a:pt x="2547711" y="3451423"/>
                </a:lnTo>
                <a:lnTo>
                  <a:pt x="2504009" y="3437676"/>
                </a:lnTo>
                <a:lnTo>
                  <a:pt x="2460549" y="3423393"/>
                </a:lnTo>
                <a:lnTo>
                  <a:pt x="2417333" y="3408576"/>
                </a:lnTo>
                <a:lnTo>
                  <a:pt x="2374365" y="3393230"/>
                </a:lnTo>
                <a:lnTo>
                  <a:pt x="2331651" y="3377358"/>
                </a:lnTo>
                <a:lnTo>
                  <a:pt x="2289193" y="3360965"/>
                </a:lnTo>
                <a:lnTo>
                  <a:pt x="2246995" y="3344054"/>
                </a:lnTo>
                <a:lnTo>
                  <a:pt x="2205061" y="3326629"/>
                </a:lnTo>
                <a:lnTo>
                  <a:pt x="2163396" y="3308694"/>
                </a:lnTo>
                <a:lnTo>
                  <a:pt x="2122002" y="3290254"/>
                </a:lnTo>
                <a:lnTo>
                  <a:pt x="2080885" y="3271311"/>
                </a:lnTo>
                <a:lnTo>
                  <a:pt x="2040047" y="3251870"/>
                </a:lnTo>
                <a:lnTo>
                  <a:pt x="1999494" y="3231934"/>
                </a:lnTo>
                <a:lnTo>
                  <a:pt x="1959227" y="3211509"/>
                </a:lnTo>
                <a:lnTo>
                  <a:pt x="1919253" y="3190597"/>
                </a:lnTo>
                <a:lnTo>
                  <a:pt x="1879574" y="3169202"/>
                </a:lnTo>
                <a:lnTo>
                  <a:pt x="1840194" y="3147328"/>
                </a:lnTo>
                <a:lnTo>
                  <a:pt x="1801117" y="3124980"/>
                </a:lnTo>
                <a:lnTo>
                  <a:pt x="1762348" y="3102161"/>
                </a:lnTo>
                <a:lnTo>
                  <a:pt x="1723889" y="3078874"/>
                </a:lnTo>
                <a:lnTo>
                  <a:pt x="1685746" y="3055125"/>
                </a:lnTo>
                <a:lnTo>
                  <a:pt x="1647921" y="3030916"/>
                </a:lnTo>
                <a:lnTo>
                  <a:pt x="1610420" y="3006253"/>
                </a:lnTo>
                <a:lnTo>
                  <a:pt x="1573244" y="2981137"/>
                </a:lnTo>
                <a:lnTo>
                  <a:pt x="1536400" y="2955574"/>
                </a:lnTo>
                <a:lnTo>
                  <a:pt x="1499890" y="2929568"/>
                </a:lnTo>
                <a:lnTo>
                  <a:pt x="1463718" y="2903122"/>
                </a:lnTo>
                <a:lnTo>
                  <a:pt x="1427888" y="2876240"/>
                </a:lnTo>
                <a:lnTo>
                  <a:pt x="1392405" y="2848926"/>
                </a:lnTo>
                <a:lnTo>
                  <a:pt x="1357271" y="2821184"/>
                </a:lnTo>
                <a:lnTo>
                  <a:pt x="1322492" y="2793018"/>
                </a:lnTo>
                <a:lnTo>
                  <a:pt x="1288070" y="2764432"/>
                </a:lnTo>
                <a:lnTo>
                  <a:pt x="1254010" y="2735429"/>
                </a:lnTo>
                <a:lnTo>
                  <a:pt x="1220316" y="2706014"/>
                </a:lnTo>
                <a:lnTo>
                  <a:pt x="1186991" y="2676191"/>
                </a:lnTo>
                <a:lnTo>
                  <a:pt x="1154040" y="2645963"/>
                </a:lnTo>
                <a:lnTo>
                  <a:pt x="1121466" y="2615334"/>
                </a:lnTo>
                <a:lnTo>
                  <a:pt x="1089273" y="2584308"/>
                </a:lnTo>
                <a:lnTo>
                  <a:pt x="1057465" y="2552890"/>
                </a:lnTo>
                <a:lnTo>
                  <a:pt x="1026047" y="2521082"/>
                </a:lnTo>
                <a:lnTo>
                  <a:pt x="995021" y="2488889"/>
                </a:lnTo>
                <a:lnTo>
                  <a:pt x="964392" y="2456315"/>
                </a:lnTo>
                <a:lnTo>
                  <a:pt x="934164" y="2423364"/>
                </a:lnTo>
                <a:lnTo>
                  <a:pt x="904340" y="2390039"/>
                </a:lnTo>
                <a:lnTo>
                  <a:pt x="874925" y="2356345"/>
                </a:lnTo>
                <a:lnTo>
                  <a:pt x="845923" y="2322285"/>
                </a:lnTo>
                <a:lnTo>
                  <a:pt x="817337" y="2287863"/>
                </a:lnTo>
                <a:lnTo>
                  <a:pt x="789170" y="2253084"/>
                </a:lnTo>
                <a:lnTo>
                  <a:pt x="761429" y="2217950"/>
                </a:lnTo>
                <a:lnTo>
                  <a:pt x="734115" y="2182467"/>
                </a:lnTo>
                <a:lnTo>
                  <a:pt x="707233" y="2146637"/>
                </a:lnTo>
                <a:lnTo>
                  <a:pt x="680787" y="2110465"/>
                </a:lnTo>
                <a:lnTo>
                  <a:pt x="654780" y="2073955"/>
                </a:lnTo>
                <a:lnTo>
                  <a:pt x="629217" y="2037111"/>
                </a:lnTo>
                <a:lnTo>
                  <a:pt x="604102" y="1999935"/>
                </a:lnTo>
                <a:lnTo>
                  <a:pt x="579438" y="1962434"/>
                </a:lnTo>
                <a:lnTo>
                  <a:pt x="555230" y="1924609"/>
                </a:lnTo>
                <a:lnTo>
                  <a:pt x="531480" y="1886466"/>
                </a:lnTo>
                <a:lnTo>
                  <a:pt x="508194" y="1848007"/>
                </a:lnTo>
                <a:lnTo>
                  <a:pt x="485375" y="1809238"/>
                </a:lnTo>
                <a:lnTo>
                  <a:pt x="463026" y="1770161"/>
                </a:lnTo>
                <a:lnTo>
                  <a:pt x="441153" y="1730782"/>
                </a:lnTo>
                <a:lnTo>
                  <a:pt x="419758" y="1691102"/>
                </a:lnTo>
                <a:lnTo>
                  <a:pt x="398846" y="1651128"/>
                </a:lnTo>
                <a:lnTo>
                  <a:pt x="378420" y="1610862"/>
                </a:lnTo>
                <a:lnTo>
                  <a:pt x="358485" y="1570308"/>
                </a:lnTo>
                <a:lnTo>
                  <a:pt x="339044" y="1529470"/>
                </a:lnTo>
                <a:lnTo>
                  <a:pt x="320101" y="1488353"/>
                </a:lnTo>
                <a:lnTo>
                  <a:pt x="301660" y="1446959"/>
                </a:lnTo>
                <a:lnTo>
                  <a:pt x="283725" y="1405294"/>
                </a:lnTo>
                <a:lnTo>
                  <a:pt x="266301" y="1363360"/>
                </a:lnTo>
                <a:lnTo>
                  <a:pt x="249390" y="1321163"/>
                </a:lnTo>
                <a:lnTo>
                  <a:pt x="232996" y="1278704"/>
                </a:lnTo>
                <a:lnTo>
                  <a:pt x="217125" y="1235990"/>
                </a:lnTo>
                <a:lnTo>
                  <a:pt x="201778" y="1193023"/>
                </a:lnTo>
                <a:lnTo>
                  <a:pt x="186962" y="1149807"/>
                </a:lnTo>
                <a:lnTo>
                  <a:pt x="172678" y="1106346"/>
                </a:lnTo>
                <a:lnTo>
                  <a:pt x="158932" y="1062645"/>
                </a:lnTo>
                <a:lnTo>
                  <a:pt x="145727" y="1018706"/>
                </a:lnTo>
                <a:lnTo>
                  <a:pt x="133066" y="974535"/>
                </a:lnTo>
                <a:lnTo>
                  <a:pt x="120955" y="930134"/>
                </a:lnTo>
                <a:lnTo>
                  <a:pt x="109396" y="885508"/>
                </a:lnTo>
                <a:lnTo>
                  <a:pt x="98395" y="840661"/>
                </a:lnTo>
                <a:lnTo>
                  <a:pt x="87953" y="795596"/>
                </a:lnTo>
                <a:lnTo>
                  <a:pt x="78076" y="750317"/>
                </a:lnTo>
                <a:lnTo>
                  <a:pt x="68768" y="704829"/>
                </a:lnTo>
                <a:lnTo>
                  <a:pt x="60032" y="659136"/>
                </a:lnTo>
                <a:lnTo>
                  <a:pt x="51872" y="613240"/>
                </a:lnTo>
                <a:lnTo>
                  <a:pt x="44292" y="567146"/>
                </a:lnTo>
                <a:lnTo>
                  <a:pt x="37296" y="520858"/>
                </a:lnTo>
                <a:lnTo>
                  <a:pt x="30888" y="474381"/>
                </a:lnTo>
                <a:lnTo>
                  <a:pt x="25072" y="427716"/>
                </a:lnTo>
                <a:lnTo>
                  <a:pt x="19851" y="380870"/>
                </a:lnTo>
                <a:lnTo>
                  <a:pt x="15230" y="333845"/>
                </a:lnTo>
                <a:lnTo>
                  <a:pt x="11213" y="286645"/>
                </a:lnTo>
                <a:lnTo>
                  <a:pt x="7803" y="239275"/>
                </a:lnTo>
                <a:lnTo>
                  <a:pt x="5004" y="191738"/>
                </a:lnTo>
                <a:lnTo>
                  <a:pt x="2820" y="144038"/>
                </a:lnTo>
                <a:lnTo>
                  <a:pt x="1256" y="96179"/>
                </a:lnTo>
                <a:lnTo>
                  <a:pt x="314" y="48165"/>
                </a:lnTo>
                <a:lnTo>
                  <a:pt x="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0489" y="10795"/>
            <a:ext cx="9431020" cy="1862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4209" y="2223643"/>
            <a:ext cx="10807065" cy="3275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6616" y="2666441"/>
            <a:ext cx="63995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7030A0"/>
                </a:solidFill>
              </a:rPr>
              <a:t>Родительское</a:t>
            </a:r>
            <a:r>
              <a:rPr spc="-180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собрание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1126" y="3731793"/>
            <a:ext cx="5347970" cy="14338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latin typeface="Times New Roman"/>
                <a:cs typeface="Times New Roman"/>
              </a:rPr>
              <a:t>по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выбору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модуля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курса</a:t>
            </a: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ts val="3020"/>
              </a:lnSpc>
              <a:spcBef>
                <a:spcPts val="1055"/>
              </a:spcBef>
            </a:pPr>
            <a:r>
              <a:rPr sz="2800" b="1" spc="-10" dirty="0">
                <a:latin typeface="Times New Roman"/>
                <a:cs typeface="Times New Roman"/>
              </a:rPr>
              <a:t>«Основы</a:t>
            </a:r>
            <a:r>
              <a:rPr sz="2800" b="1" spc="-1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религиозных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культур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и </a:t>
            </a:r>
            <a:r>
              <a:rPr sz="2800" b="1" dirty="0">
                <a:latin typeface="Times New Roman"/>
                <a:cs typeface="Times New Roman"/>
              </a:rPr>
              <a:t>светской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этики»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489" y="10795"/>
            <a:ext cx="9431020" cy="1880463"/>
          </a:xfrm>
          <a:prstGeom prst="rect">
            <a:avLst/>
          </a:prstGeom>
        </p:spPr>
        <p:txBody>
          <a:bodyPr vert="horz" wrap="square" lIns="0" tIns="541477" rIns="0" bIns="0" rtlCol="0">
            <a:spAutoFit/>
          </a:bodyPr>
          <a:lstStyle/>
          <a:p>
            <a:pPr marL="3652520" marR="5080" indent="-3640454">
              <a:lnSpc>
                <a:spcPts val="5190"/>
              </a:lnSpc>
              <a:spcBef>
                <a:spcPts val="750"/>
              </a:spcBef>
            </a:pPr>
            <a:r>
              <a:rPr sz="4000" dirty="0">
                <a:solidFill>
                  <a:srgbClr val="7030A0"/>
                </a:solidFill>
              </a:rPr>
              <a:t>Заявление</a:t>
            </a:r>
            <a:r>
              <a:rPr sz="4000" spc="-135" dirty="0">
                <a:solidFill>
                  <a:srgbClr val="7030A0"/>
                </a:solidFill>
              </a:rPr>
              <a:t> </a:t>
            </a:r>
            <a:r>
              <a:rPr sz="4000" dirty="0">
                <a:solidFill>
                  <a:srgbClr val="7030A0"/>
                </a:solidFill>
              </a:rPr>
              <a:t>на</a:t>
            </a:r>
            <a:r>
              <a:rPr sz="4000" spc="-130" dirty="0">
                <a:solidFill>
                  <a:srgbClr val="7030A0"/>
                </a:solidFill>
              </a:rPr>
              <a:t> </a:t>
            </a:r>
            <a:r>
              <a:rPr sz="4000" dirty="0">
                <a:solidFill>
                  <a:srgbClr val="7030A0"/>
                </a:solidFill>
              </a:rPr>
              <a:t>выбор</a:t>
            </a:r>
            <a:r>
              <a:rPr sz="4000" spc="-140" dirty="0">
                <a:solidFill>
                  <a:srgbClr val="7030A0"/>
                </a:solidFill>
              </a:rPr>
              <a:t> </a:t>
            </a:r>
            <a:r>
              <a:rPr sz="4000" spc="-20" dirty="0">
                <a:solidFill>
                  <a:srgbClr val="7030A0"/>
                </a:solidFill>
              </a:rPr>
              <a:t>модуля</a:t>
            </a:r>
            <a:r>
              <a:rPr sz="4000" spc="-130" dirty="0">
                <a:solidFill>
                  <a:srgbClr val="7030A0"/>
                </a:solidFill>
              </a:rPr>
              <a:t> </a:t>
            </a:r>
            <a:r>
              <a:rPr sz="4000" spc="-10" dirty="0">
                <a:solidFill>
                  <a:srgbClr val="7030A0"/>
                </a:solidFill>
              </a:rPr>
              <a:t>курса ОРКСЭ</a:t>
            </a:r>
          </a:p>
        </p:txBody>
      </p:sp>
      <p:pic>
        <p:nvPicPr>
          <p:cNvPr id="6" name="Рисунок 5" descr="2024-02-08_10-46-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747837"/>
            <a:ext cx="4870998" cy="51101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27135" y="-6095"/>
            <a:ext cx="3872865" cy="3441700"/>
            <a:chOff x="8327135" y="-6095"/>
            <a:chExt cx="3872865" cy="3441700"/>
          </a:xfrm>
        </p:grpSpPr>
        <p:sp>
          <p:nvSpPr>
            <p:cNvPr id="3" name="object 3"/>
            <p:cNvSpPr/>
            <p:nvPr/>
          </p:nvSpPr>
          <p:spPr>
            <a:xfrm>
              <a:off x="8333231" y="0"/>
              <a:ext cx="3860800" cy="3429000"/>
            </a:xfrm>
            <a:custGeom>
              <a:avLst/>
              <a:gdLst/>
              <a:ahLst/>
              <a:cxnLst/>
              <a:rect l="l" t="t" r="r" b="b"/>
              <a:pathLst>
                <a:path w="3860800" h="3429000">
                  <a:moveTo>
                    <a:pt x="3860291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3860291" y="3429000"/>
                  </a:lnTo>
                  <a:lnTo>
                    <a:pt x="3860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33231" y="0"/>
              <a:ext cx="3860800" cy="3429000"/>
            </a:xfrm>
            <a:custGeom>
              <a:avLst/>
              <a:gdLst/>
              <a:ahLst/>
              <a:cxnLst/>
              <a:rect l="l" t="t" r="r" b="b"/>
              <a:pathLst>
                <a:path w="3860800" h="3429000">
                  <a:moveTo>
                    <a:pt x="0" y="3429000"/>
                  </a:moveTo>
                  <a:lnTo>
                    <a:pt x="3860291" y="3429000"/>
                  </a:lnTo>
                  <a:lnTo>
                    <a:pt x="3860291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428999"/>
            <a:ext cx="3860800" cy="3429000"/>
            <a:chOff x="0" y="3428999"/>
            <a:chExt cx="3860800" cy="3429000"/>
          </a:xfrm>
        </p:grpSpPr>
        <p:sp>
          <p:nvSpPr>
            <p:cNvPr id="6" name="object 6"/>
            <p:cNvSpPr/>
            <p:nvPr/>
          </p:nvSpPr>
          <p:spPr>
            <a:xfrm>
              <a:off x="0" y="3428999"/>
              <a:ext cx="3860800" cy="3429000"/>
            </a:xfrm>
            <a:custGeom>
              <a:avLst/>
              <a:gdLst/>
              <a:ahLst/>
              <a:cxnLst/>
              <a:rect l="l" t="t" r="r" b="b"/>
              <a:pathLst>
                <a:path w="3860800" h="3429000">
                  <a:moveTo>
                    <a:pt x="3860291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3860291" y="3429000"/>
                  </a:lnTo>
                  <a:lnTo>
                    <a:pt x="3860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28999"/>
              <a:ext cx="3860800" cy="3429000"/>
            </a:xfrm>
            <a:custGeom>
              <a:avLst/>
              <a:gdLst/>
              <a:ahLst/>
              <a:cxnLst/>
              <a:rect l="l" t="t" r="r" b="b"/>
              <a:pathLst>
                <a:path w="3860800" h="3429000">
                  <a:moveTo>
                    <a:pt x="0" y="3429000"/>
                  </a:moveTo>
                  <a:lnTo>
                    <a:pt x="3860291" y="3429000"/>
                  </a:lnTo>
                  <a:lnTo>
                    <a:pt x="3860291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11907" y="228600"/>
            <a:ext cx="65678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27220" algn="l"/>
              </a:tabLst>
            </a:pPr>
            <a:r>
              <a:rPr dirty="0">
                <a:solidFill>
                  <a:srgbClr val="7030A0"/>
                </a:solidFill>
              </a:rPr>
              <a:t>Педагоги</a:t>
            </a:r>
            <a:r>
              <a:rPr spc="-240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курса</a:t>
            </a:r>
            <a:r>
              <a:rPr dirty="0">
                <a:solidFill>
                  <a:srgbClr val="7030A0"/>
                </a:solidFill>
              </a:rPr>
              <a:t>	</a:t>
            </a:r>
            <a:r>
              <a:rPr spc="-20" dirty="0">
                <a:solidFill>
                  <a:srgbClr val="7030A0"/>
                </a:solidFill>
              </a:rPr>
              <a:t>ОРКСЭ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74091"/>
            <a:ext cx="985507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7030A0"/>
                </a:solidFill>
              </a:rPr>
              <a:t>Учебно-</a:t>
            </a:r>
            <a:r>
              <a:rPr dirty="0">
                <a:solidFill>
                  <a:srgbClr val="7030A0"/>
                </a:solidFill>
              </a:rPr>
              <a:t>методический</a:t>
            </a:r>
            <a:r>
              <a:rPr spc="-235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комплекс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52600" y="1219200"/>
            <a:ext cx="8382000" cy="3429000"/>
            <a:chOff x="56388" y="1499616"/>
            <a:chExt cx="12084050" cy="53587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3707" y="1499616"/>
              <a:ext cx="3046476" cy="4020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2517648"/>
              <a:ext cx="3048000" cy="4029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7255" y="2827018"/>
              <a:ext cx="2991611" cy="40309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5284" y="2827018"/>
              <a:ext cx="3048000" cy="40309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8215" y="2517648"/>
              <a:ext cx="3046476" cy="4122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8" y="1635251"/>
              <a:ext cx="3046476" cy="4113276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524000" y="4953000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Учебные пособия по всем 6 модулям имеют модулям имеют примерно одинаковую структуру, отражающую важнейшие основания религиозных культур и светской этики, связанные с духовно нравственным воспитанием, и строятся на общих ценностных основаниях.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219200" y="304800"/>
            <a:ext cx="10972800" cy="1204913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1202690">
              <a:spcBef>
                <a:spcPts val="750"/>
              </a:spcBef>
              <a:tabLst>
                <a:tab pos="1417320" algn="l"/>
              </a:tabLst>
            </a:pPr>
            <a:r>
              <a:rPr lang="ru-RU" sz="3200" dirty="0" smtClean="0">
                <a:solidFill>
                  <a:srgbClr val="7030A0"/>
                </a:solidFill>
              </a:rPr>
              <a:t>                       </a:t>
            </a:r>
            <a:r>
              <a:rPr lang="ru-RU" sz="2400" dirty="0" smtClean="0">
                <a:solidFill>
                  <a:srgbClr val="7030A0"/>
                </a:solidFill>
              </a:rPr>
              <a:t>Советы </a:t>
            </a:r>
            <a:r>
              <a:rPr lang="ru-RU" sz="2400" dirty="0" smtClean="0">
                <a:solidFill>
                  <a:srgbClr val="7030A0"/>
                </a:solidFill>
              </a:rPr>
              <a:t>родителям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i="1" dirty="0" smtClean="0"/>
              <a:t>Как </a:t>
            </a:r>
            <a:r>
              <a:rPr lang="ru-RU" sz="2000" i="1" dirty="0" smtClean="0"/>
              <a:t>вы можете помочь своему ребёнку в изучении курса «Основы религиозных культур и светской этики»</a:t>
            </a:r>
            <a:endParaRPr sz="2000" i="1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676400"/>
            <a:ext cx="11734800" cy="39523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722630" marR="713740" indent="1905" algn="l">
              <a:spcBef>
                <a:spcPts val="10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Совет 1. </a:t>
            </a:r>
            <a:r>
              <a:rPr lang="ru-RU" sz="1600" dirty="0" smtClean="0"/>
              <a:t>Настройтесь на воспитание; отнеситесь к новому школьному курсу как к дополнительному средству нравственного развития вашего ребёнка; вы и есть главный для ребёнка воспитатель.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7030A0"/>
                </a:solidFill>
              </a:rPr>
              <a:t>Совет 2. </a:t>
            </a:r>
            <a:r>
              <a:rPr lang="ru-RU" sz="1600" dirty="0" smtClean="0"/>
              <a:t>Разговаривайте с детьми о том, что они изучали на уроках. Хорошее средство воспитания – диалог между родителями и детьми о духовности и нравственности.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7030A0"/>
                </a:solidFill>
              </a:rPr>
              <a:t>Совет 3. </a:t>
            </a:r>
            <a:r>
              <a:rPr lang="ru-RU" sz="1600" dirty="0" smtClean="0"/>
              <a:t>Воспитывайте у ребёнка благожелательное отношение к людям другого мировоззрения.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7030A0"/>
                </a:solidFill>
              </a:rPr>
              <a:t>Совет 4</a:t>
            </a:r>
            <a:r>
              <a:rPr lang="ru-RU" sz="1600" dirty="0" smtClean="0"/>
              <a:t>. Не упускайте время, благоприятное для нравственного воспитания детей.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7030A0"/>
                </a:solidFill>
              </a:rPr>
              <a:t>Совет 5</a:t>
            </a:r>
            <a:r>
              <a:rPr lang="ru-RU" sz="1600" dirty="0" smtClean="0"/>
              <a:t>. Не забывайте, никакой учебный курс сам по себе не воспитает вашего ребёнка; главное, что он может приобрести, изучая курс-понимание того, насколько важна нравственность для полноценной человеческой жизни. Всячески поддерживайте это в ребёнке.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7030A0"/>
                </a:solidFill>
              </a:rPr>
              <a:t>Совет 6. </a:t>
            </a:r>
            <a:r>
              <a:rPr lang="ru-RU" sz="1600" dirty="0" smtClean="0"/>
              <a:t>Создайте в общении и взаимодействии с ребёнком воспитывающие ситуации, превращайте возникающие проблемы в нравственные уроки.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2376" y="6033515"/>
            <a:ext cx="3695700" cy="7421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-02-08_11-25-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76600"/>
            <a:ext cx="2551834" cy="3329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9800" y="457201"/>
            <a:ext cx="8077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Модуль 1.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Основы православной культуры: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Курс знакомит с основами православной культуры, раскрывает её значение в формировании российского государства и общества, а также ее роль в формировании личности человека, его отношения к миру и людям, поведения в повседневной жизни.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-02-08_11-28-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429000"/>
            <a:ext cx="2418347" cy="320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381001"/>
            <a:ext cx="8686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Модуль 2.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Основы исламской культуры: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Курс знакомит школьников с основами духовно-нравственной культуры ислама. Учащиеся узнают о жизни пророка Мухаммада, об истории появления, основах ислама и исламской этики, об обязанностях мусульман. Обращаясь к Корану и Сунне, авторы учебника подчёркивают значение этих книг как источников нравственности. Особое место в пособии уделено жизни мусульман в современной России.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-02-08_11-30-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971800"/>
            <a:ext cx="2794830" cy="3657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5000" y="4572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Модуль 3.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Основы буддийской культуры: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Курс в доступной для учащихся 4-х классов форме знакомит с основами буддийской культуры: её основателем, буддийским учением, нравственными ценностями, священными книгами, ритуалами, святынями, праздниками, искусством.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-02-08_11-32-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99184"/>
            <a:ext cx="2239297" cy="3018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1200" y="685800"/>
            <a:ext cx="784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Модуль 4.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Основы иудейской культуры: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Курс знакомит с основами иудейской культуры и раскрывает её значение в формировании личности иудея и его поведении в повседневной жизни, а также её влияние на историю еврейского народа и мировые религии - христианство и ислам, показывает жизнь евреев в России.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457200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Модуль 5.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Основы мировых религиозных культур: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Курс знакомит с вопросами возникновения и истории важнейших религий мира, с их взаимоотношением с культурой и этикой, воздействием на искусство, ролью в жизни людей евреев в России.</a:t>
            </a:r>
            <a:endParaRPr lang="ru-RU" dirty="0"/>
          </a:p>
        </p:txBody>
      </p:sp>
      <p:pic>
        <p:nvPicPr>
          <p:cNvPr id="4" name="Рисунок 3" descr="2024-02-08_11-35-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667000"/>
            <a:ext cx="2895600" cy="38971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-02-08_11-37-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19400"/>
            <a:ext cx="2758633" cy="3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0" y="457200"/>
            <a:ext cx="769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Модуль 6.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Основы светской этики: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Призван дать обучающимся представление о том, что такое этика, построенная на нерелигиозных основаниях, показать, что мораль составляет неотъемлемую часть человеческой культуры.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489" y="10795"/>
            <a:ext cx="9431020" cy="1769920"/>
          </a:xfrm>
          <a:prstGeom prst="rect">
            <a:avLst/>
          </a:prstGeom>
        </p:spPr>
        <p:txBody>
          <a:bodyPr vert="horz" wrap="square" lIns="0" tIns="432003" rIns="0" bIns="0" rtlCol="0">
            <a:spAutoFit/>
          </a:bodyPr>
          <a:lstStyle/>
          <a:p>
            <a:pPr marL="2609215" marR="5080" indent="-2303145">
              <a:lnSpc>
                <a:spcPts val="5190"/>
              </a:lnSpc>
              <a:spcBef>
                <a:spcPts val="750"/>
              </a:spcBef>
            </a:pPr>
            <a:r>
              <a:rPr dirty="0">
                <a:solidFill>
                  <a:srgbClr val="7030A0"/>
                </a:solidFill>
              </a:rPr>
              <a:t>Основы</a:t>
            </a:r>
            <a:r>
              <a:rPr spc="-160" dirty="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религиозных</a:t>
            </a:r>
            <a:r>
              <a:rPr spc="-155" dirty="0">
                <a:solidFill>
                  <a:srgbClr val="7030A0"/>
                </a:solidFill>
              </a:rPr>
              <a:t> </a:t>
            </a:r>
            <a:r>
              <a:rPr spc="-45" dirty="0">
                <a:solidFill>
                  <a:srgbClr val="7030A0"/>
                </a:solidFill>
              </a:rPr>
              <a:t>культур</a:t>
            </a:r>
            <a:r>
              <a:rPr spc="-160" dirty="0">
                <a:solidFill>
                  <a:srgbClr val="7030A0"/>
                </a:solidFill>
              </a:rPr>
              <a:t> </a:t>
            </a:r>
            <a:r>
              <a:rPr spc="-50" dirty="0">
                <a:solidFill>
                  <a:srgbClr val="7030A0"/>
                </a:solidFill>
              </a:rPr>
              <a:t>и </a:t>
            </a:r>
            <a:r>
              <a:rPr dirty="0">
                <a:solidFill>
                  <a:srgbClr val="7030A0"/>
                </a:solidFill>
              </a:rPr>
              <a:t>светской</a:t>
            </a:r>
            <a:r>
              <a:rPr spc="-65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этики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365760" algn="just">
              <a:lnSpc>
                <a:spcPct val="90000"/>
              </a:lnSpc>
              <a:spcBef>
                <a:spcPts val="415"/>
              </a:spcBef>
            </a:pPr>
            <a:r>
              <a:rPr dirty="0"/>
              <a:t>В</a:t>
            </a:r>
            <a:r>
              <a:rPr spc="585" dirty="0"/>
              <a:t>  </a:t>
            </a:r>
            <a:r>
              <a:rPr dirty="0"/>
              <a:t>основании</a:t>
            </a:r>
            <a:r>
              <a:rPr spc="575" dirty="0"/>
              <a:t>  </a:t>
            </a:r>
            <a:r>
              <a:rPr dirty="0"/>
              <a:t>реализации</a:t>
            </a:r>
            <a:r>
              <a:rPr spc="575" dirty="0"/>
              <a:t>  </a:t>
            </a:r>
            <a:r>
              <a:rPr dirty="0"/>
              <a:t>курса</a:t>
            </a:r>
            <a:r>
              <a:rPr spc="580" dirty="0"/>
              <a:t>  </a:t>
            </a:r>
            <a:r>
              <a:rPr dirty="0"/>
              <a:t>ОРКСЭ</a:t>
            </a:r>
            <a:r>
              <a:rPr spc="585" dirty="0"/>
              <a:t>  </a:t>
            </a:r>
            <a:r>
              <a:rPr dirty="0"/>
              <a:t>лежит</a:t>
            </a:r>
            <a:r>
              <a:rPr spc="585" dirty="0"/>
              <a:t>  </a:t>
            </a:r>
            <a:r>
              <a:rPr spc="-10" dirty="0"/>
              <a:t>религиоведческо- </a:t>
            </a:r>
            <a:r>
              <a:rPr dirty="0"/>
              <a:t>культурологический</a:t>
            </a:r>
            <a:r>
              <a:rPr spc="465" dirty="0"/>
              <a:t> </a:t>
            </a:r>
            <a:r>
              <a:rPr dirty="0"/>
              <a:t>подход,</a:t>
            </a:r>
            <a:r>
              <a:rPr spc="459" dirty="0"/>
              <a:t> </a:t>
            </a:r>
            <a:r>
              <a:rPr dirty="0"/>
              <a:t>способствующий</a:t>
            </a:r>
            <a:r>
              <a:rPr spc="470" dirty="0"/>
              <a:t> </a:t>
            </a:r>
            <a:r>
              <a:rPr dirty="0"/>
              <a:t>формированию</a:t>
            </a:r>
            <a:r>
              <a:rPr spc="455" dirty="0"/>
              <a:t> </a:t>
            </a:r>
            <a:r>
              <a:rPr dirty="0"/>
              <a:t>у</a:t>
            </a:r>
            <a:r>
              <a:rPr spc="484" dirty="0"/>
              <a:t> </a:t>
            </a:r>
            <a:r>
              <a:rPr spc="-10" dirty="0"/>
              <a:t>младших </a:t>
            </a:r>
            <a:r>
              <a:rPr dirty="0"/>
              <a:t>школьников</a:t>
            </a:r>
            <a:r>
              <a:rPr spc="225" dirty="0"/>
              <a:t>  </a:t>
            </a:r>
            <a:r>
              <a:rPr dirty="0"/>
              <a:t>первоначальных</a:t>
            </a:r>
            <a:r>
              <a:rPr spc="235" dirty="0"/>
              <a:t>  </a:t>
            </a:r>
            <a:r>
              <a:rPr dirty="0"/>
              <a:t>представлений</a:t>
            </a:r>
            <a:r>
              <a:rPr spc="229" dirty="0"/>
              <a:t>  </a:t>
            </a:r>
            <a:r>
              <a:rPr dirty="0"/>
              <a:t>о</a:t>
            </a:r>
            <a:r>
              <a:rPr spc="240" dirty="0"/>
              <a:t>  </a:t>
            </a:r>
            <a:r>
              <a:rPr dirty="0"/>
              <a:t>культуре</a:t>
            </a:r>
            <a:r>
              <a:rPr spc="235" dirty="0"/>
              <a:t>  </a:t>
            </a:r>
            <a:r>
              <a:rPr spc="-10" dirty="0"/>
              <a:t>традиционных </a:t>
            </a:r>
            <a:r>
              <a:rPr dirty="0"/>
              <a:t>религий</a:t>
            </a:r>
            <a:r>
              <a:rPr spc="360" dirty="0"/>
              <a:t>  </a:t>
            </a:r>
            <a:r>
              <a:rPr dirty="0"/>
              <a:t>народов</a:t>
            </a:r>
            <a:r>
              <a:rPr spc="360" dirty="0"/>
              <a:t>  </a:t>
            </a:r>
            <a:r>
              <a:rPr dirty="0"/>
              <a:t>России</a:t>
            </a:r>
            <a:r>
              <a:rPr spc="360" dirty="0"/>
              <a:t>  </a:t>
            </a:r>
            <a:r>
              <a:rPr dirty="0"/>
              <a:t>(православия,</a:t>
            </a:r>
            <a:r>
              <a:rPr spc="370" dirty="0"/>
              <a:t>  </a:t>
            </a:r>
            <a:r>
              <a:rPr dirty="0"/>
              <a:t>ислама,</a:t>
            </a:r>
            <a:r>
              <a:rPr spc="365" dirty="0"/>
              <a:t>  </a:t>
            </a:r>
            <a:r>
              <a:rPr dirty="0"/>
              <a:t>буддизма,</a:t>
            </a:r>
            <a:r>
              <a:rPr spc="360" dirty="0"/>
              <a:t>  </a:t>
            </a:r>
            <a:r>
              <a:rPr spc="-10" dirty="0"/>
              <a:t>иудаизма), </a:t>
            </a:r>
            <a:r>
              <a:rPr dirty="0"/>
              <a:t>российской</a:t>
            </a:r>
            <a:r>
              <a:rPr spc="15" dirty="0"/>
              <a:t> </a:t>
            </a:r>
            <a:r>
              <a:rPr dirty="0"/>
              <a:t>светской</a:t>
            </a:r>
            <a:r>
              <a:rPr spc="10" dirty="0"/>
              <a:t> </a:t>
            </a:r>
            <a:r>
              <a:rPr dirty="0"/>
              <a:t>(гражданской)</a:t>
            </a:r>
            <a:r>
              <a:rPr spc="25" dirty="0"/>
              <a:t> </a:t>
            </a:r>
            <a:r>
              <a:rPr dirty="0"/>
              <a:t>этике,</a:t>
            </a:r>
            <a:r>
              <a:rPr spc="5" dirty="0"/>
              <a:t> </a:t>
            </a:r>
            <a:r>
              <a:rPr dirty="0"/>
              <a:t>основанной</a:t>
            </a:r>
            <a:r>
              <a:rPr spc="25" dirty="0"/>
              <a:t> </a:t>
            </a:r>
            <a:r>
              <a:rPr dirty="0"/>
              <a:t>на</a:t>
            </a:r>
            <a:r>
              <a:rPr spc="30" dirty="0"/>
              <a:t> </a:t>
            </a:r>
            <a:r>
              <a:rPr spc="-10" dirty="0"/>
              <a:t>конституционных </a:t>
            </a:r>
            <a:r>
              <a:rPr dirty="0"/>
              <a:t>правах</a:t>
            </a:r>
            <a:r>
              <a:rPr spc="-7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dirty="0"/>
              <a:t>свободах</a:t>
            </a:r>
            <a:r>
              <a:rPr spc="-65" dirty="0"/>
              <a:t> </a:t>
            </a:r>
            <a:r>
              <a:rPr dirty="0"/>
              <a:t>человека</a:t>
            </a:r>
            <a:r>
              <a:rPr spc="-55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dirty="0"/>
              <a:t>гражданина</a:t>
            </a:r>
            <a:r>
              <a:rPr spc="-7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Российской</a:t>
            </a:r>
            <a:r>
              <a:rPr spc="-65" dirty="0"/>
              <a:t> </a:t>
            </a:r>
            <a:r>
              <a:rPr spc="-10" dirty="0"/>
              <a:t>Федерации.</a:t>
            </a:r>
          </a:p>
          <a:p>
            <a:pPr marL="12700" marR="5080" indent="365760" algn="just">
              <a:lnSpc>
                <a:spcPct val="90000"/>
              </a:lnSpc>
            </a:pPr>
            <a:r>
              <a:rPr dirty="0"/>
              <a:t>В</a:t>
            </a:r>
            <a:r>
              <a:rPr spc="330" dirty="0"/>
              <a:t>  </a:t>
            </a:r>
            <a:r>
              <a:rPr dirty="0"/>
              <a:t>рамках</a:t>
            </a:r>
            <a:r>
              <a:rPr spc="325" dirty="0"/>
              <a:t>  </a:t>
            </a:r>
            <a:r>
              <a:rPr spc="-25" dirty="0"/>
              <a:t>религиоведческо-</a:t>
            </a:r>
            <a:r>
              <a:rPr dirty="0"/>
              <a:t>культурологического</a:t>
            </a:r>
            <a:r>
              <a:rPr spc="335" dirty="0"/>
              <a:t>  </a:t>
            </a:r>
            <a:r>
              <a:rPr dirty="0"/>
              <a:t>подхода</a:t>
            </a:r>
            <a:r>
              <a:rPr spc="325" dirty="0"/>
              <a:t>  </a:t>
            </a:r>
            <a:r>
              <a:rPr spc="-10" dirty="0"/>
              <a:t>школьники </a:t>
            </a:r>
            <a:r>
              <a:rPr dirty="0"/>
              <a:t>осознают</a:t>
            </a:r>
            <a:r>
              <a:rPr spc="295" dirty="0"/>
              <a:t> </a:t>
            </a:r>
            <a:r>
              <a:rPr dirty="0"/>
              <a:t>религиозные</a:t>
            </a:r>
            <a:r>
              <a:rPr spc="290" dirty="0"/>
              <a:t> </a:t>
            </a:r>
            <a:r>
              <a:rPr dirty="0"/>
              <a:t>реалии,</a:t>
            </a:r>
            <a:r>
              <a:rPr spc="285" dirty="0"/>
              <a:t> </a:t>
            </a:r>
            <a:r>
              <a:rPr dirty="0"/>
              <a:t>традиции,</a:t>
            </a:r>
            <a:r>
              <a:rPr spc="275" dirty="0"/>
              <a:t> </a:t>
            </a:r>
            <a:r>
              <a:rPr dirty="0"/>
              <a:t>ценности</a:t>
            </a:r>
            <a:r>
              <a:rPr spc="275" dirty="0"/>
              <a:t> </a:t>
            </a:r>
            <a:r>
              <a:rPr dirty="0"/>
              <a:t>как</a:t>
            </a:r>
            <a:r>
              <a:rPr spc="285" dirty="0"/>
              <a:t> </a:t>
            </a:r>
            <a:r>
              <a:rPr dirty="0"/>
              <a:t>формы</a:t>
            </a:r>
            <a:r>
              <a:rPr spc="290" dirty="0"/>
              <a:t> </a:t>
            </a:r>
            <a:r>
              <a:rPr spc="-10" dirty="0"/>
              <a:t>выражения </a:t>
            </a:r>
            <a:r>
              <a:rPr spc="-25" dirty="0"/>
              <a:t>культуры,</a:t>
            </a:r>
            <a:r>
              <a:rPr spc="-80" dirty="0"/>
              <a:t> </a:t>
            </a:r>
            <a:r>
              <a:rPr dirty="0"/>
              <a:t>определяют</a:t>
            </a:r>
            <a:r>
              <a:rPr spc="-75" dirty="0"/>
              <a:t> </a:t>
            </a:r>
            <a:r>
              <a:rPr dirty="0"/>
              <a:t>религию</a:t>
            </a:r>
            <a:r>
              <a:rPr spc="-85" dirty="0"/>
              <a:t> </a:t>
            </a:r>
            <a:r>
              <a:rPr dirty="0"/>
              <a:t>как</a:t>
            </a:r>
            <a:r>
              <a:rPr spc="-65" dirty="0"/>
              <a:t> </a:t>
            </a:r>
            <a:r>
              <a:rPr dirty="0"/>
              <a:t>часть</a:t>
            </a:r>
            <a:r>
              <a:rPr spc="-50" dirty="0"/>
              <a:t> </a:t>
            </a:r>
            <a:r>
              <a:rPr dirty="0"/>
              <a:t>мировой</a:t>
            </a:r>
            <a:r>
              <a:rPr spc="-70" dirty="0"/>
              <a:t> </a:t>
            </a:r>
            <a:r>
              <a:rPr spc="-10" dirty="0"/>
              <a:t>культуры.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838200"/>
            <a:ext cx="701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В результате освоения данного курса школьниками должны быть усвоены следующие смыслы: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•</a:t>
            </a:r>
            <a:r>
              <a:rPr lang="ru-RU" sz="2400" dirty="0" smtClean="0"/>
              <a:t> каждая культура имеет собственный контекст и свою логику,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•</a:t>
            </a:r>
            <a:r>
              <a:rPr lang="ru-RU" sz="2400" dirty="0" smtClean="0"/>
              <a:t> ни одна культура не может быть лучше другой,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•</a:t>
            </a:r>
            <a:r>
              <a:rPr lang="ru-RU" sz="2400" dirty="0" smtClean="0"/>
              <a:t> каждая культура обладает значимым для развития человечества ценностным содержанием.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457200"/>
            <a:ext cx="6705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Можно ли отказаться от изучения курса ОРКСЭ?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dirty="0" smtClean="0"/>
              <a:t>Нет. Согласно приказу Министерства образования и науки РФ этот курс включен в перечень предметов федерального компонента учебного плана и обязателен для изучения в государственных (муниципальных) общеобразовательных учреждениях, реализующих государственный стандарт начального, основного общего, полного (среднего) общего образования.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838200"/>
            <a:ext cx="8458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Как будет оцениваться успешность освоения учащимся курса ОРКСЭ?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• Это безотметочный курс, оценка в виде баллов за него не выставляется. Учебное заведение может самостоятельно решать вопрос о введении оценочной системы. • Учащиеся в конце освоения курса будут представлять свои проектные работы, презентации, творческие выступления и т. </a:t>
            </a:r>
            <a:r>
              <a:rPr lang="ru-RU" sz="2800" dirty="0" err="1" smtClean="0"/>
              <a:t>п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9059" y="514603"/>
            <a:ext cx="3378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7030A0"/>
                </a:solidFill>
              </a:rPr>
              <a:t>Заключение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9369" y="2129789"/>
            <a:ext cx="4671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  <a:tab pos="244030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1)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Классные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5" dirty="0">
                <a:latin typeface="Times New Roman"/>
                <a:cs typeface="Times New Roman"/>
              </a:rPr>
              <a:t>руководители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9768" y="2129789"/>
            <a:ext cx="3944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03375" algn="l"/>
                <a:tab pos="354965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выдают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заявление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5" dirty="0">
                <a:latin typeface="Times New Roman"/>
                <a:cs typeface="Times New Roman"/>
              </a:rPr>
              <a:t>на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9369" y="2427630"/>
            <a:ext cx="8916670" cy="14344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775"/>
              </a:spcBef>
            </a:pPr>
            <a:r>
              <a:rPr sz="2800" b="1" dirty="0">
                <a:latin typeface="Times New Roman"/>
                <a:cs typeface="Times New Roman"/>
              </a:rPr>
              <a:t>выбор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модуля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курса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ОРКСЭ;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5620">
              <a:lnSpc>
                <a:spcPts val="3020"/>
              </a:lnSpc>
              <a:spcBef>
                <a:spcPts val="1055"/>
              </a:spcBef>
              <a:tabLst>
                <a:tab pos="527685" algn="l"/>
                <a:tab pos="2352040" algn="l"/>
                <a:tab pos="4340860" algn="l"/>
                <a:tab pos="717169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2)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Родители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(законные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представители)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5" dirty="0">
                <a:latin typeface="Times New Roman"/>
                <a:cs typeface="Times New Roman"/>
              </a:rPr>
              <a:t>заполняют </a:t>
            </a:r>
            <a:r>
              <a:rPr sz="2800" b="1" spc="-10" dirty="0">
                <a:latin typeface="Times New Roman"/>
                <a:cs typeface="Times New Roman"/>
              </a:rPr>
              <a:t>заявления;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9369" y="3920744"/>
            <a:ext cx="891667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27685" marR="5080" indent="-515620">
              <a:lnSpc>
                <a:spcPts val="3030"/>
              </a:lnSpc>
              <a:spcBef>
                <a:spcPts val="470"/>
              </a:spcBef>
              <a:tabLst>
                <a:tab pos="527685" algn="l"/>
                <a:tab pos="2609850" algn="l"/>
                <a:tab pos="4859020" algn="l"/>
                <a:tab pos="794702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3)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Родители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(законные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представители)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Times New Roman"/>
                <a:cs typeface="Times New Roman"/>
              </a:rPr>
              <a:t>сдают </a:t>
            </a:r>
            <a:r>
              <a:rPr sz="2800" b="1" dirty="0">
                <a:latin typeface="Times New Roman"/>
                <a:cs typeface="Times New Roman"/>
              </a:rPr>
              <a:t>заявления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классному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руководителю.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2376" y="6033515"/>
            <a:ext cx="3695700" cy="7421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489" y="10795"/>
            <a:ext cx="9431020" cy="1260216"/>
          </a:xfrm>
          <a:prstGeom prst="rect">
            <a:avLst/>
          </a:prstGeom>
        </p:spPr>
        <p:txBody>
          <a:bodyPr vert="horz" wrap="square" lIns="0" tIns="516508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Основы</a:t>
            </a:r>
            <a:r>
              <a:rPr spc="-140" dirty="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православной</a:t>
            </a:r>
            <a:r>
              <a:rPr spc="-145" dirty="0">
                <a:solidFill>
                  <a:srgbClr val="7030A0"/>
                </a:solidFill>
              </a:rPr>
              <a:t> </a:t>
            </a:r>
            <a:r>
              <a:rPr spc="-40" dirty="0">
                <a:solidFill>
                  <a:srgbClr val="7030A0"/>
                </a:solidFill>
              </a:rPr>
              <a:t>культуры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3558" y="1954148"/>
            <a:ext cx="488251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Россия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наша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Родина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spc="-65" dirty="0">
                <a:latin typeface="Times New Roman"/>
                <a:cs typeface="Times New Roman"/>
              </a:rPr>
              <a:t>Культура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религия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Человек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Бог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православии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Православная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молитва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Библия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Евангелие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Проповедь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Христа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Христос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Его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крест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Пасха</a:t>
            </a:r>
            <a:endParaRPr sz="2800">
              <a:latin typeface="Times New Roman"/>
              <a:cs typeface="Times New Roman"/>
            </a:endParaRPr>
          </a:p>
          <a:p>
            <a:pPr marL="469900" marR="862330" indent="-457834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Православное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учение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о </a:t>
            </a:r>
            <a:r>
              <a:rPr sz="2800" spc="-10" dirty="0">
                <a:latin typeface="Times New Roman"/>
                <a:cs typeface="Times New Roman"/>
              </a:rPr>
              <a:t>человеке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9702" y="2381249"/>
            <a:ext cx="494538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Совесть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раскаяние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Заповеди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Милосердие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сострадание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Золотое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правило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этики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spc="-20" dirty="0">
                <a:latin typeface="Times New Roman"/>
                <a:cs typeface="Times New Roman"/>
              </a:rPr>
              <a:t>Храм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Икона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</a:tabLst>
            </a:pPr>
            <a:r>
              <a:rPr sz="2800" spc="-20" dirty="0">
                <a:latin typeface="Times New Roman"/>
                <a:cs typeface="Times New Roman"/>
              </a:rPr>
              <a:t>Творческие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работы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учащихся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spc="-20" dirty="0">
                <a:latin typeface="Times New Roman"/>
                <a:cs typeface="Times New Roman"/>
              </a:rPr>
              <a:t>Подведение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итогов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742" y="402793"/>
            <a:ext cx="81553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Основы</a:t>
            </a:r>
            <a:r>
              <a:rPr spc="-140" dirty="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исламской</a:t>
            </a:r>
            <a:r>
              <a:rPr spc="-145" dirty="0">
                <a:solidFill>
                  <a:srgbClr val="7030A0"/>
                </a:solidFill>
              </a:rPr>
              <a:t> </a:t>
            </a:r>
            <a:r>
              <a:rPr spc="-45" dirty="0">
                <a:solidFill>
                  <a:srgbClr val="7030A0"/>
                </a:solidFill>
              </a:rPr>
              <a:t>культуры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9742" y="1844751"/>
            <a:ext cx="3832860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Россия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наша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Родина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spc="-25" dirty="0">
                <a:latin typeface="Times New Roman"/>
                <a:cs typeface="Times New Roman"/>
              </a:rPr>
              <a:t>Колыбель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ислама</a:t>
            </a:r>
            <a:endParaRPr sz="2800">
              <a:latin typeface="Times New Roman"/>
              <a:cs typeface="Times New Roman"/>
            </a:endParaRPr>
          </a:p>
          <a:p>
            <a:pPr marL="299085" marR="24892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Пророк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Мухаммад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— </a:t>
            </a:r>
            <a:r>
              <a:rPr sz="2800" spc="-10" dirty="0">
                <a:latin typeface="Times New Roman"/>
                <a:cs typeface="Times New Roman"/>
              </a:rPr>
              <a:t>основатель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ислама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Начало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пророчества</a:t>
            </a:r>
            <a:endParaRPr sz="2800">
              <a:latin typeface="Times New Roman"/>
              <a:cs typeface="Times New Roman"/>
            </a:endParaRPr>
          </a:p>
          <a:p>
            <a:pPr marL="299085" marR="6731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Чудесное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путешествие пророка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spc="-10" dirty="0">
                <a:latin typeface="Times New Roman"/>
                <a:cs typeface="Times New Roman"/>
              </a:rPr>
              <a:t>Хиджра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20" dirty="0">
                <a:latin typeface="Times New Roman"/>
                <a:cs typeface="Times New Roman"/>
              </a:rPr>
              <a:t>Коран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Сунна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Вера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Аллаха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3293" y="1844751"/>
            <a:ext cx="4775200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78486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spc="-10" dirty="0">
                <a:latin typeface="Times New Roman"/>
                <a:cs typeface="Times New Roman"/>
              </a:rPr>
              <a:t>Божественные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Писания. </a:t>
            </a:r>
            <a:r>
              <a:rPr sz="2800" dirty="0">
                <a:latin typeface="Times New Roman"/>
                <a:cs typeface="Times New Roman"/>
              </a:rPr>
              <a:t>Посланники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Бога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Вера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Судный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день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судьбу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Обязанности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мусульман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Поклонение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Аллаху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Пост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месяц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рамадан</a:t>
            </a:r>
            <a:endParaRPr sz="2800">
              <a:latin typeface="Times New Roman"/>
              <a:cs typeface="Times New Roman"/>
            </a:endParaRPr>
          </a:p>
          <a:p>
            <a:pPr marL="299085" marR="101155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20" dirty="0">
                <a:latin typeface="Times New Roman"/>
                <a:cs typeface="Times New Roman"/>
              </a:rPr>
              <a:t>Пожертвование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имя </a:t>
            </a:r>
            <a:r>
              <a:rPr sz="2800" spc="-10" dirty="0">
                <a:latin typeface="Times New Roman"/>
                <a:cs typeface="Times New Roman"/>
              </a:rPr>
              <a:t>Всевышнего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Паломничество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Мекку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20" dirty="0">
                <a:latin typeface="Times New Roman"/>
                <a:cs typeface="Times New Roman"/>
              </a:rPr>
              <a:t>Творческие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работы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учащихся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489" y="10795"/>
            <a:ext cx="9431020" cy="1260216"/>
          </a:xfrm>
          <a:prstGeom prst="rect">
            <a:avLst/>
          </a:prstGeom>
        </p:spPr>
        <p:txBody>
          <a:bodyPr vert="horz" wrap="square" lIns="0" tIns="516508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Основы</a:t>
            </a:r>
            <a:r>
              <a:rPr spc="-170" dirty="0">
                <a:solidFill>
                  <a:srgbClr val="7030A0"/>
                </a:solidFill>
              </a:rPr>
              <a:t> </a:t>
            </a:r>
            <a:r>
              <a:rPr spc="-40" dirty="0">
                <a:solidFill>
                  <a:srgbClr val="7030A0"/>
                </a:solidFill>
              </a:rPr>
              <a:t>буддийской</a:t>
            </a:r>
            <a:r>
              <a:rPr spc="-180" dirty="0">
                <a:solidFill>
                  <a:srgbClr val="7030A0"/>
                </a:solidFill>
              </a:rPr>
              <a:t> </a:t>
            </a:r>
            <a:r>
              <a:rPr spc="-50" dirty="0">
                <a:solidFill>
                  <a:srgbClr val="7030A0"/>
                </a:solidFill>
              </a:rPr>
              <a:t>культуры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3667" y="1935861"/>
            <a:ext cx="417131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Россия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наша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Родина</a:t>
            </a:r>
            <a:endParaRPr sz="2800">
              <a:latin typeface="Times New Roman"/>
              <a:cs typeface="Times New Roman"/>
            </a:endParaRPr>
          </a:p>
          <a:p>
            <a:pPr marL="299085" marR="252729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65" dirty="0">
                <a:latin typeface="Times New Roman"/>
                <a:cs typeface="Times New Roman"/>
              </a:rPr>
              <a:t>Культура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религия. </a:t>
            </a:r>
            <a:r>
              <a:rPr sz="2800" dirty="0">
                <a:latin typeface="Times New Roman"/>
                <a:cs typeface="Times New Roman"/>
              </a:rPr>
              <a:t>Введение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буддийскую </a:t>
            </a:r>
            <a:r>
              <a:rPr sz="2800" spc="-10" dirty="0">
                <a:latin typeface="Times New Roman"/>
                <a:cs typeface="Times New Roman"/>
              </a:rPr>
              <a:t>духовную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традицию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30" dirty="0">
                <a:latin typeface="Times New Roman"/>
                <a:cs typeface="Times New Roman"/>
              </a:rPr>
              <a:t>Будда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его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учение</a:t>
            </a:r>
            <a:endParaRPr sz="2800">
              <a:latin typeface="Times New Roman"/>
              <a:cs typeface="Times New Roman"/>
            </a:endParaRPr>
          </a:p>
          <a:p>
            <a:pPr marL="299085" marR="24701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spc="-30" dirty="0">
                <a:latin typeface="Times New Roman"/>
                <a:cs typeface="Times New Roman"/>
              </a:rPr>
              <a:t>Буддийский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священный </a:t>
            </a:r>
            <a:r>
              <a:rPr sz="2800" dirty="0">
                <a:latin typeface="Times New Roman"/>
                <a:cs typeface="Times New Roman"/>
              </a:rPr>
              <a:t>канон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«Трипитака»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35" dirty="0">
                <a:latin typeface="Times New Roman"/>
                <a:cs typeface="Times New Roman"/>
              </a:rPr>
              <a:t>Буддийская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картина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мира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Добро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зло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Принцип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ненасилия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4129" y="1935861"/>
            <a:ext cx="443611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93853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Любовь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человеку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и </a:t>
            </a:r>
            <a:r>
              <a:rPr sz="2800" dirty="0">
                <a:latin typeface="Times New Roman"/>
                <a:cs typeface="Times New Roman"/>
              </a:rPr>
              <a:t>ценность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жизни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Сострадание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милосердие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Отношение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природе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25" dirty="0">
                <a:latin typeface="Times New Roman"/>
                <a:cs typeface="Times New Roman"/>
              </a:rPr>
              <a:t>Буддийские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учители</a:t>
            </a:r>
            <a:endParaRPr sz="2800">
              <a:latin typeface="Times New Roman"/>
              <a:cs typeface="Times New Roman"/>
            </a:endParaRPr>
          </a:p>
          <a:p>
            <a:pPr marL="299085" marR="6146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Семья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буддийской </a:t>
            </a:r>
            <a:r>
              <a:rPr sz="2800" spc="-35" dirty="0">
                <a:latin typeface="Times New Roman"/>
                <a:cs typeface="Times New Roman"/>
              </a:rPr>
              <a:t>культуре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её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ценности</a:t>
            </a:r>
            <a:endParaRPr sz="2800">
              <a:latin typeface="Times New Roman"/>
              <a:cs typeface="Times New Roman"/>
            </a:endParaRPr>
          </a:p>
          <a:p>
            <a:pPr marL="299085" marR="121602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10" dirty="0">
                <a:latin typeface="Times New Roman"/>
                <a:cs typeface="Times New Roman"/>
              </a:rPr>
              <a:t>Творческие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работы учащихся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Обобщающий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урок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457" y="204673"/>
            <a:ext cx="80251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Основы</a:t>
            </a:r>
            <a:r>
              <a:rPr spc="-185" dirty="0">
                <a:solidFill>
                  <a:srgbClr val="7030A0"/>
                </a:solidFill>
              </a:rPr>
              <a:t> </a:t>
            </a:r>
            <a:r>
              <a:rPr spc="-20" dirty="0">
                <a:solidFill>
                  <a:srgbClr val="7030A0"/>
                </a:solidFill>
              </a:rPr>
              <a:t>иудейской</a:t>
            </a:r>
            <a:r>
              <a:rPr spc="-180" dirty="0">
                <a:solidFill>
                  <a:srgbClr val="7030A0"/>
                </a:solidFill>
              </a:rPr>
              <a:t> </a:t>
            </a:r>
            <a:r>
              <a:rPr spc="-45" dirty="0">
                <a:solidFill>
                  <a:srgbClr val="7030A0"/>
                </a:solidFill>
              </a:rPr>
              <a:t>культуры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9366" y="1192149"/>
            <a:ext cx="4966970" cy="517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Россия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—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наша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Родина</a:t>
            </a:r>
            <a:endParaRPr sz="26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Введение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иудейскую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духовную </a:t>
            </a:r>
            <a:r>
              <a:rPr sz="2600" dirty="0">
                <a:latin typeface="Times New Roman"/>
                <a:cs typeface="Times New Roman"/>
              </a:rPr>
              <a:t>традицию.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Культура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религия</a:t>
            </a:r>
            <a:endParaRPr sz="2600">
              <a:latin typeface="Times New Roman"/>
              <a:cs typeface="Times New Roman"/>
            </a:endParaRPr>
          </a:p>
          <a:p>
            <a:pPr marL="299085" marR="1974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781935" algn="l"/>
              </a:tabLst>
            </a:pPr>
            <a:r>
              <a:rPr sz="2600" spc="-20" dirty="0">
                <a:latin typeface="Times New Roman"/>
                <a:cs typeface="Times New Roman"/>
              </a:rPr>
              <a:t>Тора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—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главная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книга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иудаизма </a:t>
            </a:r>
            <a:r>
              <a:rPr sz="2600" dirty="0">
                <a:latin typeface="Times New Roman"/>
                <a:cs typeface="Times New Roman"/>
              </a:rPr>
              <a:t>Сущность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Торы.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«Золотое </a:t>
            </a:r>
            <a:r>
              <a:rPr sz="2600" dirty="0">
                <a:latin typeface="Times New Roman"/>
                <a:cs typeface="Times New Roman"/>
              </a:rPr>
              <a:t>правило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Гилеля»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Письменная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Устная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Тора.</a:t>
            </a:r>
            <a:endParaRPr sz="2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Классические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тексты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иудаизма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Патриархи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еврейского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народа</a:t>
            </a:r>
            <a:endParaRPr sz="2600">
              <a:latin typeface="Times New Roman"/>
              <a:cs typeface="Times New Roman"/>
            </a:endParaRPr>
          </a:p>
          <a:p>
            <a:pPr marL="299085" marR="464184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Евреи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Египте: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от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Йосефа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до </a:t>
            </a:r>
            <a:r>
              <a:rPr sz="2600" spc="-20" dirty="0">
                <a:latin typeface="Times New Roman"/>
                <a:cs typeface="Times New Roman"/>
              </a:rPr>
              <a:t>Моше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600" spc="-25" dirty="0">
                <a:latin typeface="Times New Roman"/>
                <a:cs typeface="Times New Roman"/>
              </a:rPr>
              <a:t>Исход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из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Египта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Дарование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Торы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на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горе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Синай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8657" y="1192149"/>
            <a:ext cx="4476750" cy="517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71374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Пророки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праведники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в </a:t>
            </a:r>
            <a:r>
              <a:rPr sz="2600" spc="-30" dirty="0">
                <a:latin typeface="Times New Roman"/>
                <a:cs typeface="Times New Roman"/>
              </a:rPr>
              <a:t>иудейской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культуре</a:t>
            </a:r>
            <a:endParaRPr sz="2600">
              <a:latin typeface="Times New Roman"/>
              <a:cs typeface="Times New Roman"/>
            </a:endParaRPr>
          </a:p>
          <a:p>
            <a:pPr marL="299085" marR="71374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Пророки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праведники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в </a:t>
            </a:r>
            <a:r>
              <a:rPr sz="2600" spc="-30" dirty="0">
                <a:latin typeface="Times New Roman"/>
                <a:cs typeface="Times New Roman"/>
              </a:rPr>
              <a:t>иудейской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культуре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Храм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жизни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иудеев</a:t>
            </a:r>
            <a:endParaRPr sz="2600">
              <a:latin typeface="Times New Roman"/>
              <a:cs typeface="Times New Roman"/>
            </a:endParaRPr>
          </a:p>
          <a:p>
            <a:pPr marL="299085" marR="56959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spc="-10" dirty="0">
                <a:latin typeface="Times New Roman"/>
                <a:cs typeface="Times New Roman"/>
              </a:rPr>
              <a:t>Назначение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синагоги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её </a:t>
            </a:r>
            <a:r>
              <a:rPr sz="2600" spc="-10" dirty="0">
                <a:latin typeface="Times New Roman"/>
                <a:cs typeface="Times New Roman"/>
              </a:rPr>
              <a:t>устройство</a:t>
            </a:r>
            <a:endParaRPr sz="26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Суббота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(Шабат)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иудейской </a:t>
            </a:r>
            <a:r>
              <a:rPr sz="2600" dirty="0">
                <a:latin typeface="Times New Roman"/>
                <a:cs typeface="Times New Roman"/>
              </a:rPr>
              <a:t>традиции.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Субботний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ритуал</a:t>
            </a:r>
            <a:endParaRPr sz="2600">
              <a:latin typeface="Times New Roman"/>
              <a:cs typeface="Times New Roman"/>
            </a:endParaRPr>
          </a:p>
          <a:p>
            <a:pPr marL="299085" marR="22796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Молитвы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благословения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в </a:t>
            </a:r>
            <a:r>
              <a:rPr sz="2600" spc="-10" dirty="0">
                <a:latin typeface="Times New Roman"/>
                <a:cs typeface="Times New Roman"/>
              </a:rPr>
              <a:t>иудаизме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600" dirty="0">
                <a:latin typeface="Times New Roman"/>
                <a:cs typeface="Times New Roman"/>
              </a:rPr>
              <a:t>Добро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25" dirty="0">
                <a:latin typeface="Times New Roman"/>
                <a:cs typeface="Times New Roman"/>
              </a:rPr>
              <a:t>зло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600" spc="-10" dirty="0">
                <a:latin typeface="Times New Roman"/>
                <a:cs typeface="Times New Roman"/>
              </a:rPr>
              <a:t>Творческие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работы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учащихся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419" y="168986"/>
            <a:ext cx="5996940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475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Основы</a:t>
            </a:r>
            <a:r>
              <a:rPr spc="-140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мировых</a:t>
            </a:r>
          </a:p>
          <a:p>
            <a:pPr algn="ctr">
              <a:lnSpc>
                <a:spcPts val="5475"/>
              </a:lnSpc>
              <a:tabLst>
                <a:tab pos="3763645" algn="l"/>
              </a:tabLst>
            </a:pPr>
            <a:r>
              <a:rPr spc="-10" dirty="0">
                <a:solidFill>
                  <a:srgbClr val="7030A0"/>
                </a:solidFill>
              </a:rPr>
              <a:t>религиозных</a:t>
            </a:r>
            <a:r>
              <a:rPr dirty="0">
                <a:solidFill>
                  <a:srgbClr val="7030A0"/>
                </a:solidFill>
              </a:rPr>
              <a:t>	</a:t>
            </a:r>
            <a:r>
              <a:rPr spc="-50" dirty="0">
                <a:solidFill>
                  <a:srgbClr val="7030A0"/>
                </a:solidFill>
              </a:rPr>
              <a:t>культур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2157" y="1817369"/>
            <a:ext cx="438531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Россия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наша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Родина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55" dirty="0">
                <a:latin typeface="Times New Roman"/>
                <a:cs typeface="Times New Roman"/>
              </a:rPr>
              <a:t>Культура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религия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spc="-55" dirty="0">
                <a:latin typeface="Times New Roman"/>
                <a:cs typeface="Times New Roman"/>
              </a:rPr>
              <a:t>Культура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религия</a:t>
            </a:r>
            <a:endParaRPr sz="2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Возникновение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религий</a:t>
            </a:r>
            <a:endParaRPr sz="2800">
              <a:latin typeface="Times New Roman"/>
              <a:cs typeface="Times New Roman"/>
            </a:endParaRPr>
          </a:p>
          <a:p>
            <a:pPr marL="299085" marR="32893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Возникновение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религий. </a:t>
            </a:r>
            <a:r>
              <a:rPr sz="2800" dirty="0">
                <a:latin typeface="Times New Roman"/>
                <a:cs typeface="Times New Roman"/>
              </a:rPr>
              <a:t>Религии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мира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их </a:t>
            </a:r>
            <a:r>
              <a:rPr sz="2800" spc="-10" dirty="0">
                <a:latin typeface="Times New Roman"/>
                <a:cs typeface="Times New Roman"/>
              </a:rPr>
              <a:t>основатели</a:t>
            </a:r>
            <a:endParaRPr sz="2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Священные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книги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религий </a:t>
            </a:r>
            <a:r>
              <a:rPr sz="2800" spc="-20" dirty="0">
                <a:latin typeface="Times New Roman"/>
                <a:cs typeface="Times New Roman"/>
              </a:rPr>
              <a:t>мира</a:t>
            </a:r>
            <a:endParaRPr sz="2800">
              <a:latin typeface="Times New Roman"/>
              <a:cs typeface="Times New Roman"/>
            </a:endParaRPr>
          </a:p>
          <a:p>
            <a:pPr marL="299085" marR="67246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800" dirty="0">
                <a:latin typeface="Times New Roman"/>
                <a:cs typeface="Times New Roman"/>
              </a:rPr>
              <a:t>Хранители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предания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религиях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мира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/>
              <a:t>Добро</a:t>
            </a:r>
            <a:r>
              <a:rPr spc="-7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dirty="0"/>
              <a:t>зло.</a:t>
            </a:r>
            <a:r>
              <a:rPr spc="-65" dirty="0"/>
              <a:t> </a:t>
            </a:r>
            <a:r>
              <a:rPr dirty="0"/>
              <a:t>Понятие</a:t>
            </a:r>
            <a:r>
              <a:rPr spc="-50" dirty="0"/>
              <a:t> </a:t>
            </a:r>
            <a:r>
              <a:rPr spc="-10" dirty="0"/>
              <a:t>греха, </a:t>
            </a:r>
            <a:r>
              <a:rPr dirty="0"/>
              <a:t>раскаяния</a:t>
            </a:r>
            <a:r>
              <a:rPr spc="-6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воздаяния</a:t>
            </a:r>
          </a:p>
          <a:p>
            <a:pPr marL="299085" marR="7308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/>
              <a:t>Человек</a:t>
            </a:r>
            <a:r>
              <a:rPr spc="-55" dirty="0"/>
              <a:t> </a:t>
            </a:r>
            <a:r>
              <a:rPr dirty="0"/>
              <a:t>в</a:t>
            </a:r>
            <a:r>
              <a:rPr spc="-75" dirty="0"/>
              <a:t> </a:t>
            </a:r>
            <a:r>
              <a:rPr spc="-10" dirty="0"/>
              <a:t>религиозных </a:t>
            </a:r>
            <a:r>
              <a:rPr dirty="0"/>
              <a:t>традициях</a:t>
            </a:r>
            <a:r>
              <a:rPr spc="-95" dirty="0"/>
              <a:t> </a:t>
            </a:r>
            <a:r>
              <a:rPr spc="-20" dirty="0"/>
              <a:t>мира</a:t>
            </a: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/>
              <a:t>Священные</a:t>
            </a:r>
            <a:r>
              <a:rPr spc="-125" dirty="0"/>
              <a:t> </a:t>
            </a:r>
            <a:r>
              <a:rPr spc="-10" dirty="0"/>
              <a:t>сооружения</a:t>
            </a:r>
          </a:p>
          <a:p>
            <a:pPr marL="299085" marR="44640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pc="-10" dirty="0"/>
              <a:t>Искусство</a:t>
            </a:r>
            <a:r>
              <a:rPr spc="-55" dirty="0"/>
              <a:t> </a:t>
            </a:r>
            <a:r>
              <a:rPr dirty="0"/>
              <a:t>в</a:t>
            </a:r>
            <a:r>
              <a:rPr spc="-70" dirty="0"/>
              <a:t> </a:t>
            </a:r>
            <a:r>
              <a:rPr spc="-10" dirty="0"/>
              <a:t>религиозной культуре</a:t>
            </a:r>
          </a:p>
          <a:p>
            <a:pPr marL="299085" marR="137223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pc="-20" dirty="0"/>
              <a:t>Творческие</a:t>
            </a:r>
            <a:r>
              <a:rPr spc="-95" dirty="0"/>
              <a:t> </a:t>
            </a:r>
            <a:r>
              <a:rPr spc="-10" dirty="0"/>
              <a:t>работы учащихся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0489" y="10795"/>
            <a:ext cx="9431020" cy="1260216"/>
          </a:xfrm>
          <a:prstGeom prst="rect">
            <a:avLst/>
          </a:prstGeom>
        </p:spPr>
        <p:txBody>
          <a:bodyPr vert="horz" wrap="square" lIns="0" tIns="516508" rIns="0" bIns="0" rtlCol="0">
            <a:spAutoFit/>
          </a:bodyPr>
          <a:lstStyle/>
          <a:p>
            <a:pPr marL="143954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Основы</a:t>
            </a:r>
            <a:r>
              <a:rPr spc="-85" dirty="0">
                <a:solidFill>
                  <a:srgbClr val="7030A0"/>
                </a:solidFill>
              </a:rPr>
              <a:t> </a:t>
            </a:r>
            <a:r>
              <a:rPr dirty="0">
                <a:solidFill>
                  <a:srgbClr val="7030A0"/>
                </a:solidFill>
              </a:rPr>
              <a:t>светской</a:t>
            </a:r>
            <a:r>
              <a:rPr spc="-110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этики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/>
              <a:t>Россия</a:t>
            </a:r>
            <a:r>
              <a:rPr spc="-3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наша</a:t>
            </a:r>
            <a:r>
              <a:rPr spc="-35" dirty="0"/>
              <a:t> </a:t>
            </a:r>
            <a:r>
              <a:rPr spc="-10" dirty="0"/>
              <a:t>Родина</a:t>
            </a: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/>
              <a:t>Что</a:t>
            </a:r>
            <a:r>
              <a:rPr spc="-95" dirty="0"/>
              <a:t> </a:t>
            </a:r>
            <a:r>
              <a:rPr dirty="0"/>
              <a:t>такое</a:t>
            </a:r>
            <a:r>
              <a:rPr spc="-110" dirty="0"/>
              <a:t> </a:t>
            </a:r>
            <a:r>
              <a:rPr dirty="0"/>
              <a:t>светская</a:t>
            </a:r>
            <a:r>
              <a:rPr spc="-95" dirty="0"/>
              <a:t> </a:t>
            </a:r>
            <a:r>
              <a:rPr spc="-10" dirty="0"/>
              <a:t>этика</a:t>
            </a: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pc="-65" dirty="0"/>
              <a:t>Культура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10" dirty="0"/>
              <a:t>мораль</a:t>
            </a: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dirty="0"/>
              <a:t>Особенности</a:t>
            </a:r>
            <a:r>
              <a:rPr spc="-75" dirty="0"/>
              <a:t> </a:t>
            </a:r>
            <a:r>
              <a:rPr spc="-10" dirty="0"/>
              <a:t>морали</a:t>
            </a: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dirty="0"/>
              <a:t>Добро</a:t>
            </a:r>
            <a:r>
              <a:rPr spc="-55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25" dirty="0"/>
              <a:t>зло</a:t>
            </a: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pc="-10" dirty="0"/>
              <a:t>Добродетель</a:t>
            </a:r>
            <a:r>
              <a:rPr spc="-90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spc="-20" dirty="0"/>
              <a:t>порок</a:t>
            </a:r>
          </a:p>
          <a:p>
            <a:pPr marL="469900" marR="796925" indent="-457834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dirty="0"/>
              <a:t>Свобода</a:t>
            </a:r>
            <a:r>
              <a:rPr spc="-90" dirty="0"/>
              <a:t> </a:t>
            </a:r>
            <a:r>
              <a:rPr dirty="0"/>
              <a:t>и</a:t>
            </a:r>
            <a:r>
              <a:rPr spc="-90" dirty="0"/>
              <a:t> </a:t>
            </a:r>
            <a:r>
              <a:rPr spc="-10" dirty="0"/>
              <a:t>моральный </a:t>
            </a:r>
            <a:r>
              <a:rPr dirty="0"/>
              <a:t>выбор</a:t>
            </a:r>
            <a:r>
              <a:rPr spc="-65" dirty="0"/>
              <a:t> </a:t>
            </a:r>
            <a:r>
              <a:rPr spc="-10" dirty="0"/>
              <a:t>человека</a:t>
            </a: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spc="-10" dirty="0"/>
              <a:t>Свобода</a:t>
            </a:r>
            <a:r>
              <a:rPr spc="-60" dirty="0"/>
              <a:t> </a:t>
            </a:r>
            <a:r>
              <a:rPr dirty="0"/>
              <a:t>и</a:t>
            </a:r>
            <a:r>
              <a:rPr spc="-70" dirty="0"/>
              <a:t> </a:t>
            </a:r>
            <a:r>
              <a:rPr spc="-10" dirty="0"/>
              <a:t>ответственность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70344" y="1893773"/>
            <a:ext cx="477901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Моральный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долг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Справедливость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spc="-20" dirty="0">
                <a:latin typeface="Times New Roman"/>
                <a:cs typeface="Times New Roman"/>
              </a:rPr>
              <a:t>Альтруизм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эгоизм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Дружба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dirty="0">
                <a:latin typeface="Times New Roman"/>
                <a:cs typeface="Times New Roman"/>
              </a:rPr>
              <a:t>Что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значит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быть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моральным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800" spc="-20" dirty="0">
                <a:latin typeface="Times New Roman"/>
                <a:cs typeface="Times New Roman"/>
              </a:rPr>
              <a:t>Подведение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итогов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5" y="514603"/>
            <a:ext cx="8270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30925" algn="l"/>
              </a:tabLst>
            </a:pPr>
            <a:r>
              <a:rPr dirty="0">
                <a:solidFill>
                  <a:srgbClr val="7030A0"/>
                </a:solidFill>
              </a:rPr>
              <a:t>Шесть</a:t>
            </a:r>
            <a:r>
              <a:rPr spc="-100" dirty="0">
                <a:solidFill>
                  <a:srgbClr val="7030A0"/>
                </a:solidFill>
              </a:rPr>
              <a:t> </a:t>
            </a:r>
            <a:r>
              <a:rPr spc="-20" dirty="0">
                <a:solidFill>
                  <a:srgbClr val="7030A0"/>
                </a:solidFill>
              </a:rPr>
              <a:t>модулей</a:t>
            </a:r>
            <a:r>
              <a:rPr spc="-100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курса</a:t>
            </a:r>
            <a:r>
              <a:rPr dirty="0">
                <a:solidFill>
                  <a:srgbClr val="7030A0"/>
                </a:solidFill>
              </a:rPr>
              <a:t>	</a:t>
            </a:r>
            <a:r>
              <a:rPr spc="-20" dirty="0">
                <a:solidFill>
                  <a:srgbClr val="7030A0"/>
                </a:solidFill>
              </a:rPr>
              <a:t>ОРКСЭ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8832" y="1245341"/>
            <a:ext cx="8313420" cy="496379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2255"/>
              </a:spcBef>
              <a:buFont typeface="Arial MT"/>
              <a:buChar char="•"/>
              <a:tabLst>
                <a:tab pos="622300" algn="l"/>
              </a:tabLst>
            </a:pPr>
            <a:r>
              <a:rPr sz="3600" dirty="0">
                <a:latin typeface="Times New Roman"/>
                <a:cs typeface="Times New Roman"/>
              </a:rPr>
              <a:t>основы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мировых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религиозных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культур;</a:t>
            </a:r>
            <a:endParaRPr sz="3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622300" algn="l"/>
              </a:tabLst>
            </a:pPr>
            <a:r>
              <a:rPr sz="3600" dirty="0">
                <a:latin typeface="Times New Roman"/>
                <a:cs typeface="Times New Roman"/>
              </a:rPr>
              <a:t>основы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исламской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культуры;</a:t>
            </a:r>
            <a:endParaRPr sz="3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2165"/>
              </a:spcBef>
              <a:buFont typeface="Arial MT"/>
              <a:buChar char="•"/>
              <a:tabLst>
                <a:tab pos="622300" algn="l"/>
              </a:tabLst>
            </a:pPr>
            <a:r>
              <a:rPr sz="3600" dirty="0">
                <a:latin typeface="Times New Roman"/>
                <a:cs typeface="Times New Roman"/>
              </a:rPr>
              <a:t>основы</a:t>
            </a:r>
            <a:r>
              <a:rPr sz="3600" spc="-55" dirty="0">
                <a:latin typeface="Times New Roman"/>
                <a:cs typeface="Times New Roman"/>
              </a:rPr>
              <a:t> буддийской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культуры;</a:t>
            </a:r>
            <a:endParaRPr sz="3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622300" algn="l"/>
              </a:tabLst>
            </a:pPr>
            <a:r>
              <a:rPr sz="3600" dirty="0">
                <a:latin typeface="Times New Roman"/>
                <a:cs typeface="Times New Roman"/>
              </a:rPr>
              <a:t>основы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35" dirty="0">
                <a:latin typeface="Times New Roman"/>
                <a:cs typeface="Times New Roman"/>
              </a:rPr>
              <a:t>иудейской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культуры;</a:t>
            </a:r>
            <a:endParaRPr sz="3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622300" algn="l"/>
              </a:tabLst>
            </a:pPr>
            <a:r>
              <a:rPr sz="3600" dirty="0">
                <a:latin typeface="Times New Roman"/>
                <a:cs typeface="Times New Roman"/>
              </a:rPr>
              <a:t>основы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православной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культуры;</a:t>
            </a:r>
            <a:endParaRPr sz="3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622300" algn="l"/>
              </a:tabLst>
            </a:pPr>
            <a:r>
              <a:rPr sz="3600" dirty="0">
                <a:latin typeface="Times New Roman"/>
                <a:cs typeface="Times New Roman"/>
              </a:rPr>
              <a:t>основы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светской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этики.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613</Words>
  <Application>Microsoft Office PowerPoint</Application>
  <PresentationFormat>Произвольный</PresentationFormat>
  <Paragraphs>154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Родительское собрание</vt:lpstr>
      <vt:lpstr>Основы религиозных культур и светской этики</vt:lpstr>
      <vt:lpstr>Основы православной культуры</vt:lpstr>
      <vt:lpstr>Основы исламской культуры</vt:lpstr>
      <vt:lpstr>Основы буддийской культуры</vt:lpstr>
      <vt:lpstr>Основы иудейской культуры</vt:lpstr>
      <vt:lpstr>Основы мировых религиозных культур</vt:lpstr>
      <vt:lpstr>Основы светской этики</vt:lpstr>
      <vt:lpstr>Шесть модулей курса ОРКСЭ</vt:lpstr>
      <vt:lpstr>Заявление на выбор модуля курса ОРКСЭ</vt:lpstr>
      <vt:lpstr>Педагоги курса ОРКСЭ</vt:lpstr>
      <vt:lpstr>Учебно-методический комплекс</vt:lpstr>
      <vt:lpstr>                       Советы родителям  Как вы можете помочь своему ребёнку в изучении курса «Основы религиозных культур и светской этики»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2024-02-08T08:45:04Z</dcterms:created>
  <dcterms:modified xsi:type="dcterms:W3CDTF">2024-02-08T08:45:48Z</dcterms:modified>
</cp:coreProperties>
</file>