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64" r:id="rId7"/>
    <p:sldId id="257" r:id="rId8"/>
    <p:sldId id="260" r:id="rId9"/>
    <p:sldId id="258" r:id="rId10"/>
    <p:sldId id="259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772651-9DBB-4435-8750-A64CE36D2645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87350DAD-F3F1-4127-9CDF-896D6F9934B7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Пояснительная записка</a:t>
          </a:r>
          <a:endParaRPr lang="ru-RU" b="1" dirty="0">
            <a:solidFill>
              <a:srgbClr val="002060"/>
            </a:solidFill>
          </a:endParaRPr>
        </a:p>
      </dgm:t>
    </dgm:pt>
    <dgm:pt modelId="{941F626E-A543-4139-A6E6-E139F13E3EFA}" type="parTrans" cxnId="{F1648292-714B-43EC-A326-187786BB369E}">
      <dgm:prSet/>
      <dgm:spPr/>
      <dgm:t>
        <a:bodyPr/>
        <a:lstStyle/>
        <a:p>
          <a:endParaRPr lang="ru-RU"/>
        </a:p>
      </dgm:t>
    </dgm:pt>
    <dgm:pt modelId="{920FDBC3-BF71-4C60-9E00-B58BC892EEB6}" type="sibTrans" cxnId="{F1648292-714B-43EC-A326-187786BB369E}">
      <dgm:prSet/>
      <dgm:spPr/>
      <dgm:t>
        <a:bodyPr/>
        <a:lstStyle/>
        <a:p>
          <a:endParaRPr lang="ru-RU"/>
        </a:p>
      </dgm:t>
    </dgm:pt>
    <dgm:pt modelId="{4E3AA129-3EE6-4CB9-8D08-54ED3552D140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Содержательный раздел</a:t>
          </a:r>
          <a:endParaRPr lang="ru-RU" b="1" dirty="0">
            <a:solidFill>
              <a:srgbClr val="002060"/>
            </a:solidFill>
          </a:endParaRPr>
        </a:p>
      </dgm:t>
    </dgm:pt>
    <dgm:pt modelId="{9ED8E654-DEDE-4970-AA6D-7307DC28C737}" type="parTrans" cxnId="{25899614-40EA-4236-AD10-A6A8DC342F64}">
      <dgm:prSet/>
      <dgm:spPr/>
      <dgm:t>
        <a:bodyPr/>
        <a:lstStyle/>
        <a:p>
          <a:endParaRPr lang="ru-RU"/>
        </a:p>
      </dgm:t>
    </dgm:pt>
    <dgm:pt modelId="{977DCC31-CE07-44CE-A6D3-0B7BA830063C}" type="sibTrans" cxnId="{25899614-40EA-4236-AD10-A6A8DC342F64}">
      <dgm:prSet/>
      <dgm:spPr/>
      <dgm:t>
        <a:bodyPr/>
        <a:lstStyle/>
        <a:p>
          <a:endParaRPr lang="ru-RU"/>
        </a:p>
      </dgm:t>
    </dgm:pt>
    <dgm:pt modelId="{C52A62A7-863B-46EF-82BF-B54EAEC0C056}">
      <dgm:prSet phldrT="[Текст]"/>
      <dgm:spPr/>
      <dgm:t>
        <a:bodyPr/>
        <a:lstStyle/>
        <a:p>
          <a:r>
            <a:rPr lang="ru-RU" b="1" dirty="0" smtClean="0">
              <a:solidFill>
                <a:srgbClr val="002060"/>
              </a:solidFill>
            </a:rPr>
            <a:t>Организационный раздел</a:t>
          </a:r>
          <a:endParaRPr lang="ru-RU" b="1" dirty="0">
            <a:solidFill>
              <a:srgbClr val="002060"/>
            </a:solidFill>
          </a:endParaRPr>
        </a:p>
      </dgm:t>
    </dgm:pt>
    <dgm:pt modelId="{26A8DCB4-FA67-48AC-889E-626CDD64C017}" type="parTrans" cxnId="{96E23464-8719-42D6-AA3B-E29C772F23CA}">
      <dgm:prSet/>
      <dgm:spPr/>
      <dgm:t>
        <a:bodyPr/>
        <a:lstStyle/>
        <a:p>
          <a:endParaRPr lang="ru-RU"/>
        </a:p>
      </dgm:t>
    </dgm:pt>
    <dgm:pt modelId="{B4C4C667-40F5-40C2-B6BA-CD45569EEFD1}" type="sibTrans" cxnId="{96E23464-8719-42D6-AA3B-E29C772F23CA}">
      <dgm:prSet/>
      <dgm:spPr/>
      <dgm:t>
        <a:bodyPr/>
        <a:lstStyle/>
        <a:p>
          <a:endParaRPr lang="ru-RU"/>
        </a:p>
      </dgm:t>
    </dgm:pt>
    <dgm:pt modelId="{B550AA13-C063-4E70-990A-62CE00930D20}">
      <dgm:prSet/>
      <dgm:spPr/>
      <dgm:t>
        <a:bodyPr/>
        <a:lstStyle/>
        <a:p>
          <a:r>
            <a:rPr lang="ru-RU" b="1" smtClean="0">
              <a:solidFill>
                <a:srgbClr val="002060"/>
              </a:solidFill>
            </a:rPr>
            <a:t>Целевой раздел</a:t>
          </a:r>
          <a:endParaRPr lang="ru-RU" b="1" dirty="0">
            <a:solidFill>
              <a:srgbClr val="002060"/>
            </a:solidFill>
          </a:endParaRPr>
        </a:p>
      </dgm:t>
    </dgm:pt>
    <dgm:pt modelId="{BABA9823-03A1-42DC-A780-6BB51D1EC225}" type="parTrans" cxnId="{AE722D97-16A3-4F1A-B7BE-47CDF2269EFD}">
      <dgm:prSet/>
      <dgm:spPr/>
      <dgm:t>
        <a:bodyPr/>
        <a:lstStyle/>
        <a:p>
          <a:endParaRPr lang="ru-RU"/>
        </a:p>
      </dgm:t>
    </dgm:pt>
    <dgm:pt modelId="{38BEDC36-DBEA-4374-8BF5-D70577944D28}" type="sibTrans" cxnId="{AE722D97-16A3-4F1A-B7BE-47CDF2269EFD}">
      <dgm:prSet/>
      <dgm:spPr/>
      <dgm:t>
        <a:bodyPr/>
        <a:lstStyle/>
        <a:p>
          <a:endParaRPr lang="ru-RU"/>
        </a:p>
      </dgm:t>
    </dgm:pt>
    <dgm:pt modelId="{1F9F98B1-CA7A-4F6C-AB38-AF8E1C021894}" type="pres">
      <dgm:prSet presAssocID="{3E772651-9DBB-4435-8750-A64CE36D2645}" presName="compositeShape" presStyleCnt="0">
        <dgm:presLayoutVars>
          <dgm:dir/>
          <dgm:resizeHandles/>
        </dgm:presLayoutVars>
      </dgm:prSet>
      <dgm:spPr/>
    </dgm:pt>
    <dgm:pt modelId="{392EF47E-933D-4520-BC0A-0F4299D2BA31}" type="pres">
      <dgm:prSet presAssocID="{3E772651-9DBB-4435-8750-A64CE36D2645}" presName="pyramid" presStyleLbl="node1" presStyleIdx="0" presStyleCnt="1"/>
      <dgm:spPr/>
    </dgm:pt>
    <dgm:pt modelId="{F2C6137E-010A-4912-B324-55304D715BF0}" type="pres">
      <dgm:prSet presAssocID="{3E772651-9DBB-4435-8750-A64CE36D2645}" presName="theList" presStyleCnt="0"/>
      <dgm:spPr/>
    </dgm:pt>
    <dgm:pt modelId="{DCDC7C77-3BAC-4D62-AC47-180352B12FE1}" type="pres">
      <dgm:prSet presAssocID="{87350DAD-F3F1-4127-9CDF-896D6F9934B7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AEED7-B62D-416E-98FA-5CA038312D40}" type="pres">
      <dgm:prSet presAssocID="{87350DAD-F3F1-4127-9CDF-896D6F9934B7}" presName="aSpace" presStyleCnt="0"/>
      <dgm:spPr/>
    </dgm:pt>
    <dgm:pt modelId="{75A2F892-0E5B-45D7-AD36-9B446B042F2A}" type="pres">
      <dgm:prSet presAssocID="{B550AA13-C063-4E70-990A-62CE00930D20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4F6973-B92C-4176-BDDB-6961598524C2}" type="pres">
      <dgm:prSet presAssocID="{B550AA13-C063-4E70-990A-62CE00930D20}" presName="aSpace" presStyleCnt="0"/>
      <dgm:spPr/>
    </dgm:pt>
    <dgm:pt modelId="{CE18EA96-DD11-4B0A-B68F-DF559086020C}" type="pres">
      <dgm:prSet presAssocID="{4E3AA129-3EE6-4CB9-8D08-54ED3552D140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595C5A-D0D2-41D6-AF10-10417C794CAD}" type="pres">
      <dgm:prSet presAssocID="{4E3AA129-3EE6-4CB9-8D08-54ED3552D140}" presName="aSpace" presStyleCnt="0"/>
      <dgm:spPr/>
    </dgm:pt>
    <dgm:pt modelId="{EEC53165-02F3-433D-A732-0FC02DA663ED}" type="pres">
      <dgm:prSet presAssocID="{C52A62A7-863B-46EF-82BF-B54EAEC0C056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87F0E5-49BA-4345-BBA4-E17275241D3B}" type="pres">
      <dgm:prSet presAssocID="{C52A62A7-863B-46EF-82BF-B54EAEC0C056}" presName="aSpace" presStyleCnt="0"/>
      <dgm:spPr/>
    </dgm:pt>
  </dgm:ptLst>
  <dgm:cxnLst>
    <dgm:cxn modelId="{5412DB31-15FC-4528-8AE8-98274D53857C}" type="presOf" srcId="{C52A62A7-863B-46EF-82BF-B54EAEC0C056}" destId="{EEC53165-02F3-433D-A732-0FC02DA663ED}" srcOrd="0" destOrd="0" presId="urn:microsoft.com/office/officeart/2005/8/layout/pyramid2"/>
    <dgm:cxn modelId="{96E23464-8719-42D6-AA3B-E29C772F23CA}" srcId="{3E772651-9DBB-4435-8750-A64CE36D2645}" destId="{C52A62A7-863B-46EF-82BF-B54EAEC0C056}" srcOrd="3" destOrd="0" parTransId="{26A8DCB4-FA67-48AC-889E-626CDD64C017}" sibTransId="{B4C4C667-40F5-40C2-B6BA-CD45569EEFD1}"/>
    <dgm:cxn modelId="{975FC2BF-4776-4D7E-84A2-3EBB5BFCD14C}" type="presOf" srcId="{87350DAD-F3F1-4127-9CDF-896D6F9934B7}" destId="{DCDC7C77-3BAC-4D62-AC47-180352B12FE1}" srcOrd="0" destOrd="0" presId="urn:microsoft.com/office/officeart/2005/8/layout/pyramid2"/>
    <dgm:cxn modelId="{25899614-40EA-4236-AD10-A6A8DC342F64}" srcId="{3E772651-9DBB-4435-8750-A64CE36D2645}" destId="{4E3AA129-3EE6-4CB9-8D08-54ED3552D140}" srcOrd="2" destOrd="0" parTransId="{9ED8E654-DEDE-4970-AA6D-7307DC28C737}" sibTransId="{977DCC31-CE07-44CE-A6D3-0B7BA830063C}"/>
    <dgm:cxn modelId="{AE722D97-16A3-4F1A-B7BE-47CDF2269EFD}" srcId="{3E772651-9DBB-4435-8750-A64CE36D2645}" destId="{B550AA13-C063-4E70-990A-62CE00930D20}" srcOrd="1" destOrd="0" parTransId="{BABA9823-03A1-42DC-A780-6BB51D1EC225}" sibTransId="{38BEDC36-DBEA-4374-8BF5-D70577944D28}"/>
    <dgm:cxn modelId="{F1648292-714B-43EC-A326-187786BB369E}" srcId="{3E772651-9DBB-4435-8750-A64CE36D2645}" destId="{87350DAD-F3F1-4127-9CDF-896D6F9934B7}" srcOrd="0" destOrd="0" parTransId="{941F626E-A543-4139-A6E6-E139F13E3EFA}" sibTransId="{920FDBC3-BF71-4C60-9E00-B58BC892EEB6}"/>
    <dgm:cxn modelId="{FA643D27-0CBD-49CA-9905-2F11F1B6542A}" type="presOf" srcId="{3E772651-9DBB-4435-8750-A64CE36D2645}" destId="{1F9F98B1-CA7A-4F6C-AB38-AF8E1C021894}" srcOrd="0" destOrd="0" presId="urn:microsoft.com/office/officeart/2005/8/layout/pyramid2"/>
    <dgm:cxn modelId="{4AE1F8BA-462C-4BF3-B700-249DE428E7CA}" type="presOf" srcId="{4E3AA129-3EE6-4CB9-8D08-54ED3552D140}" destId="{CE18EA96-DD11-4B0A-B68F-DF559086020C}" srcOrd="0" destOrd="0" presId="urn:microsoft.com/office/officeart/2005/8/layout/pyramid2"/>
    <dgm:cxn modelId="{9CAA15DE-AEBE-4B64-AE14-87073E501803}" type="presOf" srcId="{B550AA13-C063-4E70-990A-62CE00930D20}" destId="{75A2F892-0E5B-45D7-AD36-9B446B042F2A}" srcOrd="0" destOrd="0" presId="urn:microsoft.com/office/officeart/2005/8/layout/pyramid2"/>
    <dgm:cxn modelId="{FA8F176E-D320-470A-A4AB-19DDDF259542}" type="presParOf" srcId="{1F9F98B1-CA7A-4F6C-AB38-AF8E1C021894}" destId="{392EF47E-933D-4520-BC0A-0F4299D2BA31}" srcOrd="0" destOrd="0" presId="urn:microsoft.com/office/officeart/2005/8/layout/pyramid2"/>
    <dgm:cxn modelId="{E55942A8-BEC3-4DDE-BA30-2C2120E0BE97}" type="presParOf" srcId="{1F9F98B1-CA7A-4F6C-AB38-AF8E1C021894}" destId="{F2C6137E-010A-4912-B324-55304D715BF0}" srcOrd="1" destOrd="0" presId="urn:microsoft.com/office/officeart/2005/8/layout/pyramid2"/>
    <dgm:cxn modelId="{355E3EE2-A6CA-46F1-AA96-11C4F3ECEE75}" type="presParOf" srcId="{F2C6137E-010A-4912-B324-55304D715BF0}" destId="{DCDC7C77-3BAC-4D62-AC47-180352B12FE1}" srcOrd="0" destOrd="0" presId="urn:microsoft.com/office/officeart/2005/8/layout/pyramid2"/>
    <dgm:cxn modelId="{8D1BB27C-58D0-41A9-A4FC-1A93027EC12E}" type="presParOf" srcId="{F2C6137E-010A-4912-B324-55304D715BF0}" destId="{E93AEED7-B62D-416E-98FA-5CA038312D40}" srcOrd="1" destOrd="0" presId="urn:microsoft.com/office/officeart/2005/8/layout/pyramid2"/>
    <dgm:cxn modelId="{81885546-8027-4D71-8E97-98D0A2A3BE47}" type="presParOf" srcId="{F2C6137E-010A-4912-B324-55304D715BF0}" destId="{75A2F892-0E5B-45D7-AD36-9B446B042F2A}" srcOrd="2" destOrd="0" presId="urn:microsoft.com/office/officeart/2005/8/layout/pyramid2"/>
    <dgm:cxn modelId="{99D23EBF-C245-4E24-9D9C-E84870572ECC}" type="presParOf" srcId="{F2C6137E-010A-4912-B324-55304D715BF0}" destId="{564F6973-B92C-4176-BDDB-6961598524C2}" srcOrd="3" destOrd="0" presId="urn:microsoft.com/office/officeart/2005/8/layout/pyramid2"/>
    <dgm:cxn modelId="{EEC7FFF0-1718-4C57-9367-42F6AB6C9D80}" type="presParOf" srcId="{F2C6137E-010A-4912-B324-55304D715BF0}" destId="{CE18EA96-DD11-4B0A-B68F-DF559086020C}" srcOrd="4" destOrd="0" presId="urn:microsoft.com/office/officeart/2005/8/layout/pyramid2"/>
    <dgm:cxn modelId="{45EF03AD-5E0F-41E4-8B45-CAD86056CF03}" type="presParOf" srcId="{F2C6137E-010A-4912-B324-55304D715BF0}" destId="{F0595C5A-D0D2-41D6-AF10-10417C794CAD}" srcOrd="5" destOrd="0" presId="urn:microsoft.com/office/officeart/2005/8/layout/pyramid2"/>
    <dgm:cxn modelId="{23C94142-493D-4CCD-A62F-F6316B91634B}" type="presParOf" srcId="{F2C6137E-010A-4912-B324-55304D715BF0}" destId="{EEC53165-02F3-433D-A732-0FC02DA663ED}" srcOrd="6" destOrd="0" presId="urn:microsoft.com/office/officeart/2005/8/layout/pyramid2"/>
    <dgm:cxn modelId="{9D01B0FB-7D3B-4B7E-BB25-2F5914470872}" type="presParOf" srcId="{F2C6137E-010A-4912-B324-55304D715BF0}" destId="{4487F0E5-49BA-4345-BBA4-E17275241D3B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2EF47E-933D-4520-BC0A-0F4299D2BA31}">
      <dsp:nvSpPr>
        <dsp:cNvPr id="0" name=""/>
        <dsp:cNvSpPr/>
      </dsp:nvSpPr>
      <dsp:spPr>
        <a:xfrm>
          <a:off x="1049654" y="0"/>
          <a:ext cx="4800600" cy="480060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C7C77-3BAC-4D62-AC47-180352B12FE1}">
      <dsp:nvSpPr>
        <dsp:cNvPr id="0" name=""/>
        <dsp:cNvSpPr/>
      </dsp:nvSpPr>
      <dsp:spPr>
        <a:xfrm>
          <a:off x="3449954" y="480528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Пояснительная записка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3491605" y="522179"/>
        <a:ext cx="3037088" cy="769929"/>
      </dsp:txXfrm>
    </dsp:sp>
    <dsp:sp modelId="{75A2F892-0E5B-45D7-AD36-9B446B042F2A}">
      <dsp:nvSpPr>
        <dsp:cNvPr id="0" name=""/>
        <dsp:cNvSpPr/>
      </dsp:nvSpPr>
      <dsp:spPr>
        <a:xfrm>
          <a:off x="3449954" y="1440414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smtClean="0">
              <a:solidFill>
                <a:srgbClr val="002060"/>
              </a:solidFill>
            </a:rPr>
            <a:t>Целевой раздел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3491605" y="1482065"/>
        <a:ext cx="3037088" cy="769929"/>
      </dsp:txXfrm>
    </dsp:sp>
    <dsp:sp modelId="{CE18EA96-DD11-4B0A-B68F-DF559086020C}">
      <dsp:nvSpPr>
        <dsp:cNvPr id="0" name=""/>
        <dsp:cNvSpPr/>
      </dsp:nvSpPr>
      <dsp:spPr>
        <a:xfrm>
          <a:off x="3449954" y="2400300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Содержательный раздел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3491605" y="2441951"/>
        <a:ext cx="3037088" cy="769929"/>
      </dsp:txXfrm>
    </dsp:sp>
    <dsp:sp modelId="{EEC53165-02F3-433D-A732-0FC02DA663ED}">
      <dsp:nvSpPr>
        <dsp:cNvPr id="0" name=""/>
        <dsp:cNvSpPr/>
      </dsp:nvSpPr>
      <dsp:spPr>
        <a:xfrm>
          <a:off x="3449954" y="3360185"/>
          <a:ext cx="3120390" cy="85323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rgbClr val="002060"/>
              </a:solidFill>
            </a:rPr>
            <a:t>Организационный раздел</a:t>
          </a:r>
          <a:endParaRPr lang="ru-RU" sz="2100" b="1" kern="1200" dirty="0">
            <a:solidFill>
              <a:srgbClr val="002060"/>
            </a:solidFill>
          </a:endParaRPr>
        </a:p>
      </dsp:txBody>
      <dsp:txXfrm>
        <a:off x="3491605" y="3401836"/>
        <a:ext cx="3037088" cy="769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E136C7A-5629-4C2F-8E0B-17562D26E49A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1513249-E61A-48A0-8AF0-93EBEA2F5B34}" type="datetimeFigureOut">
              <a:rPr lang="ru-RU" smtClean="0"/>
              <a:t>11.11.2025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2576" y="549841"/>
            <a:ext cx="7543800" cy="3662541"/>
          </a:xfrm>
        </p:spPr>
        <p:txBody>
          <a:bodyPr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Образовательная программа дошкольного образования </a:t>
            </a:r>
            <a:r>
              <a:rPr lang="ru-RU" sz="2800" b="1" dirty="0" smtClean="0">
                <a:solidFill>
                  <a:srgbClr val="002060"/>
                </a:solidFill>
              </a:rPr>
              <a:t>муниципального бюджетного общеобразовательного учреждения «Восходненская школа имени 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В.И. Криворотова», 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структурное подразделение  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«Детский сад «Сказка»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270576" cy="10668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 соответствии с требованиями ФГОС ДО и ФОП ДО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485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Содержательный раздел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70C0"/>
                </a:solidFill>
              </a:rPr>
              <a:t>Задачи и содержание образования (обучения и воспитания) по образовательным областям</a:t>
            </a:r>
          </a:p>
          <a:p>
            <a:r>
              <a:rPr lang="ru-RU" dirty="0">
                <a:solidFill>
                  <a:srgbClr val="0070C0"/>
                </a:solidFill>
              </a:rPr>
              <a:t>Вариативные формы, способы, методы и средства реализации </a:t>
            </a:r>
            <a:r>
              <a:rPr lang="ru-RU" dirty="0" smtClean="0">
                <a:solidFill>
                  <a:srgbClr val="0070C0"/>
                </a:solidFill>
              </a:rPr>
              <a:t>Программы</a:t>
            </a:r>
          </a:p>
          <a:p>
            <a:r>
              <a:rPr lang="ru-RU" dirty="0">
                <a:solidFill>
                  <a:srgbClr val="0070C0"/>
                </a:solidFill>
              </a:rPr>
              <a:t>Особенности образовательной деятельности разных видов и культурных </a:t>
            </a:r>
            <a:r>
              <a:rPr lang="ru-RU" dirty="0" smtClean="0">
                <a:solidFill>
                  <a:srgbClr val="0070C0"/>
                </a:solidFill>
              </a:rPr>
              <a:t>практик</a:t>
            </a:r>
          </a:p>
          <a:p>
            <a:r>
              <a:rPr lang="ru-RU" dirty="0">
                <a:solidFill>
                  <a:srgbClr val="0070C0"/>
                </a:solidFill>
              </a:rPr>
              <a:t>Способы и направления поддержки детской </a:t>
            </a:r>
            <a:r>
              <a:rPr lang="ru-RU" dirty="0" smtClean="0">
                <a:solidFill>
                  <a:srgbClr val="0070C0"/>
                </a:solidFill>
              </a:rPr>
              <a:t>инициативы</a:t>
            </a:r>
          </a:p>
          <a:p>
            <a:r>
              <a:rPr lang="ru-RU" dirty="0">
                <a:solidFill>
                  <a:srgbClr val="0070C0"/>
                </a:solidFill>
              </a:rPr>
              <a:t>Особенности взаимодействия педагогического коллектива с семьями </a:t>
            </a:r>
            <a:r>
              <a:rPr lang="ru-RU" dirty="0" smtClean="0">
                <a:solidFill>
                  <a:srgbClr val="0070C0"/>
                </a:solidFill>
              </a:rPr>
              <a:t>обучающихся</a:t>
            </a:r>
          </a:p>
          <a:p>
            <a:r>
              <a:rPr lang="ru-RU" dirty="0">
                <a:solidFill>
                  <a:srgbClr val="0070C0"/>
                </a:solidFill>
              </a:rPr>
              <a:t>Направления и задачи коррекционно-развивающей </a:t>
            </a:r>
            <a:r>
              <a:rPr lang="ru-RU" dirty="0" smtClean="0">
                <a:solidFill>
                  <a:srgbClr val="0070C0"/>
                </a:solidFill>
              </a:rPr>
              <a:t>работы</a:t>
            </a:r>
          </a:p>
          <a:p>
            <a:r>
              <a:rPr lang="ru-RU" dirty="0">
                <a:solidFill>
                  <a:srgbClr val="0070C0"/>
                </a:solidFill>
              </a:rPr>
              <a:t>Содержание коррекционно-развивающей работы на уровне </a:t>
            </a:r>
            <a:r>
              <a:rPr lang="ru-RU" dirty="0" smtClean="0">
                <a:solidFill>
                  <a:srgbClr val="0070C0"/>
                </a:solidFill>
              </a:rPr>
              <a:t>ДОУ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422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Федеральная рабочая программа </a:t>
            </a:r>
            <a:r>
              <a:rPr lang="ru-RU" dirty="0" smtClean="0">
                <a:solidFill>
                  <a:srgbClr val="0070C0"/>
                </a:solidFill>
              </a:rPr>
              <a:t>воспитания</a:t>
            </a:r>
          </a:p>
          <a:p>
            <a:pPr marL="1076325">
              <a:buFont typeface="Wingdings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Целевой раздел программы </a:t>
            </a:r>
            <a:r>
              <a:rPr lang="ru-RU" dirty="0" smtClean="0">
                <a:solidFill>
                  <a:srgbClr val="0070C0"/>
                </a:solidFill>
              </a:rPr>
              <a:t>воспитания</a:t>
            </a:r>
          </a:p>
          <a:p>
            <a:pPr marL="1076325">
              <a:buFont typeface="Wingdings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Содержательный раздел программы </a:t>
            </a:r>
            <a:r>
              <a:rPr lang="ru-RU" dirty="0" smtClean="0">
                <a:solidFill>
                  <a:srgbClr val="0070C0"/>
                </a:solidFill>
              </a:rPr>
              <a:t>воспитания</a:t>
            </a:r>
          </a:p>
          <a:p>
            <a:pPr marL="1076325">
              <a:buFont typeface="Wingdings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Формы совместной деятельности в образовательной </a:t>
            </a:r>
            <a:r>
              <a:rPr lang="ru-RU" dirty="0" smtClean="0">
                <a:solidFill>
                  <a:srgbClr val="0070C0"/>
                </a:solidFill>
              </a:rPr>
              <a:t>организации</a:t>
            </a:r>
          </a:p>
          <a:p>
            <a:pPr marL="1076325">
              <a:buFont typeface="Wingdings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Организация предметно-пространственной </a:t>
            </a:r>
            <a:r>
              <a:rPr lang="ru-RU" dirty="0" smtClean="0">
                <a:solidFill>
                  <a:srgbClr val="0070C0"/>
                </a:solidFill>
              </a:rPr>
              <a:t>среды</a:t>
            </a:r>
          </a:p>
          <a:p>
            <a:pPr marL="1076325">
              <a:buFont typeface="Wingdings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Социальное </a:t>
            </a:r>
            <a:r>
              <a:rPr lang="ru-RU" dirty="0" smtClean="0">
                <a:solidFill>
                  <a:srgbClr val="0070C0"/>
                </a:solidFill>
              </a:rPr>
              <a:t>партнерство</a:t>
            </a:r>
          </a:p>
          <a:p>
            <a:pPr marL="1076325">
              <a:buFont typeface="Wingdings" pitchFamily="2" charset="2"/>
              <a:buChar char="Ø"/>
            </a:pPr>
            <a:r>
              <a:rPr lang="ru-RU" dirty="0">
                <a:solidFill>
                  <a:srgbClr val="0070C0"/>
                </a:solidFill>
              </a:rPr>
              <a:t>Организационный раздел программы воспитания</a:t>
            </a:r>
          </a:p>
        </p:txBody>
      </p:sp>
    </p:spTree>
    <p:extLst>
      <p:ext uri="{BB962C8B-B14F-4D97-AF65-F5344CB8AC3E}">
        <p14:creationId xmlns:p14="http://schemas.microsoft.com/office/powerpoint/2010/main" val="1899303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Организационный раздел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0070C0"/>
                </a:solidFill>
              </a:rPr>
              <a:t>Психолого-педагогические условия реализации </a:t>
            </a:r>
            <a:r>
              <a:rPr lang="ru-RU" dirty="0" smtClean="0">
                <a:solidFill>
                  <a:srgbClr val="0070C0"/>
                </a:solidFill>
              </a:rPr>
              <a:t>Программы</a:t>
            </a:r>
          </a:p>
          <a:p>
            <a:r>
              <a:rPr lang="ru-RU" dirty="0">
                <a:solidFill>
                  <a:srgbClr val="0070C0"/>
                </a:solidFill>
              </a:rPr>
              <a:t>Особенности организации </a:t>
            </a:r>
            <a:r>
              <a:rPr lang="ru-RU" dirty="0" smtClean="0">
                <a:solidFill>
                  <a:srgbClr val="0070C0"/>
                </a:solidFill>
              </a:rPr>
              <a:t>РППС</a:t>
            </a:r>
          </a:p>
          <a:p>
            <a:r>
              <a:rPr lang="ru-RU" dirty="0">
                <a:solidFill>
                  <a:srgbClr val="0070C0"/>
                </a:solidFill>
              </a:rPr>
              <a:t>Материально-техническое обеспечение Программы, обеспеченность методическими материалами и средствами обучения и </a:t>
            </a:r>
            <a:r>
              <a:rPr lang="ru-RU" dirty="0" smtClean="0">
                <a:solidFill>
                  <a:srgbClr val="0070C0"/>
                </a:solidFill>
              </a:rPr>
              <a:t>воспитания</a:t>
            </a:r>
          </a:p>
          <a:p>
            <a:r>
              <a:rPr lang="ru-RU" dirty="0">
                <a:solidFill>
                  <a:srgbClr val="0070C0"/>
                </a:solidFill>
              </a:rPr>
              <a:t>Перечень литературных, музыкальных, художественных, анимационных произведений для реализации </a:t>
            </a:r>
            <a:r>
              <a:rPr lang="ru-RU" dirty="0" smtClean="0">
                <a:solidFill>
                  <a:srgbClr val="0070C0"/>
                </a:solidFill>
              </a:rPr>
              <a:t>программы</a:t>
            </a:r>
          </a:p>
          <a:p>
            <a:r>
              <a:rPr lang="ru-RU" dirty="0">
                <a:solidFill>
                  <a:srgbClr val="0070C0"/>
                </a:solidFill>
              </a:rPr>
              <a:t>Кадровые условия реализации </a:t>
            </a:r>
            <a:r>
              <a:rPr lang="ru-RU" dirty="0" smtClean="0">
                <a:solidFill>
                  <a:srgbClr val="0070C0"/>
                </a:solidFill>
              </a:rPr>
              <a:t>Программы</a:t>
            </a:r>
          </a:p>
          <a:p>
            <a:r>
              <a:rPr lang="ru-RU" dirty="0">
                <a:solidFill>
                  <a:srgbClr val="0070C0"/>
                </a:solidFill>
              </a:rPr>
              <a:t>Режим и распорядок дня в дошкольных </a:t>
            </a:r>
            <a:r>
              <a:rPr lang="ru-RU" dirty="0" smtClean="0">
                <a:solidFill>
                  <a:srgbClr val="0070C0"/>
                </a:solidFill>
              </a:rPr>
              <a:t>группах</a:t>
            </a:r>
          </a:p>
          <a:p>
            <a:r>
              <a:rPr lang="ru-RU" dirty="0">
                <a:solidFill>
                  <a:srgbClr val="0070C0"/>
                </a:solidFill>
              </a:rPr>
              <a:t>Федеральный календарный план воспитательной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4250812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76200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</a:t>
            </a:r>
            <a:br>
              <a:rPr lang="ru-RU" dirty="0" smtClean="0"/>
            </a:br>
            <a:r>
              <a:rPr lang="ru-RU" dirty="0" smtClean="0"/>
              <a:t>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5804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620000" cy="1426170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Нормативные документы, регламентирующие реализацию образовательной программы </a:t>
            </a:r>
            <a:br>
              <a:rPr lang="ru-RU" sz="2400" b="1" dirty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структурного подразделения 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«Детский сад «Сказка»: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7329" y="2132856"/>
            <a:ext cx="7620000" cy="4339952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Приказ </a:t>
            </a:r>
            <a:r>
              <a:rPr lang="ru-RU" dirty="0">
                <a:solidFill>
                  <a:srgbClr val="0070C0"/>
                </a:solidFill>
              </a:rPr>
              <a:t>Министерства образования и науки РФ от 17 октября 2013 г. №1155 «Об утверждении федерального государственного образовательного стандарта дошкольного образования» (зарегистрирован в Минюсте РФ 14 ноября 2013 г. № 30384) с изменениями и дополнениями от 08 ноября 2022 г</a:t>
            </a:r>
            <a:r>
              <a:rPr lang="ru-RU" dirty="0" smtClean="0">
                <a:solidFill>
                  <a:srgbClr val="0070C0"/>
                </a:solidFill>
              </a:rPr>
              <a:t>.;</a:t>
            </a:r>
          </a:p>
          <a:p>
            <a:pPr marL="11430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Приказ </a:t>
            </a:r>
            <a:r>
              <a:rPr lang="ru-RU" dirty="0">
                <a:solidFill>
                  <a:srgbClr val="0070C0"/>
                </a:solidFill>
              </a:rPr>
              <a:t>Министерства просвещения Российской Федерации от 25.11.2022 №1028 «Об утверждении федеральной образовательной программы дошкольного образования» (зарегистрирован Министерством юстиции Российской Федерации 28.12.2022 №71847);</a:t>
            </a:r>
          </a:p>
        </p:txBody>
      </p:sp>
    </p:spTree>
    <p:extLst>
      <p:ext uri="{BB962C8B-B14F-4D97-AF65-F5344CB8AC3E}">
        <p14:creationId xmlns:p14="http://schemas.microsoft.com/office/powerpoint/2010/main" val="3243231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Приказ </a:t>
            </a:r>
            <a:r>
              <a:rPr lang="ru-RU" dirty="0">
                <a:solidFill>
                  <a:srgbClr val="0070C0"/>
                </a:solidFill>
              </a:rPr>
              <a:t>Министерства просвещения Российской Федерации от 01.12.2022 №1048 «О внесении изменений в Порядок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образования, утвержденный приказом Министерством просвещения Российской Федерации от 31 июля 2020 г. №373» (зарегистрирован 12.01.2023 № 71978</a:t>
            </a:r>
            <a:r>
              <a:rPr lang="ru-RU" dirty="0" smtClean="0">
                <a:solidFill>
                  <a:srgbClr val="0070C0"/>
                </a:solidFill>
              </a:rPr>
              <a:t>);</a:t>
            </a:r>
          </a:p>
          <a:p>
            <a:pPr marL="11430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Приказ </a:t>
            </a:r>
            <a:r>
              <a:rPr lang="ru-RU" dirty="0">
                <a:solidFill>
                  <a:srgbClr val="0070C0"/>
                </a:solidFill>
              </a:rPr>
              <a:t>Министерства здравоохранения и социального развития РФ от 26.08.2010 №761н «Об утверждении Единого квалификационного справочника должностей руководителей, специалистов и служащих». Раздел «Квалификационные характеристики должностей работников образования»;</a:t>
            </a:r>
          </a:p>
        </p:txBody>
      </p:sp>
    </p:spTree>
    <p:extLst>
      <p:ext uri="{BB962C8B-B14F-4D97-AF65-F5344CB8AC3E}">
        <p14:creationId xmlns:p14="http://schemas.microsoft.com/office/powerpoint/2010/main" val="2035551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7620000" cy="5904656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Приказ </a:t>
            </a:r>
            <a:r>
              <a:rPr lang="ru-RU" dirty="0">
                <a:solidFill>
                  <a:srgbClr val="0070C0"/>
                </a:solidFill>
              </a:rPr>
              <a:t>Министерства труда и социальной защиты РФ от 18 октября 2013 г. №544н «Об утверждении профессионального стандарта «Педагог (педагогическая деятельность в сфере </a:t>
            </a:r>
            <a:r>
              <a:rPr lang="ru-RU" dirty="0" smtClean="0">
                <a:solidFill>
                  <a:srgbClr val="0070C0"/>
                </a:solidFill>
              </a:rPr>
              <a:t>дошкольного, </a:t>
            </a:r>
            <a:r>
              <a:rPr lang="ru-RU" dirty="0">
                <a:solidFill>
                  <a:srgbClr val="0070C0"/>
                </a:solidFill>
              </a:rPr>
              <a:t>начального общего, основного общего, среднего общего </a:t>
            </a:r>
            <a:r>
              <a:rPr lang="ru-RU" dirty="0" smtClean="0">
                <a:solidFill>
                  <a:srgbClr val="0070C0"/>
                </a:solidFill>
              </a:rPr>
              <a:t>образования) (воспитатель</a:t>
            </a:r>
            <a:r>
              <a:rPr lang="ru-RU" dirty="0">
                <a:solidFill>
                  <a:srgbClr val="0070C0"/>
                </a:solidFill>
              </a:rPr>
              <a:t>, учитель</a:t>
            </a:r>
            <a:r>
              <a:rPr lang="ru-RU" dirty="0" smtClean="0">
                <a:solidFill>
                  <a:srgbClr val="0070C0"/>
                </a:solidFill>
              </a:rPr>
              <a:t>)»;</a:t>
            </a:r>
          </a:p>
          <a:p>
            <a:pPr marL="11430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Постановление </a:t>
            </a:r>
            <a:r>
              <a:rPr lang="ru-RU" dirty="0">
                <a:solidFill>
                  <a:srgbClr val="0070C0"/>
                </a:solidFill>
              </a:rPr>
              <a:t>Главного государственного санитарного врача Российской Федерации от 28.09.2020 № 28 «Об утверждении санитарных правил СП 2.4. 3648-20 «Санитарно-</a:t>
            </a:r>
            <a:r>
              <a:rPr lang="ru-RU" dirty="0" err="1">
                <a:solidFill>
                  <a:srgbClr val="0070C0"/>
                </a:solidFill>
              </a:rPr>
              <a:t>зпидемиологические</a:t>
            </a:r>
            <a:r>
              <a:rPr lang="ru-RU" dirty="0">
                <a:solidFill>
                  <a:srgbClr val="0070C0"/>
                </a:solidFill>
              </a:rPr>
              <a:t> требования к организациям воспитания и обучения, отдыха и оздоровления детей и молодежи» (Зарегистрирован 18.12.2020 № 61573);</a:t>
            </a:r>
          </a:p>
        </p:txBody>
      </p:sp>
    </p:spTree>
    <p:extLst>
      <p:ext uri="{BB962C8B-B14F-4D97-AF65-F5344CB8AC3E}">
        <p14:creationId xmlns:p14="http://schemas.microsoft.com/office/powerpoint/2010/main" val="376053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Приказ </a:t>
            </a:r>
            <a:r>
              <a:rPr lang="ru-RU" dirty="0">
                <a:solidFill>
                  <a:srgbClr val="0070C0"/>
                </a:solidFill>
              </a:rPr>
              <a:t>Министерства образования и науки Российской Федерации от 20 сентября 2013 г. № 1082 «Об утверждении Положения о психолого-</a:t>
            </a:r>
            <a:r>
              <a:rPr lang="ru-RU" dirty="0" err="1">
                <a:solidFill>
                  <a:srgbClr val="0070C0"/>
                </a:solidFill>
              </a:rPr>
              <a:t>медикопедагогической</a:t>
            </a:r>
            <a:r>
              <a:rPr lang="ru-RU" dirty="0">
                <a:solidFill>
                  <a:srgbClr val="0070C0"/>
                </a:solidFill>
              </a:rPr>
              <a:t> комиссии</a:t>
            </a:r>
            <a:r>
              <a:rPr lang="ru-RU" dirty="0" smtClean="0">
                <a:solidFill>
                  <a:srgbClr val="0070C0"/>
                </a:solidFill>
              </a:rPr>
              <a:t>»;</a:t>
            </a:r>
          </a:p>
          <a:p>
            <a:pPr marL="114300" indent="0">
              <a:buNone/>
            </a:pP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 smtClean="0">
                <a:solidFill>
                  <a:srgbClr val="0070C0"/>
                </a:solidFill>
              </a:rPr>
              <a:t>Методические </a:t>
            </a:r>
            <a:r>
              <a:rPr lang="ru-RU" dirty="0">
                <a:solidFill>
                  <a:srgbClr val="0070C0"/>
                </a:solidFill>
              </a:rPr>
              <a:t>рекомендации по реализации Федеральной образовательной программы дошкольного образования 2023 – Текст: электронный / - URL: https://docs.edu.gov.ru/document/8a9cc6ca040d8c6dd31a077fd2a6e226/download/5633</a:t>
            </a:r>
          </a:p>
        </p:txBody>
      </p:sp>
    </p:spTree>
    <p:extLst>
      <p:ext uri="{BB962C8B-B14F-4D97-AF65-F5344CB8AC3E}">
        <p14:creationId xmlns:p14="http://schemas.microsoft.com/office/powerpoint/2010/main" val="1821635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63609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endParaRPr lang="ru-RU" sz="2800" b="1" dirty="0" smtClean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r>
              <a:rPr lang="ru-RU" sz="2800" b="1" dirty="0" smtClean="0">
                <a:solidFill>
                  <a:srgbClr val="0070C0"/>
                </a:solidFill>
              </a:rPr>
              <a:t>Целью </a:t>
            </a:r>
            <a:r>
              <a:rPr lang="ru-RU" sz="2800" b="1" dirty="0">
                <a:solidFill>
                  <a:srgbClr val="0070C0"/>
                </a:solidFill>
              </a:rPr>
              <a:t>программы является разностороннее развитие ребенка в период дошкольного детства с уметом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</p:txBody>
      </p:sp>
    </p:spTree>
    <p:extLst>
      <p:ext uri="{BB962C8B-B14F-4D97-AF65-F5344CB8AC3E}">
        <p14:creationId xmlns:p14="http://schemas.microsoft.com/office/powerpoint/2010/main" val="2973186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Структура программы: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8876437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2249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3200" b="1" dirty="0" smtClean="0">
                <a:solidFill>
                  <a:srgbClr val="0070C0"/>
                </a:solidFill>
              </a:rPr>
              <a:t>Каждый раздел включает обязательную часть в соответствии с ФОП ДО и часть, формируемую участниками образовательного процесса.</a:t>
            </a:r>
            <a:endParaRPr lang="ru-RU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36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rgbClr val="002060"/>
                </a:solidFill>
              </a:rPr>
              <a:t>Целевой раздел</a:t>
            </a:r>
            <a:endParaRPr lang="ru-RU" b="1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Пояснительная записка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Цели и задачи реализации Программы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Планируемые результаты реализации Программы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Педагогическая диагностика достижения планируемых результатов</a:t>
            </a: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514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341</TotalTime>
  <Words>524</Words>
  <Application>Microsoft Office PowerPoint</Application>
  <PresentationFormat>Экран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Cambria</vt:lpstr>
      <vt:lpstr>Wingdings</vt:lpstr>
      <vt:lpstr>Соседство</vt:lpstr>
      <vt:lpstr>Образовательная программа дошкольного образования муниципального бюджетного общеобразовательного учреждения «Восходненская школа имени  В.И. Криворотова»,  структурное подразделение   «Детский сад «Сказка»</vt:lpstr>
      <vt:lpstr>Нормативные документы, регламентирующие реализацию образовательной программы  структурного подразделения   «Детский сад «Сказка»: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программы:</vt:lpstr>
      <vt:lpstr>Презентация PowerPoint</vt:lpstr>
      <vt:lpstr>Целевой раздел</vt:lpstr>
      <vt:lpstr>Содержательный раздел</vt:lpstr>
      <vt:lpstr>Презентация PowerPoint</vt:lpstr>
      <vt:lpstr>Организационный раздел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</dc:creator>
  <cp:lastModifiedBy>ххх</cp:lastModifiedBy>
  <cp:revision>10</cp:revision>
  <cp:lastPrinted>2025-07-22T08:06:45Z</cp:lastPrinted>
  <dcterms:created xsi:type="dcterms:W3CDTF">2023-09-25T07:59:26Z</dcterms:created>
  <dcterms:modified xsi:type="dcterms:W3CDTF">2025-11-11T10:07:24Z</dcterms:modified>
</cp:coreProperties>
</file>