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109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ru-RU" smtClean="0"/>
              <a:t>Образец заголовка</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B4C71EC6-210F-42DE-9C53-41977AD35B3D}" type="datetimeFigureOut">
              <a:rPr lang="ru-RU" smtClean="0"/>
              <a:t>26.03.2021</a:t>
            </a:fld>
            <a:endParaRPr lang="ru-RU"/>
          </a:p>
        </p:txBody>
      </p:sp>
      <p:sp>
        <p:nvSpPr>
          <p:cNvPr id="5" name="Footer Placeholder 4"/>
          <p:cNvSpPr>
            <a:spLocks noGrp="1"/>
          </p:cNvSpPr>
          <p:nvPr>
            <p:ph type="ftr" sz="quarter" idx="11"/>
          </p:nvPr>
        </p:nvSpPr>
        <p:spPr>
          <a:xfrm>
            <a:off x="1174044" y="5357592"/>
            <a:ext cx="5034845" cy="365125"/>
          </a:xfrm>
        </p:spPr>
        <p:txBody>
          <a:bodyPr/>
          <a:lstStyle/>
          <a:p>
            <a:endParaRPr lang="ru-RU"/>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26.03.2021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Content Placeholder 8"/>
          <p:cNvSpPr>
            <a:spLocks noGrp="1"/>
          </p:cNvSpPr>
          <p:nvPr>
            <p:ph sz="quarter" idx="13"/>
          </p:nvPr>
        </p:nvSpPr>
        <p:spPr>
          <a:xfrm>
            <a:off x="1298448" y="2121407"/>
            <a:ext cx="3200400" cy="360273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B4C71EC6-210F-42DE-9C53-41977AD35B3D}" type="datetimeFigureOut">
              <a:rPr lang="ru-RU" smtClean="0"/>
              <a:t>26.03.2021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
        <p:nvSpPr>
          <p:cNvPr id="11" name="Content Placeholder 10"/>
          <p:cNvSpPr>
            <a:spLocks noGrp="1"/>
          </p:cNvSpPr>
          <p:nvPr>
            <p:ph sz="quarter" idx="13"/>
          </p:nvPr>
        </p:nvSpPr>
        <p:spPr>
          <a:xfrm>
            <a:off x="1298448" y="2944368"/>
            <a:ext cx="3227832" cy="277977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26.03.2021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26.03.2021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ru-RU" smtClean="0"/>
              <a:t>Образец заголовка</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rot="60000">
            <a:off x="6341698" y="5885672"/>
            <a:ext cx="1213821" cy="365125"/>
          </a:xfrm>
        </p:spPr>
        <p:txBody>
          <a:bodyPr/>
          <a:lstStyle/>
          <a:p>
            <a:fld id="{B4C71EC6-210F-42DE-9C53-41977AD35B3D}" type="datetimeFigureOut">
              <a:rPr lang="ru-RU" smtClean="0"/>
              <a:t>26.03.2021</a:t>
            </a:fld>
            <a:endParaRPr lang="ru-RU"/>
          </a:p>
        </p:txBody>
      </p:sp>
      <p:sp>
        <p:nvSpPr>
          <p:cNvPr id="6" name="Footer Placeholder 5"/>
          <p:cNvSpPr>
            <a:spLocks noGrp="1"/>
          </p:cNvSpPr>
          <p:nvPr>
            <p:ph type="ftr" sz="quarter" idx="11"/>
          </p:nvPr>
        </p:nvSpPr>
        <p:spPr>
          <a:xfrm rot="-60000">
            <a:off x="914554" y="5829261"/>
            <a:ext cx="3522607" cy="365125"/>
          </a:xfrm>
        </p:spPr>
        <p:txBody>
          <a:bodyPr/>
          <a:lstStyle/>
          <a:p>
            <a:endParaRPr lang="ru-RU"/>
          </a:p>
        </p:txBody>
      </p:sp>
      <p:sp>
        <p:nvSpPr>
          <p:cNvPr id="7" name="Slide Number Placeholder 6"/>
          <p:cNvSpPr>
            <a:spLocks noGrp="1"/>
          </p:cNvSpPr>
          <p:nvPr>
            <p:ph type="sldNum" sz="quarter" idx="12"/>
          </p:nvPr>
        </p:nvSpPr>
        <p:spPr>
          <a:xfrm rot="60000">
            <a:off x="7557313" y="5896961"/>
            <a:ext cx="554023" cy="365125"/>
          </a:xfrm>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rot="60000">
            <a:off x="6345936" y="5888737"/>
            <a:ext cx="1213821" cy="365125"/>
          </a:xfrm>
        </p:spPr>
        <p:txBody>
          <a:bodyPr/>
          <a:lstStyle/>
          <a:p>
            <a:fld id="{B4C71EC6-210F-42DE-9C53-41977AD35B3D}" type="datetimeFigureOut">
              <a:rPr lang="ru-RU" smtClean="0"/>
              <a:t>26.03.2021</a:t>
            </a:fld>
            <a:endParaRPr lang="ru-RU"/>
          </a:p>
        </p:txBody>
      </p:sp>
      <p:sp>
        <p:nvSpPr>
          <p:cNvPr id="6" name="Footer Placeholder 5"/>
          <p:cNvSpPr>
            <a:spLocks noGrp="1"/>
          </p:cNvSpPr>
          <p:nvPr>
            <p:ph type="ftr" sz="quarter" idx="11"/>
          </p:nvPr>
        </p:nvSpPr>
        <p:spPr>
          <a:xfrm rot="-60000">
            <a:off x="914569" y="5831037"/>
            <a:ext cx="3319043" cy="365125"/>
          </a:xfrm>
        </p:spPr>
        <p:txBody>
          <a:bodyPr/>
          <a:lstStyle/>
          <a:p>
            <a:endParaRPr lang="ru-RU"/>
          </a:p>
        </p:txBody>
      </p:sp>
      <p:sp>
        <p:nvSpPr>
          <p:cNvPr id="7" name="Slide Number Placeholder 6"/>
          <p:cNvSpPr>
            <a:spLocks noGrp="1"/>
          </p:cNvSpPr>
          <p:nvPr>
            <p:ph type="sldNum" sz="quarter" idx="12"/>
          </p:nvPr>
        </p:nvSpPr>
        <p:spPr>
          <a:xfrm rot="60000">
            <a:off x="7562089" y="5900026"/>
            <a:ext cx="554023" cy="365125"/>
          </a:xfrm>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B4C71EC6-210F-42DE-9C53-41977AD35B3D}" type="datetimeFigureOut">
              <a:rPr lang="ru-RU" smtClean="0"/>
              <a:t>26.03.2021</a:t>
            </a:fld>
            <a:endParaRPr lang="ru-RU"/>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ru-RU"/>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63688" y="1340768"/>
            <a:ext cx="5723468" cy="2520280"/>
          </a:xfrm>
        </p:spPr>
        <p:txBody>
          <a:bodyPr>
            <a:normAutofit/>
          </a:bodyPr>
          <a:lstStyle/>
          <a:p>
            <a:r>
              <a:rPr lang="ru-RU" sz="1200" b="1" i="1" dirty="0" smtClean="0">
                <a:solidFill>
                  <a:srgbClr val="7030A0"/>
                </a:solidFill>
              </a:rPr>
              <a:t>Муниципальное бюджетное дошкольное образовательное учреждение  «Детский сад «Сказка» с. Восход </a:t>
            </a:r>
            <a:r>
              <a:rPr lang="ru-RU" sz="1200" b="1" i="1" dirty="0" smtClean="0">
                <a:solidFill>
                  <a:srgbClr val="7030A0"/>
                </a:solidFill>
              </a:rPr>
              <a:t>Красногвардейского </a:t>
            </a:r>
            <a:r>
              <a:rPr lang="ru-RU" sz="1200" b="1" i="1" dirty="0" smtClean="0">
                <a:solidFill>
                  <a:srgbClr val="7030A0"/>
                </a:solidFill>
              </a:rPr>
              <a:t>района </a:t>
            </a:r>
            <a:r>
              <a:rPr lang="ru-RU" sz="1200" b="1" i="1" dirty="0" smtClean="0">
                <a:solidFill>
                  <a:srgbClr val="7030A0"/>
                </a:solidFill>
              </a:rPr>
              <a:t/>
            </a:r>
            <a:br>
              <a:rPr lang="ru-RU" sz="1200" b="1" i="1" dirty="0" smtClean="0">
                <a:solidFill>
                  <a:srgbClr val="7030A0"/>
                </a:solidFill>
              </a:rPr>
            </a:br>
            <a:r>
              <a:rPr lang="ru-RU" sz="1200" b="1" i="1" dirty="0" smtClean="0">
                <a:solidFill>
                  <a:srgbClr val="7030A0"/>
                </a:solidFill>
              </a:rPr>
              <a:t>Республики </a:t>
            </a:r>
            <a:r>
              <a:rPr lang="ru-RU" sz="1200" b="1" i="1" dirty="0" smtClean="0">
                <a:solidFill>
                  <a:srgbClr val="7030A0"/>
                </a:solidFill>
              </a:rPr>
              <a:t>Крым</a:t>
            </a:r>
            <a:br>
              <a:rPr lang="ru-RU" sz="1200" b="1" i="1" dirty="0" smtClean="0">
                <a:solidFill>
                  <a:srgbClr val="7030A0"/>
                </a:solidFill>
              </a:rPr>
            </a:br>
            <a:r>
              <a:rPr lang="ru-RU" sz="1200" b="1" i="1" dirty="0">
                <a:solidFill>
                  <a:srgbClr val="7030A0"/>
                </a:solidFill>
              </a:rPr>
              <a:t/>
            </a:r>
            <a:br>
              <a:rPr lang="ru-RU" sz="1200" b="1" i="1" dirty="0">
                <a:solidFill>
                  <a:srgbClr val="7030A0"/>
                </a:solidFill>
              </a:rPr>
            </a:br>
            <a:r>
              <a:rPr lang="ru-RU" sz="1400" b="1" i="1" dirty="0" smtClean="0">
                <a:solidFill>
                  <a:srgbClr val="7030A0"/>
                </a:solidFill>
              </a:rPr>
              <a:t/>
            </a:r>
            <a:br>
              <a:rPr lang="ru-RU" sz="1400" b="1" i="1" dirty="0" smtClean="0">
                <a:solidFill>
                  <a:srgbClr val="7030A0"/>
                </a:solidFill>
              </a:rPr>
            </a:br>
            <a:r>
              <a:rPr lang="ru-RU" sz="2800" b="1" i="1" dirty="0" smtClean="0">
                <a:solidFill>
                  <a:srgbClr val="7030A0"/>
                </a:solidFill>
                <a:latin typeface="+mn-lt"/>
              </a:rPr>
              <a:t>Социально- коммуникативное развитие ребенка как залог успешной адаптации к школе.</a:t>
            </a:r>
            <a:endParaRPr lang="ru-RU" sz="2800" b="1" i="1" dirty="0">
              <a:solidFill>
                <a:srgbClr val="7030A0"/>
              </a:solidFill>
              <a:latin typeface="+mn-lt"/>
            </a:endParaRPr>
          </a:p>
        </p:txBody>
      </p:sp>
      <p:sp>
        <p:nvSpPr>
          <p:cNvPr id="3" name="Подзаголовок 2"/>
          <p:cNvSpPr>
            <a:spLocks noGrp="1"/>
          </p:cNvSpPr>
          <p:nvPr>
            <p:ph type="subTitle" idx="1"/>
          </p:nvPr>
        </p:nvSpPr>
        <p:spPr>
          <a:xfrm>
            <a:off x="1727200" y="3736622"/>
            <a:ext cx="5712179" cy="1852618"/>
          </a:xfrm>
        </p:spPr>
        <p:txBody>
          <a:bodyPr>
            <a:normAutofit/>
          </a:bodyPr>
          <a:lstStyle/>
          <a:p>
            <a:pPr algn="r"/>
            <a:endParaRPr lang="ru-RU" sz="1600" dirty="0" smtClean="0"/>
          </a:p>
          <a:p>
            <a:pPr algn="r"/>
            <a:endParaRPr lang="ru-RU" sz="1600" dirty="0"/>
          </a:p>
          <a:p>
            <a:pPr algn="r"/>
            <a:endParaRPr lang="ru-RU" sz="1400" b="1" i="1" dirty="0" smtClean="0">
              <a:solidFill>
                <a:srgbClr val="7030A0"/>
              </a:solidFill>
            </a:endParaRPr>
          </a:p>
          <a:p>
            <a:pPr algn="r"/>
            <a:r>
              <a:rPr lang="ru-RU" sz="1400" b="1" i="1" dirty="0" smtClean="0">
                <a:solidFill>
                  <a:srgbClr val="7030A0"/>
                </a:solidFill>
              </a:rPr>
              <a:t>Подготовила: учитель - логопед </a:t>
            </a:r>
            <a:br>
              <a:rPr lang="ru-RU" sz="1400" b="1" i="1" dirty="0" smtClean="0">
                <a:solidFill>
                  <a:srgbClr val="7030A0"/>
                </a:solidFill>
              </a:rPr>
            </a:br>
            <a:r>
              <a:rPr lang="ru-RU" sz="1400" b="1" i="1" dirty="0" smtClean="0">
                <a:solidFill>
                  <a:srgbClr val="7030A0"/>
                </a:solidFill>
              </a:rPr>
              <a:t>первой квалификационной категории </a:t>
            </a:r>
            <a:br>
              <a:rPr lang="ru-RU" sz="1400" b="1" i="1" dirty="0" smtClean="0">
                <a:solidFill>
                  <a:srgbClr val="7030A0"/>
                </a:solidFill>
              </a:rPr>
            </a:br>
            <a:r>
              <a:rPr lang="ru-RU" sz="1400" b="1" i="1" dirty="0" smtClean="0">
                <a:solidFill>
                  <a:srgbClr val="7030A0"/>
                </a:solidFill>
              </a:rPr>
              <a:t>Меренкова Елена Евгеньевна</a:t>
            </a:r>
            <a:endParaRPr lang="ru-RU" sz="1400" b="1" i="1" dirty="0">
              <a:solidFill>
                <a:srgbClr val="7030A0"/>
              </a:solidFill>
            </a:endParaRPr>
          </a:p>
        </p:txBody>
      </p:sp>
    </p:spTree>
    <p:extLst>
      <p:ext uri="{BB962C8B-B14F-4D97-AF65-F5344CB8AC3E}">
        <p14:creationId xmlns:p14="http://schemas.microsoft.com/office/powerpoint/2010/main" val="6209255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618345"/>
            <a:ext cx="7272807" cy="5632311"/>
          </a:xfrm>
          <a:prstGeom prst="rect">
            <a:avLst/>
          </a:prstGeom>
        </p:spPr>
        <p:txBody>
          <a:bodyPr wrap="square">
            <a:spAutoFit/>
          </a:bodyPr>
          <a:lstStyle/>
          <a:p>
            <a:endParaRPr lang="ru-RU" b="1" i="1" dirty="0" smtClean="0">
              <a:solidFill>
                <a:srgbClr val="7030A0"/>
              </a:solidFill>
            </a:endParaRPr>
          </a:p>
          <a:p>
            <a:r>
              <a:rPr lang="ru-RU" b="1" i="1" dirty="0" smtClean="0">
                <a:solidFill>
                  <a:srgbClr val="7030A0"/>
                </a:solidFill>
              </a:rPr>
              <a:t>3.Чтобы </a:t>
            </a:r>
            <a:r>
              <a:rPr lang="ru-RU" b="1" i="1" dirty="0">
                <a:solidFill>
                  <a:srgbClr val="7030A0"/>
                </a:solidFill>
              </a:rPr>
              <a:t>научить ребенка отчетливо проговаривать сложные слова, чаще разучивайте и проговаривайте в разном темпе (от медленного до быстрого) различные скороговорки. </a:t>
            </a:r>
          </a:p>
          <a:p>
            <a:r>
              <a:rPr lang="ru-RU" dirty="0" smtClean="0">
                <a:solidFill>
                  <a:srgbClr val="7030A0"/>
                </a:solidFill>
                <a:latin typeface="Arial Black" pitchFamily="34" charset="0"/>
              </a:rPr>
              <a:t>-От </a:t>
            </a:r>
            <a:r>
              <a:rPr lang="ru-RU" dirty="0">
                <a:solidFill>
                  <a:srgbClr val="7030A0"/>
                </a:solidFill>
                <a:latin typeface="Arial Black" pitchFamily="34" charset="0"/>
              </a:rPr>
              <a:t>топота копыт пыль по полю летит. </a:t>
            </a:r>
          </a:p>
          <a:p>
            <a:r>
              <a:rPr lang="ru-RU" dirty="0" smtClean="0">
                <a:solidFill>
                  <a:srgbClr val="7030A0"/>
                </a:solidFill>
                <a:latin typeface="Arial Black" pitchFamily="34" charset="0"/>
              </a:rPr>
              <a:t>-Проворонила </a:t>
            </a:r>
            <a:r>
              <a:rPr lang="ru-RU" dirty="0">
                <a:solidFill>
                  <a:srgbClr val="7030A0"/>
                </a:solidFill>
                <a:latin typeface="Arial Black" pitchFamily="34" charset="0"/>
              </a:rPr>
              <a:t>ворона вороненка. </a:t>
            </a:r>
          </a:p>
          <a:p>
            <a:r>
              <a:rPr lang="ru-RU" dirty="0" smtClean="0">
                <a:solidFill>
                  <a:srgbClr val="7030A0"/>
                </a:solidFill>
                <a:latin typeface="Arial Black" pitchFamily="34" charset="0"/>
              </a:rPr>
              <a:t>-Мама </a:t>
            </a:r>
            <a:r>
              <a:rPr lang="ru-RU" dirty="0">
                <a:solidFill>
                  <a:srgbClr val="7030A0"/>
                </a:solidFill>
                <a:latin typeface="Arial Black" pitchFamily="34" charset="0"/>
              </a:rPr>
              <a:t>мыла Милу мылом. </a:t>
            </a:r>
          </a:p>
          <a:p>
            <a:r>
              <a:rPr lang="ru-RU" dirty="0" smtClean="0">
                <a:solidFill>
                  <a:srgbClr val="7030A0"/>
                </a:solidFill>
                <a:latin typeface="Arial Black" pitchFamily="34" charset="0"/>
              </a:rPr>
              <a:t>-Во </a:t>
            </a:r>
            <a:r>
              <a:rPr lang="ru-RU" dirty="0">
                <a:solidFill>
                  <a:srgbClr val="7030A0"/>
                </a:solidFill>
                <a:latin typeface="Arial Black" pitchFamily="34" charset="0"/>
              </a:rPr>
              <a:t>дворе трава, на траве дрова, </a:t>
            </a:r>
            <a:r>
              <a:rPr lang="ru-RU" dirty="0" smtClean="0">
                <a:solidFill>
                  <a:srgbClr val="7030A0"/>
                </a:solidFill>
                <a:latin typeface="Arial Black" pitchFamily="34" charset="0"/>
              </a:rPr>
              <a:t/>
            </a:r>
            <a:br>
              <a:rPr lang="ru-RU" dirty="0" smtClean="0">
                <a:solidFill>
                  <a:srgbClr val="7030A0"/>
                </a:solidFill>
                <a:latin typeface="Arial Black" pitchFamily="34" charset="0"/>
              </a:rPr>
            </a:br>
            <a:r>
              <a:rPr lang="ru-RU" dirty="0" smtClean="0">
                <a:solidFill>
                  <a:srgbClr val="7030A0"/>
                </a:solidFill>
                <a:latin typeface="Arial Black" pitchFamily="34" charset="0"/>
              </a:rPr>
              <a:t> Дрова </a:t>
            </a:r>
            <a:r>
              <a:rPr lang="ru-RU" dirty="0">
                <a:solidFill>
                  <a:srgbClr val="7030A0"/>
                </a:solidFill>
                <a:latin typeface="Arial Black" pitchFamily="34" charset="0"/>
              </a:rPr>
              <a:t>на траве, трава во дворе</a:t>
            </a:r>
            <a:r>
              <a:rPr lang="ru-RU" dirty="0" smtClean="0">
                <a:solidFill>
                  <a:srgbClr val="7030A0"/>
                </a:solidFill>
                <a:latin typeface="Arial Black" pitchFamily="34" charset="0"/>
              </a:rPr>
              <a:t>.</a:t>
            </a:r>
          </a:p>
          <a:p>
            <a:endParaRPr lang="ru-RU" dirty="0" smtClean="0">
              <a:solidFill>
                <a:srgbClr val="7030A0"/>
              </a:solidFill>
              <a:latin typeface="Arial Black" pitchFamily="34" charset="0"/>
            </a:endParaRPr>
          </a:p>
          <a:p>
            <a:r>
              <a:rPr lang="ru-RU" b="1" i="1" dirty="0" smtClean="0">
                <a:solidFill>
                  <a:srgbClr val="7030A0"/>
                </a:solidFill>
              </a:rPr>
              <a:t>4.Увеличивайте </a:t>
            </a:r>
            <a:r>
              <a:rPr lang="ru-RU" b="1" i="1" dirty="0">
                <a:solidFill>
                  <a:srgbClr val="7030A0"/>
                </a:solidFill>
              </a:rPr>
              <a:t>словарный запас ребенка. В разговоре с ребенком называйте как можно больше предметов, их признаков, действий с ними. </a:t>
            </a:r>
          </a:p>
          <a:p>
            <a:r>
              <a:rPr lang="ru-RU" b="1" i="1" dirty="0">
                <a:solidFill>
                  <a:srgbClr val="7030A0"/>
                </a:solidFill>
              </a:rPr>
              <a:t>Помните, чем больше запас слов у ребенка, тем больше возможности с помощью речи выразить наиболее точно свои мысли и чувства. Учите ребенка сравнивать, находить общее и различное в предметах, рисунках (корова – коза, стул – табуретка). Это упражнение развивает, как словарь, так и связную речь.</a:t>
            </a:r>
          </a:p>
        </p:txBody>
      </p:sp>
    </p:spTree>
    <p:extLst>
      <p:ext uri="{BB962C8B-B14F-4D97-AF65-F5344CB8AC3E}">
        <p14:creationId xmlns:p14="http://schemas.microsoft.com/office/powerpoint/2010/main" val="18749520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9592" y="2008838"/>
            <a:ext cx="7272808" cy="2554545"/>
          </a:xfrm>
          <a:prstGeom prst="rect">
            <a:avLst/>
          </a:prstGeom>
        </p:spPr>
        <p:txBody>
          <a:bodyPr wrap="square">
            <a:spAutoFit/>
          </a:bodyPr>
          <a:lstStyle/>
          <a:p>
            <a:r>
              <a:rPr lang="ru-RU" sz="2000" b="1" i="1" dirty="0">
                <a:solidFill>
                  <a:srgbClr val="7030A0"/>
                </a:solidFill>
              </a:rPr>
              <a:t>5. Поощряйте у ребенка стремление задавать вопросы. Составляйте вместе с ребенком рассказы по   картинкам. Сначала начните вы, затем попросите ребенка продолжить рассказ. Обратите внимание, передает ли ребенок главную мысль, описал ли второстепенные детали, или рассказ не получается. Учите с ребенком стихотворения наизусть!</a:t>
            </a:r>
            <a:endParaRPr lang="ru-RU" sz="2000" i="1" dirty="0">
              <a:solidFill>
                <a:srgbClr val="7030A0"/>
              </a:solidFill>
            </a:endParaRPr>
          </a:p>
        </p:txBody>
      </p:sp>
    </p:spTree>
    <p:extLst>
      <p:ext uri="{BB962C8B-B14F-4D97-AF65-F5344CB8AC3E}">
        <p14:creationId xmlns:p14="http://schemas.microsoft.com/office/powerpoint/2010/main" val="7635355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1706850"/>
            <a:ext cx="7344816" cy="3363884"/>
          </a:xfrm>
        </p:spPr>
        <p:txBody>
          <a:bodyPr>
            <a:noAutofit/>
          </a:bodyPr>
          <a:lstStyle/>
          <a:p>
            <a:r>
              <a:rPr lang="ru-RU" sz="3600" b="1" i="1" dirty="0">
                <a:solidFill>
                  <a:srgbClr val="7030A0"/>
                </a:solidFill>
                <a:latin typeface="+mn-lt"/>
              </a:rPr>
              <a:t>На что также следует обращать внимание родителям будущих первоклассников.</a:t>
            </a:r>
            <a:r>
              <a:rPr lang="ru-RU" sz="3600" dirty="0">
                <a:solidFill>
                  <a:srgbClr val="7030A0"/>
                </a:solidFill>
                <a:latin typeface="+mn-lt"/>
              </a:rPr>
              <a:t/>
            </a:r>
            <a:br>
              <a:rPr lang="ru-RU" sz="3600" dirty="0">
                <a:solidFill>
                  <a:srgbClr val="7030A0"/>
                </a:solidFill>
                <a:latin typeface="+mn-lt"/>
              </a:rPr>
            </a:br>
            <a:endParaRPr lang="ru-RU" sz="3600" dirty="0">
              <a:solidFill>
                <a:srgbClr val="7030A0"/>
              </a:solidFill>
              <a:latin typeface="+mn-lt"/>
            </a:endParaRPr>
          </a:p>
        </p:txBody>
      </p:sp>
    </p:spTree>
    <p:extLst>
      <p:ext uri="{BB962C8B-B14F-4D97-AF65-F5344CB8AC3E}">
        <p14:creationId xmlns:p14="http://schemas.microsoft.com/office/powerpoint/2010/main" val="24717472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9592" y="1017091"/>
            <a:ext cx="7416823" cy="4401205"/>
          </a:xfrm>
          <a:prstGeom prst="rect">
            <a:avLst/>
          </a:prstGeom>
        </p:spPr>
        <p:txBody>
          <a:bodyPr wrap="square">
            <a:spAutoFit/>
          </a:bodyPr>
          <a:lstStyle/>
          <a:p>
            <a:endParaRPr lang="ru-RU" sz="2000" b="1" dirty="0" smtClean="0">
              <a:solidFill>
                <a:srgbClr val="7030A0"/>
              </a:solidFill>
            </a:endParaRPr>
          </a:p>
          <a:p>
            <a:r>
              <a:rPr lang="ru-RU" sz="2000" b="1" i="1" dirty="0" smtClean="0">
                <a:solidFill>
                  <a:srgbClr val="7030A0"/>
                </a:solidFill>
              </a:rPr>
              <a:t>1.Развитие </a:t>
            </a:r>
            <a:r>
              <a:rPr lang="ru-RU" sz="2000" b="1" i="1" dirty="0">
                <a:solidFill>
                  <a:srgbClr val="7030A0"/>
                </a:solidFill>
              </a:rPr>
              <a:t>мелкой моторики кистей рук. Пусть ваш ребенок больше рисует, лепит, работает с ножницами, играет в мозаику, шьет и вышивает и т.п</a:t>
            </a:r>
            <a:r>
              <a:rPr lang="ru-RU" sz="2000" b="1" i="1" dirty="0" smtClean="0">
                <a:solidFill>
                  <a:srgbClr val="7030A0"/>
                </a:solidFill>
              </a:rPr>
              <a:t>.</a:t>
            </a:r>
          </a:p>
          <a:p>
            <a:endParaRPr lang="ru-RU" sz="2000" b="1" i="1" dirty="0" smtClean="0">
              <a:solidFill>
                <a:srgbClr val="7030A0"/>
              </a:solidFill>
            </a:endParaRPr>
          </a:p>
          <a:p>
            <a:r>
              <a:rPr lang="ru-RU" sz="2000" b="1" i="1" dirty="0" smtClean="0">
                <a:solidFill>
                  <a:srgbClr val="7030A0"/>
                </a:solidFill>
              </a:rPr>
              <a:t>2</a:t>
            </a:r>
            <a:r>
              <a:rPr lang="ru-RU" sz="2000" b="1" i="1" dirty="0">
                <a:solidFill>
                  <a:srgbClr val="7030A0"/>
                </a:solidFill>
              </a:rPr>
              <a:t>. Умение четко ориентироваться в собственном теле и окружающем пространстве. Учите ребенка определять где “правая” и “левая” сторона в различных условиях, положениях тела (на своем теле, в отражении зеркала, у человека, стоящего к нему лицом, спиной), уметь находить на листе бумаги верхний левый угол, нижний правый угол, середину и т</a:t>
            </a:r>
            <a:r>
              <a:rPr lang="ru-RU" sz="2000" b="1" i="1" dirty="0" smtClean="0">
                <a:solidFill>
                  <a:srgbClr val="7030A0"/>
                </a:solidFill>
              </a:rPr>
              <a:t>. д</a:t>
            </a:r>
            <a:r>
              <a:rPr lang="ru-RU" sz="2000" b="1" i="1" dirty="0">
                <a:solidFill>
                  <a:srgbClr val="7030A0"/>
                </a:solidFill>
              </a:rPr>
              <a:t>. Узнавать предметы, буквы в разных положениях.</a:t>
            </a:r>
          </a:p>
        </p:txBody>
      </p:sp>
    </p:spTree>
    <p:extLst>
      <p:ext uri="{BB962C8B-B14F-4D97-AF65-F5344CB8AC3E}">
        <p14:creationId xmlns:p14="http://schemas.microsoft.com/office/powerpoint/2010/main" val="6119491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817719"/>
            <a:ext cx="7344816" cy="5386090"/>
          </a:xfrm>
          <a:prstGeom prst="rect">
            <a:avLst/>
          </a:prstGeom>
        </p:spPr>
        <p:txBody>
          <a:bodyPr wrap="square">
            <a:spAutoFit/>
          </a:bodyPr>
          <a:lstStyle/>
          <a:p>
            <a:endParaRPr lang="ru-RU" sz="2000" dirty="0" smtClean="0">
              <a:solidFill>
                <a:srgbClr val="7030A0"/>
              </a:solidFill>
            </a:endParaRPr>
          </a:p>
          <a:p>
            <a:r>
              <a:rPr lang="ru-RU" sz="2000" b="1" i="1" dirty="0" smtClean="0">
                <a:solidFill>
                  <a:srgbClr val="7030A0"/>
                </a:solidFill>
              </a:rPr>
              <a:t>3. </a:t>
            </a:r>
            <a:r>
              <a:rPr lang="ru-RU" sz="2000" b="1" i="1" dirty="0">
                <a:solidFill>
                  <a:srgbClr val="7030A0"/>
                </a:solidFill>
              </a:rPr>
              <a:t>Развитый кругозор. Ребенок должен ориентироваться в днях недели, во временах года, уметь классифицировать предметы по разным темам (игрушки, транспорт, овощи, мебель и т</a:t>
            </a:r>
            <a:r>
              <a:rPr lang="ru-RU" sz="2000" b="1" i="1" dirty="0" smtClean="0">
                <a:solidFill>
                  <a:srgbClr val="7030A0"/>
                </a:solidFill>
              </a:rPr>
              <a:t>. д.).</a:t>
            </a:r>
          </a:p>
          <a:p>
            <a:endParaRPr lang="ru-RU" sz="2000" b="1" i="1" dirty="0">
              <a:solidFill>
                <a:srgbClr val="7030A0"/>
              </a:solidFill>
            </a:endParaRPr>
          </a:p>
          <a:p>
            <a:r>
              <a:rPr lang="ru-RU" sz="2000" b="1" i="1" dirty="0" smtClean="0">
                <a:solidFill>
                  <a:srgbClr val="7030A0"/>
                </a:solidFill>
              </a:rPr>
              <a:t>4. </a:t>
            </a:r>
            <a:r>
              <a:rPr lang="ru-RU" sz="2000" b="1" i="1" dirty="0">
                <a:solidFill>
                  <a:srgbClr val="7030A0"/>
                </a:solidFill>
              </a:rPr>
              <a:t>Ваш ребенок умеет читать? Не останавливайтесь на достигнутом! Обязательно читайте каждый день, но только вслух! Помните, что сейчас для ребенка чтение – это очень сложный труд. Поэтому не заставляйте его читать долго, давайте отдых, во время которого читайте ребенку сами. Всегда учитывайте, что возможности малыша самому прочитать не удовлетворяют его читательских запросов. Он по-прежнему с удовольствием слушает чтение взрослых!</a:t>
            </a:r>
          </a:p>
          <a:p>
            <a:r>
              <a:rPr lang="ru-RU" sz="2400" dirty="0"/>
              <a:t> </a:t>
            </a:r>
          </a:p>
        </p:txBody>
      </p:sp>
    </p:spTree>
    <p:extLst>
      <p:ext uri="{BB962C8B-B14F-4D97-AF65-F5344CB8AC3E}">
        <p14:creationId xmlns:p14="http://schemas.microsoft.com/office/powerpoint/2010/main" val="19306421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55122" y="1787840"/>
            <a:ext cx="7001254" cy="1754326"/>
          </a:xfrm>
          <a:prstGeom prst="rect">
            <a:avLst/>
          </a:prstGeom>
          <a:noFill/>
        </p:spPr>
        <p:txBody>
          <a:bodyPr wrap="square" lIns="91440" tIns="45720" rIns="91440" bIns="45720">
            <a:spAutoFit/>
          </a:bodyPr>
          <a:lstStyle/>
          <a:p>
            <a:pPr algn="ctr"/>
            <a:endParaRPr lang="ru-RU" sz="3600" b="1" dirty="0" smtClean="0">
              <a:solidFill>
                <a:srgbClr val="7030A0"/>
              </a:solidFill>
            </a:endParaRPr>
          </a:p>
          <a:p>
            <a:pPr algn="ctr"/>
            <a:r>
              <a:rPr lang="ru-RU" sz="3600" b="1" i="1" dirty="0" smtClean="0">
                <a:solidFill>
                  <a:srgbClr val="7030A0"/>
                </a:solidFill>
              </a:rPr>
              <a:t>Успехов Вам, </a:t>
            </a:r>
          </a:p>
          <a:p>
            <a:pPr algn="ctr"/>
            <a:r>
              <a:rPr lang="ru-RU" sz="3600" b="1" i="1" dirty="0" smtClean="0">
                <a:solidFill>
                  <a:srgbClr val="7030A0"/>
                </a:solidFill>
              </a:rPr>
              <a:t>уважаемые </a:t>
            </a:r>
            <a:r>
              <a:rPr lang="ru-RU" sz="3600" b="1" i="1" dirty="0">
                <a:solidFill>
                  <a:srgbClr val="7030A0"/>
                </a:solidFill>
              </a:rPr>
              <a:t>родители!</a:t>
            </a:r>
            <a:endParaRPr lang="ru-RU" sz="3600" b="1" i="1" cap="none" spc="0" dirty="0">
              <a:ln w="22225">
                <a:solidFill>
                  <a:schemeClr val="accent2"/>
                </a:solidFill>
                <a:prstDash val="solid"/>
              </a:ln>
              <a:solidFill>
                <a:srgbClr val="7030A0"/>
              </a:solidFill>
              <a:effectLst/>
            </a:endParaRPr>
          </a:p>
        </p:txBody>
      </p:sp>
      <p:sp>
        <p:nvSpPr>
          <p:cNvPr id="3" name="TextBox 2"/>
          <p:cNvSpPr txBox="1"/>
          <p:nvPr/>
        </p:nvSpPr>
        <p:spPr>
          <a:xfrm>
            <a:off x="3989817" y="3857875"/>
            <a:ext cx="3842879" cy="923330"/>
          </a:xfrm>
          <a:prstGeom prst="rect">
            <a:avLst/>
          </a:prstGeom>
          <a:noFill/>
        </p:spPr>
        <p:txBody>
          <a:bodyPr wrap="none" rtlCol="0">
            <a:spAutoFit/>
          </a:bodyPr>
          <a:lstStyle/>
          <a:p>
            <a:pPr algn="r"/>
            <a:r>
              <a:rPr lang="ru-RU" b="1" i="1" dirty="0" smtClean="0">
                <a:solidFill>
                  <a:srgbClr val="0070C0"/>
                </a:solidFill>
                <a:latin typeface="Times New Roman" panose="02020603050405020304" pitchFamily="18" charset="0"/>
                <a:cs typeface="Times New Roman" panose="02020603050405020304" pitchFamily="18" charset="0"/>
              </a:rPr>
              <a:t>.</a:t>
            </a:r>
            <a:endParaRPr lang="ru-RU" b="1" i="1" dirty="0">
              <a:solidFill>
                <a:srgbClr val="0070C0"/>
              </a:solidFill>
              <a:latin typeface="Times New Roman" panose="02020603050405020304" pitchFamily="18" charset="0"/>
              <a:cs typeface="Times New Roman" panose="02020603050405020304" pitchFamily="18" charset="0"/>
            </a:endParaRPr>
          </a:p>
          <a:p>
            <a:endParaRPr lang="ru-RU" dirty="0"/>
          </a:p>
          <a:p>
            <a:endParaRPr lang="ru-RU" dirty="0"/>
          </a:p>
        </p:txBody>
      </p:sp>
    </p:spTree>
    <p:extLst>
      <p:ext uri="{BB962C8B-B14F-4D97-AF65-F5344CB8AC3E}">
        <p14:creationId xmlns:p14="http://schemas.microsoft.com/office/powerpoint/2010/main" val="34852759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748146"/>
            <a:ext cx="7332815" cy="4401205"/>
          </a:xfrm>
          <a:prstGeom prst="rect">
            <a:avLst/>
          </a:prstGeom>
        </p:spPr>
        <p:txBody>
          <a:bodyPr wrap="square">
            <a:spAutoFit/>
          </a:bodyPr>
          <a:lstStyle/>
          <a:p>
            <a:endParaRPr lang="ru-RU" sz="2000" b="1" dirty="0" smtClean="0">
              <a:solidFill>
                <a:srgbClr val="7030A0"/>
              </a:solidFill>
            </a:endParaRPr>
          </a:p>
          <a:p>
            <a:endParaRPr lang="ru-RU" sz="2000" b="1" dirty="0">
              <a:solidFill>
                <a:srgbClr val="7030A0"/>
              </a:solidFill>
            </a:endParaRPr>
          </a:p>
          <a:p>
            <a:endParaRPr lang="ru-RU" sz="2000" b="1" dirty="0" smtClean="0">
              <a:solidFill>
                <a:srgbClr val="7030A0"/>
              </a:solidFill>
            </a:endParaRPr>
          </a:p>
          <a:p>
            <a:r>
              <a:rPr lang="ru-RU" sz="2000" b="1" i="1" dirty="0" smtClean="0">
                <a:solidFill>
                  <a:srgbClr val="7030A0"/>
                </a:solidFill>
              </a:rPr>
              <a:t>Каждый </a:t>
            </a:r>
            <a:r>
              <a:rPr lang="ru-RU" sz="2000" b="1" i="1" dirty="0">
                <a:solidFill>
                  <a:srgbClr val="7030A0"/>
                </a:solidFill>
              </a:rPr>
              <a:t>родитель стремится к тому, чтобы его ребенок вырос гармонично развитым - был крепким, здоровым, умным, успешным и удачливым.  </a:t>
            </a:r>
            <a:r>
              <a:rPr lang="ru-RU" sz="2000" b="1" i="1" dirty="0" smtClean="0">
                <a:solidFill>
                  <a:srgbClr val="7030A0"/>
                </a:solidFill>
              </a:rPr>
              <a:t/>
            </a:r>
            <a:br>
              <a:rPr lang="ru-RU" sz="2000" b="1" i="1" dirty="0" smtClean="0">
                <a:solidFill>
                  <a:srgbClr val="7030A0"/>
                </a:solidFill>
              </a:rPr>
            </a:br>
            <a:r>
              <a:rPr lang="ru-RU" sz="2000" b="1" i="1" dirty="0" smtClean="0">
                <a:solidFill>
                  <a:srgbClr val="7030A0"/>
                </a:solidFill>
              </a:rPr>
              <a:t>Правильная </a:t>
            </a:r>
            <a:r>
              <a:rPr lang="ru-RU" sz="2000" b="1" i="1" dirty="0">
                <a:solidFill>
                  <a:srgbClr val="7030A0"/>
                </a:solidFill>
              </a:rPr>
              <a:t>речь – важнейшее условие всестороннего полноценного развития ребенка и  успешного обучения в школе. Чем лучше речь у ребенка, тем легче ему высказывать свои мысли, тем шире его возможности в познании окружающей действительности, содержательнее и полноценнее отношения со сверстниками и взрослыми, тем активнее осуществляется его развитие. </a:t>
            </a:r>
          </a:p>
        </p:txBody>
      </p:sp>
    </p:spTree>
    <p:extLst>
      <p:ext uri="{BB962C8B-B14F-4D97-AF65-F5344CB8AC3E}">
        <p14:creationId xmlns:p14="http://schemas.microsoft.com/office/powerpoint/2010/main" val="1000446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609600"/>
            <a:ext cx="6293831" cy="1320800"/>
          </a:xfrm>
        </p:spPr>
        <p:txBody>
          <a:bodyPr>
            <a:normAutofit/>
          </a:bodyPr>
          <a:lstStyle/>
          <a:p>
            <a:r>
              <a:rPr lang="ru-RU" sz="2800" b="1" i="1" dirty="0">
                <a:solidFill>
                  <a:srgbClr val="7030A0"/>
                </a:solidFill>
                <a:latin typeface="+mn-lt"/>
              </a:rPr>
              <a:t>Умение правильно и хорошо говорить:</a:t>
            </a:r>
            <a:endParaRPr lang="ru-RU" sz="2800" dirty="0">
              <a:solidFill>
                <a:srgbClr val="7030A0"/>
              </a:solidFill>
              <a:latin typeface="+mn-lt"/>
            </a:endParaRPr>
          </a:p>
        </p:txBody>
      </p:sp>
      <p:sp>
        <p:nvSpPr>
          <p:cNvPr id="3" name="Объект 2"/>
          <p:cNvSpPr>
            <a:spLocks noGrp="1"/>
          </p:cNvSpPr>
          <p:nvPr>
            <p:ph idx="1"/>
          </p:nvPr>
        </p:nvSpPr>
        <p:spPr>
          <a:xfrm>
            <a:off x="1043608" y="1988839"/>
            <a:ext cx="6749574" cy="4032449"/>
          </a:xfrm>
        </p:spPr>
        <p:txBody>
          <a:bodyPr>
            <a:normAutofit fontScale="92500" lnSpcReduction="10000"/>
          </a:bodyPr>
          <a:lstStyle/>
          <a:p>
            <a:pPr marL="0" indent="0">
              <a:buNone/>
            </a:pPr>
            <a:r>
              <a:rPr lang="ru-RU" sz="2200" b="1" i="1" dirty="0" smtClean="0">
                <a:solidFill>
                  <a:srgbClr val="7030A0"/>
                </a:solidFill>
              </a:rPr>
              <a:t>1) значительно облегчит ребенку школьную адаптацию: он будет легче и свободнее общаться со сверстниками и учителями, чувствовать себя уверенно;</a:t>
            </a:r>
            <a:endParaRPr lang="ru-RU" sz="2200" dirty="0" smtClean="0">
              <a:solidFill>
                <a:srgbClr val="7030A0"/>
              </a:solidFill>
            </a:endParaRPr>
          </a:p>
          <a:p>
            <a:pPr marL="0" indent="0">
              <a:buNone/>
            </a:pPr>
            <a:r>
              <a:rPr lang="ru-RU" sz="2200" b="1" i="1" dirty="0" smtClean="0">
                <a:solidFill>
                  <a:srgbClr val="7030A0"/>
                </a:solidFill>
              </a:rPr>
              <a:t>2</a:t>
            </a:r>
            <a:r>
              <a:rPr lang="ru-RU" sz="2200" b="1" i="1" dirty="0">
                <a:solidFill>
                  <a:srgbClr val="7030A0"/>
                </a:solidFill>
              </a:rPr>
              <a:t>) позволит ребенку лучше усваивать школьный материал: ребенок, который сам грамотно выражает свои мысли, объяснения учителя понимает в полном объеме</a:t>
            </a:r>
            <a:r>
              <a:rPr lang="ru-RU" sz="2200" b="1" i="1" dirty="0" smtClean="0">
                <a:solidFill>
                  <a:srgbClr val="7030A0"/>
                </a:solidFill>
              </a:rPr>
              <a:t>;</a:t>
            </a:r>
          </a:p>
          <a:p>
            <a:pPr marL="0" indent="0">
              <a:buNone/>
            </a:pPr>
            <a:r>
              <a:rPr lang="ru-RU" sz="2200" b="1" i="1" dirty="0">
                <a:solidFill>
                  <a:srgbClr val="7030A0"/>
                </a:solidFill>
              </a:rPr>
              <a:t>3) позволит ребенку успевать на «хорошо» и «отлично» практически по всем предметам: умение грамотно излагать свои мысли, позволит ребенку правильно пересказывать учебный материал;</a:t>
            </a:r>
            <a:endParaRPr lang="ru-RU" sz="2200" dirty="0">
              <a:solidFill>
                <a:srgbClr val="7030A0"/>
              </a:solidFill>
            </a:endParaRPr>
          </a:p>
          <a:p>
            <a:endParaRPr lang="ru-RU" sz="2800" dirty="0" smtClean="0"/>
          </a:p>
          <a:p>
            <a:endParaRPr lang="ru-RU" dirty="0"/>
          </a:p>
        </p:txBody>
      </p:sp>
    </p:spTree>
    <p:extLst>
      <p:ext uri="{BB962C8B-B14F-4D97-AF65-F5344CB8AC3E}">
        <p14:creationId xmlns:p14="http://schemas.microsoft.com/office/powerpoint/2010/main" val="13308565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1115616" y="980728"/>
            <a:ext cx="7056784" cy="800042"/>
          </a:xfrm>
        </p:spPr>
        <p:txBody>
          <a:bodyPr>
            <a:noAutofit/>
          </a:bodyPr>
          <a:lstStyle/>
          <a:p>
            <a:r>
              <a:rPr lang="ru-RU" sz="2800" b="1" i="1" dirty="0">
                <a:solidFill>
                  <a:srgbClr val="7030A0"/>
                </a:solidFill>
                <a:latin typeface="+mn-lt"/>
              </a:rPr>
              <a:t>Что включает в себя понятие</a:t>
            </a:r>
            <a:r>
              <a:rPr lang="ru-RU" sz="2800" dirty="0">
                <a:solidFill>
                  <a:srgbClr val="7030A0"/>
                </a:solidFill>
                <a:latin typeface="+mn-lt"/>
              </a:rPr>
              <a:t/>
            </a:r>
            <a:br>
              <a:rPr lang="ru-RU" sz="2800" dirty="0">
                <a:solidFill>
                  <a:srgbClr val="7030A0"/>
                </a:solidFill>
                <a:latin typeface="+mn-lt"/>
              </a:rPr>
            </a:br>
            <a:r>
              <a:rPr lang="ru-RU" sz="2800" b="1" i="1" dirty="0">
                <a:solidFill>
                  <a:srgbClr val="7030A0"/>
                </a:solidFill>
                <a:latin typeface="+mn-lt"/>
              </a:rPr>
              <a:t>«правильная речь»?</a:t>
            </a:r>
            <a:r>
              <a:rPr lang="ru-RU" sz="2800" dirty="0">
                <a:solidFill>
                  <a:srgbClr val="7030A0"/>
                </a:solidFill>
                <a:latin typeface="+mn-lt"/>
              </a:rPr>
              <a:t/>
            </a:r>
            <a:br>
              <a:rPr lang="ru-RU" sz="2800" dirty="0">
                <a:solidFill>
                  <a:srgbClr val="7030A0"/>
                </a:solidFill>
                <a:latin typeface="+mn-lt"/>
              </a:rPr>
            </a:br>
            <a:endParaRPr lang="ru-RU" sz="2800" dirty="0">
              <a:solidFill>
                <a:srgbClr val="7030A0"/>
              </a:solidFill>
              <a:latin typeface="+mn-lt"/>
            </a:endParaRPr>
          </a:p>
        </p:txBody>
      </p:sp>
      <p:sp>
        <p:nvSpPr>
          <p:cNvPr id="4" name="Объект 3"/>
          <p:cNvSpPr>
            <a:spLocks noGrp="1"/>
          </p:cNvSpPr>
          <p:nvPr>
            <p:ph idx="1"/>
          </p:nvPr>
        </p:nvSpPr>
        <p:spPr>
          <a:xfrm>
            <a:off x="971600" y="1628801"/>
            <a:ext cx="7382692" cy="4176464"/>
          </a:xfrm>
        </p:spPr>
        <p:txBody>
          <a:bodyPr>
            <a:noAutofit/>
          </a:bodyPr>
          <a:lstStyle/>
          <a:p>
            <a:pPr marL="0" indent="0">
              <a:buNone/>
            </a:pPr>
            <a:r>
              <a:rPr lang="ru-RU" sz="2000" b="1" i="1" dirty="0">
                <a:solidFill>
                  <a:srgbClr val="7030A0"/>
                </a:solidFill>
              </a:rPr>
              <a:t>1. Правильное звукопроизношение. </a:t>
            </a:r>
            <a:r>
              <a:rPr lang="ru-RU" sz="2000" b="1" i="1" dirty="0" smtClean="0">
                <a:solidFill>
                  <a:srgbClr val="7030A0"/>
                </a:solidFill>
              </a:rPr>
              <a:t/>
            </a:r>
            <a:br>
              <a:rPr lang="ru-RU" sz="2000" b="1" i="1" dirty="0" smtClean="0">
                <a:solidFill>
                  <a:srgbClr val="7030A0"/>
                </a:solidFill>
              </a:rPr>
            </a:br>
            <a:r>
              <a:rPr lang="ru-RU" sz="2000" b="1" i="1" dirty="0" smtClean="0">
                <a:solidFill>
                  <a:srgbClr val="7030A0"/>
                </a:solidFill>
              </a:rPr>
              <a:t>Ребенок </a:t>
            </a:r>
            <a:r>
              <a:rPr lang="ru-RU" sz="2000" b="1" i="1" dirty="0">
                <a:solidFill>
                  <a:srgbClr val="7030A0"/>
                </a:solidFill>
              </a:rPr>
              <a:t>к 6-и годам должен выговаривать все звуки</a:t>
            </a:r>
            <a:r>
              <a:rPr lang="ru-RU" sz="2000" b="1" i="1" dirty="0" smtClean="0">
                <a:solidFill>
                  <a:srgbClr val="7030A0"/>
                </a:solidFill>
              </a:rPr>
              <a:t>. </a:t>
            </a:r>
          </a:p>
          <a:p>
            <a:pPr marL="0" indent="0">
              <a:buNone/>
            </a:pPr>
            <a:r>
              <a:rPr lang="ru-RU" sz="2000" b="1" i="1" dirty="0">
                <a:solidFill>
                  <a:srgbClr val="7030A0"/>
                </a:solidFill>
              </a:rPr>
              <a:t> </a:t>
            </a:r>
            <a:r>
              <a:rPr lang="ru-RU" sz="2000" b="1" i="1" dirty="0" smtClean="0">
                <a:solidFill>
                  <a:srgbClr val="7030A0"/>
                </a:solidFill>
              </a:rPr>
              <a:t>Если </a:t>
            </a:r>
            <a:r>
              <a:rPr lang="ru-RU" sz="2000" b="1" i="1" dirty="0">
                <a:solidFill>
                  <a:srgbClr val="7030A0"/>
                </a:solidFill>
              </a:rPr>
              <a:t>у ребенка наблюдается нарушение звукопроизношения, не </a:t>
            </a:r>
            <a:r>
              <a:rPr lang="ru-RU" sz="2000" b="1" i="1" dirty="0" smtClean="0">
                <a:solidFill>
                  <a:srgbClr val="7030A0"/>
                </a:solidFill>
              </a:rPr>
              <a:t>следует </a:t>
            </a:r>
            <a:r>
              <a:rPr lang="ru-RU" sz="2000" b="1" i="1" dirty="0">
                <a:solidFill>
                  <a:srgbClr val="7030A0"/>
                </a:solidFill>
              </a:rPr>
              <a:t>ждать, что «само пройдет», уже не пройдет, надо </a:t>
            </a:r>
            <a:r>
              <a:rPr lang="ru-RU" sz="2000" b="1" i="1" dirty="0" smtClean="0">
                <a:solidFill>
                  <a:srgbClr val="7030A0"/>
                </a:solidFill>
              </a:rPr>
              <a:t>обратиться </a:t>
            </a:r>
            <a:r>
              <a:rPr lang="ru-RU" sz="2000" b="1" i="1" dirty="0">
                <a:solidFill>
                  <a:srgbClr val="7030A0"/>
                </a:solidFill>
              </a:rPr>
              <a:t>к </a:t>
            </a:r>
            <a:r>
              <a:rPr lang="ru-RU" sz="2000" b="1" i="1" dirty="0" smtClean="0">
                <a:solidFill>
                  <a:srgbClr val="7030A0"/>
                </a:solidFill>
              </a:rPr>
              <a:t>логопеду.</a:t>
            </a:r>
            <a:r>
              <a:rPr lang="ru-RU" sz="2000" b="1" dirty="0" smtClean="0">
                <a:solidFill>
                  <a:srgbClr val="7030A0"/>
                </a:solidFill>
              </a:rPr>
              <a:t> </a:t>
            </a:r>
          </a:p>
          <a:p>
            <a:pPr marL="0" indent="0">
              <a:buNone/>
            </a:pPr>
            <a:r>
              <a:rPr lang="ru-RU" sz="2000" b="1" i="1" dirty="0" smtClean="0">
                <a:solidFill>
                  <a:srgbClr val="7030A0"/>
                </a:solidFill>
              </a:rPr>
              <a:t>2. Сформированное фонематическое восприятие. Ребенок должен уметь различать звуки на слух, уметь определять первый, второй, третий, последний звук в слове, уметь из звуков составить слово, посчитать количество звуков, подбирать слова с заданным звуком в начале, середине, конце слова (Лампа, </a:t>
            </a:r>
            <a:r>
              <a:rPr lang="ru-RU" sz="2000" b="1" i="1" dirty="0" err="1" smtClean="0">
                <a:solidFill>
                  <a:srgbClr val="7030A0"/>
                </a:solidFill>
              </a:rPr>
              <a:t>веЛосипед</a:t>
            </a:r>
            <a:r>
              <a:rPr lang="ru-RU" sz="2000" b="1" i="1" dirty="0" smtClean="0">
                <a:solidFill>
                  <a:srgbClr val="7030A0"/>
                </a:solidFill>
              </a:rPr>
              <a:t>, </a:t>
            </a:r>
            <a:r>
              <a:rPr lang="ru-RU" sz="2000" b="1" i="1" dirty="0" err="1" smtClean="0">
                <a:solidFill>
                  <a:srgbClr val="7030A0"/>
                </a:solidFill>
              </a:rPr>
              <a:t>пенаЛ</a:t>
            </a:r>
            <a:r>
              <a:rPr lang="ru-RU" sz="2000" b="1" i="1" dirty="0" smtClean="0">
                <a:solidFill>
                  <a:srgbClr val="7030A0"/>
                </a:solidFill>
              </a:rPr>
              <a:t>), различать и повторять сочетания типа: ба-па-ба, вы-вы-</a:t>
            </a:r>
            <a:r>
              <a:rPr lang="ru-RU" sz="2000" b="1" i="1" dirty="0" err="1" smtClean="0">
                <a:solidFill>
                  <a:srgbClr val="7030A0"/>
                </a:solidFill>
              </a:rPr>
              <a:t>фы</a:t>
            </a:r>
            <a:r>
              <a:rPr lang="ru-RU" sz="2000" b="1" i="1" dirty="0" smtClean="0">
                <a:solidFill>
                  <a:srgbClr val="7030A0"/>
                </a:solidFill>
              </a:rPr>
              <a:t>.</a:t>
            </a:r>
            <a:endParaRPr lang="ru-RU" sz="2000" b="1" dirty="0" smtClean="0">
              <a:solidFill>
                <a:srgbClr val="7030A0"/>
              </a:solidFill>
            </a:endParaRPr>
          </a:p>
          <a:p>
            <a:endParaRPr lang="ru-RU" sz="2000" b="1" dirty="0"/>
          </a:p>
        </p:txBody>
      </p:sp>
    </p:spTree>
    <p:extLst>
      <p:ext uri="{BB962C8B-B14F-4D97-AF65-F5344CB8AC3E}">
        <p14:creationId xmlns:p14="http://schemas.microsoft.com/office/powerpoint/2010/main" val="8008647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b="1" i="1" dirty="0">
                <a:solidFill>
                  <a:srgbClr val="7030A0"/>
                </a:solidFill>
                <a:latin typeface="+mn-lt"/>
              </a:rPr>
              <a:t>Что включает в себя понятие</a:t>
            </a:r>
            <a:r>
              <a:rPr lang="ru-RU" sz="2800" dirty="0">
                <a:solidFill>
                  <a:srgbClr val="7030A0"/>
                </a:solidFill>
                <a:latin typeface="+mn-lt"/>
              </a:rPr>
              <a:t/>
            </a:r>
            <a:br>
              <a:rPr lang="ru-RU" sz="2800" dirty="0">
                <a:solidFill>
                  <a:srgbClr val="7030A0"/>
                </a:solidFill>
                <a:latin typeface="+mn-lt"/>
              </a:rPr>
            </a:br>
            <a:r>
              <a:rPr lang="ru-RU" sz="2800" b="1" i="1" dirty="0">
                <a:solidFill>
                  <a:srgbClr val="7030A0"/>
                </a:solidFill>
                <a:latin typeface="+mn-lt"/>
              </a:rPr>
              <a:t>«правильная речь»?</a:t>
            </a:r>
            <a:r>
              <a:rPr lang="ru-RU" sz="2800" dirty="0">
                <a:solidFill>
                  <a:srgbClr val="7030A0"/>
                </a:solidFill>
                <a:latin typeface="+mn-lt"/>
              </a:rPr>
              <a:t/>
            </a:r>
            <a:br>
              <a:rPr lang="ru-RU" sz="2800" dirty="0">
                <a:solidFill>
                  <a:srgbClr val="7030A0"/>
                </a:solidFill>
                <a:latin typeface="+mn-lt"/>
              </a:rPr>
            </a:br>
            <a:endParaRPr lang="ru-RU" sz="2800" dirty="0">
              <a:solidFill>
                <a:srgbClr val="7030A0"/>
              </a:solidFill>
              <a:latin typeface="+mn-lt"/>
            </a:endParaRPr>
          </a:p>
        </p:txBody>
      </p:sp>
      <p:sp>
        <p:nvSpPr>
          <p:cNvPr id="3" name="Объект 2"/>
          <p:cNvSpPr>
            <a:spLocks noGrp="1"/>
          </p:cNvSpPr>
          <p:nvPr>
            <p:ph idx="1"/>
          </p:nvPr>
        </p:nvSpPr>
        <p:spPr>
          <a:xfrm>
            <a:off x="1115616" y="2160590"/>
            <a:ext cx="6914480" cy="3880773"/>
          </a:xfrm>
        </p:spPr>
        <p:txBody>
          <a:bodyPr>
            <a:normAutofit fontScale="92500" lnSpcReduction="10000"/>
          </a:bodyPr>
          <a:lstStyle/>
          <a:p>
            <a:pPr marL="0" indent="0">
              <a:buNone/>
            </a:pPr>
            <a:r>
              <a:rPr lang="ru-RU" sz="2200" b="1" i="1" dirty="0">
                <a:solidFill>
                  <a:srgbClr val="7030A0"/>
                </a:solidFill>
              </a:rPr>
              <a:t>3. Сформированный грамматический строй речи. Старший дошкольник должен уметь образовывать новые слова (воробей – воробушек, таракан – </a:t>
            </a:r>
            <a:r>
              <a:rPr lang="ru-RU" sz="2200" b="1" i="1" dirty="0" err="1">
                <a:solidFill>
                  <a:srgbClr val="7030A0"/>
                </a:solidFill>
              </a:rPr>
              <a:t>тараканище</a:t>
            </a:r>
            <a:r>
              <a:rPr lang="ru-RU" sz="2200" b="1" i="1" dirty="0">
                <a:solidFill>
                  <a:srgbClr val="7030A0"/>
                </a:solidFill>
              </a:rPr>
              <a:t>, варенье из черники – черничное варенье), изменять слова (стул – стулья, дом – дома, ухо – уши), согласовывать слова (нет желтого мяча, пять лягушек, две лягушки)</a:t>
            </a:r>
            <a:endParaRPr lang="ru-RU" sz="2200" b="1" dirty="0">
              <a:solidFill>
                <a:srgbClr val="7030A0"/>
              </a:solidFill>
            </a:endParaRPr>
          </a:p>
          <a:p>
            <a:pPr marL="0" indent="0">
              <a:buNone/>
            </a:pPr>
            <a:r>
              <a:rPr lang="ru-RU" sz="2200" b="1" i="1" dirty="0">
                <a:solidFill>
                  <a:srgbClr val="7030A0"/>
                </a:solidFill>
              </a:rPr>
              <a:t>4. Умение воспроизводить слова со сложной слоговой структурой.  Шестилетний ребенок должен уметь безошибочно произносить слова типа: велосипедист, экскурсовод, милиционер, электрический, аквариум.</a:t>
            </a:r>
            <a:endParaRPr lang="ru-RU" sz="2200" b="1" dirty="0">
              <a:solidFill>
                <a:srgbClr val="7030A0"/>
              </a:solidFill>
            </a:endParaRPr>
          </a:p>
          <a:p>
            <a:endParaRPr lang="ru-RU" dirty="0"/>
          </a:p>
        </p:txBody>
      </p:sp>
    </p:spTree>
    <p:extLst>
      <p:ext uri="{BB962C8B-B14F-4D97-AF65-F5344CB8AC3E}">
        <p14:creationId xmlns:p14="http://schemas.microsoft.com/office/powerpoint/2010/main" val="18374643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b="1" i="1" dirty="0">
                <a:solidFill>
                  <a:srgbClr val="7030A0"/>
                </a:solidFill>
                <a:latin typeface="+mn-lt"/>
              </a:rPr>
              <a:t>Что включает в себя понятие</a:t>
            </a:r>
            <a:r>
              <a:rPr lang="ru-RU" sz="2800" dirty="0">
                <a:solidFill>
                  <a:srgbClr val="7030A0"/>
                </a:solidFill>
                <a:latin typeface="+mn-lt"/>
              </a:rPr>
              <a:t/>
            </a:r>
            <a:br>
              <a:rPr lang="ru-RU" sz="2800" dirty="0">
                <a:solidFill>
                  <a:srgbClr val="7030A0"/>
                </a:solidFill>
                <a:latin typeface="+mn-lt"/>
              </a:rPr>
            </a:br>
            <a:r>
              <a:rPr lang="ru-RU" sz="2800" b="1" i="1" dirty="0">
                <a:solidFill>
                  <a:srgbClr val="7030A0"/>
                </a:solidFill>
                <a:latin typeface="+mn-lt"/>
              </a:rPr>
              <a:t>«правильная речь»?</a:t>
            </a:r>
            <a:r>
              <a:rPr lang="ru-RU" sz="2800" dirty="0">
                <a:solidFill>
                  <a:srgbClr val="7030A0"/>
                </a:solidFill>
                <a:latin typeface="+mn-lt"/>
              </a:rPr>
              <a:t/>
            </a:r>
            <a:br>
              <a:rPr lang="ru-RU" sz="2800" dirty="0">
                <a:solidFill>
                  <a:srgbClr val="7030A0"/>
                </a:solidFill>
                <a:latin typeface="+mn-lt"/>
              </a:rPr>
            </a:br>
            <a:endParaRPr lang="ru-RU" sz="2800" dirty="0">
              <a:solidFill>
                <a:srgbClr val="7030A0"/>
              </a:solidFill>
              <a:latin typeface="+mn-lt"/>
            </a:endParaRPr>
          </a:p>
        </p:txBody>
      </p:sp>
      <p:sp>
        <p:nvSpPr>
          <p:cNvPr id="3" name="Объект 2"/>
          <p:cNvSpPr>
            <a:spLocks noGrp="1"/>
          </p:cNvSpPr>
          <p:nvPr>
            <p:ph idx="1"/>
          </p:nvPr>
        </p:nvSpPr>
        <p:spPr>
          <a:xfrm>
            <a:off x="1403648" y="2160590"/>
            <a:ext cx="6768752" cy="3880773"/>
          </a:xfrm>
        </p:spPr>
        <p:txBody>
          <a:bodyPr>
            <a:normAutofit/>
          </a:bodyPr>
          <a:lstStyle/>
          <a:p>
            <a:pPr marL="0" indent="0">
              <a:buNone/>
            </a:pPr>
            <a:r>
              <a:rPr lang="ru-RU" sz="2000" b="1" i="1" dirty="0">
                <a:solidFill>
                  <a:srgbClr val="7030A0"/>
                </a:solidFill>
              </a:rPr>
              <a:t>5. Богатый словарный запас. Будущий первоклассник должен быть уже знаком с временами года, их признаками, знать названия месяцев, дней недели, знать свои родственные связи. Активно использовать антонимы (грустный - весёлый, молодой - старый, высоко - низко, бежать - стоять, разговаривать-молчать и т. д.), синонимы (например, лошадь, конь, жеребец, скакун и т. д.), слова - действия, слова - признаки.</a:t>
            </a:r>
            <a:endParaRPr lang="ru-RU" sz="2000" i="1" dirty="0">
              <a:solidFill>
                <a:srgbClr val="7030A0"/>
              </a:solidFill>
            </a:endParaRPr>
          </a:p>
          <a:p>
            <a:endParaRPr lang="ru-RU" sz="2400" dirty="0"/>
          </a:p>
        </p:txBody>
      </p:sp>
    </p:spTree>
    <p:extLst>
      <p:ext uri="{BB962C8B-B14F-4D97-AF65-F5344CB8AC3E}">
        <p14:creationId xmlns:p14="http://schemas.microsoft.com/office/powerpoint/2010/main" val="20203459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b="1" i="1" dirty="0">
                <a:solidFill>
                  <a:srgbClr val="7030A0"/>
                </a:solidFill>
                <a:latin typeface="+mn-lt"/>
              </a:rPr>
              <a:t>Что включает в себя понятие</a:t>
            </a:r>
            <a:r>
              <a:rPr lang="ru-RU" sz="2800" dirty="0">
                <a:solidFill>
                  <a:srgbClr val="7030A0"/>
                </a:solidFill>
                <a:latin typeface="+mn-lt"/>
              </a:rPr>
              <a:t/>
            </a:r>
            <a:br>
              <a:rPr lang="ru-RU" sz="2800" dirty="0">
                <a:solidFill>
                  <a:srgbClr val="7030A0"/>
                </a:solidFill>
                <a:latin typeface="+mn-lt"/>
              </a:rPr>
            </a:br>
            <a:r>
              <a:rPr lang="ru-RU" sz="2800" b="1" i="1" dirty="0">
                <a:solidFill>
                  <a:srgbClr val="7030A0"/>
                </a:solidFill>
                <a:latin typeface="+mn-lt"/>
              </a:rPr>
              <a:t>«правильная речь»?</a:t>
            </a:r>
            <a:r>
              <a:rPr lang="ru-RU" sz="2800" dirty="0">
                <a:solidFill>
                  <a:srgbClr val="7030A0"/>
                </a:solidFill>
                <a:latin typeface="+mn-lt"/>
              </a:rPr>
              <a:t/>
            </a:r>
            <a:br>
              <a:rPr lang="ru-RU" sz="2800" dirty="0">
                <a:solidFill>
                  <a:srgbClr val="7030A0"/>
                </a:solidFill>
                <a:latin typeface="+mn-lt"/>
              </a:rPr>
            </a:br>
            <a:endParaRPr lang="ru-RU" sz="2800" dirty="0">
              <a:solidFill>
                <a:srgbClr val="7030A0"/>
              </a:solidFill>
              <a:latin typeface="+mn-lt"/>
            </a:endParaRPr>
          </a:p>
        </p:txBody>
      </p:sp>
      <p:sp>
        <p:nvSpPr>
          <p:cNvPr id="3" name="Объект 2"/>
          <p:cNvSpPr>
            <a:spLocks noGrp="1"/>
          </p:cNvSpPr>
          <p:nvPr>
            <p:ph idx="1"/>
          </p:nvPr>
        </p:nvSpPr>
        <p:spPr>
          <a:xfrm>
            <a:off x="1187624" y="2160590"/>
            <a:ext cx="6840760" cy="3880773"/>
          </a:xfrm>
        </p:spPr>
        <p:txBody>
          <a:bodyPr>
            <a:normAutofit/>
          </a:bodyPr>
          <a:lstStyle/>
          <a:p>
            <a:pPr marL="0" indent="0">
              <a:buNone/>
            </a:pPr>
            <a:r>
              <a:rPr lang="ru-RU" sz="2000" b="1" i="1" dirty="0">
                <a:solidFill>
                  <a:srgbClr val="7030A0"/>
                </a:solidFill>
              </a:rPr>
              <a:t>6. Развитая связная речь. </a:t>
            </a:r>
            <a:r>
              <a:rPr lang="ru-RU" sz="2000" b="1" i="1" dirty="0" smtClean="0">
                <a:solidFill>
                  <a:srgbClr val="7030A0"/>
                </a:solidFill>
              </a:rPr>
              <a:t/>
            </a:r>
            <a:br>
              <a:rPr lang="ru-RU" sz="2000" b="1" i="1" dirty="0" smtClean="0">
                <a:solidFill>
                  <a:srgbClr val="7030A0"/>
                </a:solidFill>
              </a:rPr>
            </a:br>
            <a:r>
              <a:rPr lang="ru-RU" sz="2000" b="1" i="1" dirty="0" smtClean="0">
                <a:solidFill>
                  <a:srgbClr val="7030A0"/>
                </a:solidFill>
              </a:rPr>
              <a:t>Ребенок </a:t>
            </a:r>
            <a:r>
              <a:rPr lang="ru-RU" sz="2000" b="1" i="1" dirty="0">
                <a:solidFill>
                  <a:srgbClr val="7030A0"/>
                </a:solidFill>
              </a:rPr>
              <a:t>старшего дошкольного возраста должен уметь разговаривать полными предложениями. Уметь четко и последовательно рассказывать о чем-либо, пересказывать об увиденном или услышанном. Основные акценты должны быть расставлены на умении будущего школьника отвечать на вопросы, пересказывать, составлять рассказы по сюжетной картинке, серии картинок.</a:t>
            </a:r>
            <a:endParaRPr lang="ru-RU" sz="2000" dirty="0">
              <a:solidFill>
                <a:srgbClr val="7030A0"/>
              </a:solidFill>
            </a:endParaRPr>
          </a:p>
          <a:p>
            <a:endParaRPr lang="ru-RU" sz="2400" dirty="0"/>
          </a:p>
        </p:txBody>
      </p:sp>
    </p:spTree>
    <p:extLst>
      <p:ext uri="{BB962C8B-B14F-4D97-AF65-F5344CB8AC3E}">
        <p14:creationId xmlns:p14="http://schemas.microsoft.com/office/powerpoint/2010/main" val="3303048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547664" y="1484784"/>
            <a:ext cx="6336704" cy="4392488"/>
          </a:xfrm>
        </p:spPr>
        <p:txBody>
          <a:bodyPr>
            <a:normAutofit/>
          </a:bodyPr>
          <a:lstStyle/>
          <a:p>
            <a:r>
              <a:rPr lang="ru-RU" sz="3600" b="1" i="1" dirty="0">
                <a:solidFill>
                  <a:srgbClr val="7030A0"/>
                </a:solidFill>
                <a:latin typeface="+mn-lt"/>
              </a:rPr>
              <a:t>А теперь поговорим о том, как нужно заниматься и на что обращать внимание, чтобы ребенок научился хорошо говорить.</a:t>
            </a:r>
            <a:r>
              <a:rPr lang="ru-RU" sz="3600" dirty="0">
                <a:solidFill>
                  <a:srgbClr val="7030A0"/>
                </a:solidFill>
                <a:latin typeface="+mn-lt"/>
              </a:rPr>
              <a:t/>
            </a:r>
            <a:br>
              <a:rPr lang="ru-RU" sz="3600" dirty="0">
                <a:solidFill>
                  <a:srgbClr val="7030A0"/>
                </a:solidFill>
                <a:latin typeface="+mn-lt"/>
              </a:rPr>
            </a:br>
            <a:endParaRPr lang="ru-RU" sz="3600" dirty="0">
              <a:solidFill>
                <a:srgbClr val="7030A0"/>
              </a:solidFill>
              <a:latin typeface="+mn-lt"/>
            </a:endParaRPr>
          </a:p>
        </p:txBody>
      </p:sp>
    </p:spTree>
    <p:extLst>
      <p:ext uri="{BB962C8B-B14F-4D97-AF65-F5344CB8AC3E}">
        <p14:creationId xmlns:p14="http://schemas.microsoft.com/office/powerpoint/2010/main" val="34317810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9591" y="457468"/>
            <a:ext cx="7344817" cy="6278642"/>
          </a:xfrm>
          <a:prstGeom prst="rect">
            <a:avLst/>
          </a:prstGeom>
        </p:spPr>
        <p:txBody>
          <a:bodyPr wrap="square">
            <a:spAutoFit/>
          </a:bodyPr>
          <a:lstStyle/>
          <a:p>
            <a:pPr lvl="0"/>
            <a:endParaRPr lang="ru-RU" b="1" i="1" dirty="0" smtClean="0"/>
          </a:p>
          <a:p>
            <a:pPr lvl="0"/>
            <a:r>
              <a:rPr lang="ru-RU" sz="2000" b="1" dirty="0" smtClean="0">
                <a:solidFill>
                  <a:srgbClr val="7030A0"/>
                </a:solidFill>
              </a:rPr>
              <a:t>1.Играйте </a:t>
            </a:r>
            <a:r>
              <a:rPr lang="ru-RU" sz="2000" b="1" dirty="0">
                <a:solidFill>
                  <a:srgbClr val="7030A0"/>
                </a:solidFill>
              </a:rPr>
              <a:t>в различные игры, развивающие фонематический слух. </a:t>
            </a:r>
          </a:p>
          <a:p>
            <a:r>
              <a:rPr lang="ru-RU" sz="2000" b="1" dirty="0">
                <a:solidFill>
                  <a:srgbClr val="7030A0"/>
                </a:solidFill>
              </a:rPr>
              <a:t>Например, «Города», по этому принципу игры на любую тему: «Продукты питания» (масло – оливки – икра – арбуз), «Одежда» и т.д. </a:t>
            </a:r>
          </a:p>
          <a:p>
            <a:r>
              <a:rPr lang="ru-RU" sz="2000" b="1" dirty="0">
                <a:solidFill>
                  <a:srgbClr val="7030A0"/>
                </a:solidFill>
              </a:rPr>
              <a:t>Игровые упражнения на слуховое внимание: «Хлопни, когда услышишь мягкий согласный Ль, топни, когда услышишь твердый согласный звук Л», </a:t>
            </a:r>
          </a:p>
          <a:p>
            <a:r>
              <a:rPr lang="ru-RU" sz="2000" b="1" dirty="0">
                <a:solidFill>
                  <a:srgbClr val="7030A0"/>
                </a:solidFill>
              </a:rPr>
              <a:t>«Запомни и повтори в том же порядке 4 слова». </a:t>
            </a:r>
          </a:p>
          <a:p>
            <a:r>
              <a:rPr lang="ru-RU" sz="2000" b="1" dirty="0">
                <a:solidFill>
                  <a:srgbClr val="7030A0"/>
                </a:solidFill>
              </a:rPr>
              <a:t>Не путайте звук с буквой! Звук – то, что мы слышим и произносим, буква – то, что мы пишем и читаем.</a:t>
            </a:r>
          </a:p>
          <a:p>
            <a:r>
              <a:rPr lang="ru-RU" sz="2000" b="1" dirty="0">
                <a:solidFill>
                  <a:srgbClr val="7030A0"/>
                </a:solidFill>
              </a:rPr>
              <a:t> </a:t>
            </a:r>
            <a:r>
              <a:rPr lang="ru-RU" sz="2000" b="1" dirty="0" smtClean="0">
                <a:solidFill>
                  <a:srgbClr val="7030A0"/>
                </a:solidFill>
              </a:rPr>
              <a:t>2.Играйте </a:t>
            </a:r>
            <a:r>
              <a:rPr lang="ru-RU" sz="2000" b="1" dirty="0">
                <a:solidFill>
                  <a:srgbClr val="7030A0"/>
                </a:solidFill>
              </a:rPr>
              <a:t>в игры, формирующие грамматический строй речи: «Назови </a:t>
            </a:r>
            <a:r>
              <a:rPr lang="ru-RU" sz="2000" b="1" dirty="0" smtClean="0">
                <a:solidFill>
                  <a:srgbClr val="7030A0"/>
                </a:solidFill>
              </a:rPr>
              <a:t>ласково» </a:t>
            </a:r>
            <a:r>
              <a:rPr lang="ru-RU" sz="2000" b="1" dirty="0">
                <a:solidFill>
                  <a:srgbClr val="7030A0"/>
                </a:solidFill>
              </a:rPr>
              <a:t>(корова – коровушка, карман – кармашек)», </a:t>
            </a:r>
          </a:p>
          <a:p>
            <a:r>
              <a:rPr lang="ru-RU" sz="2000" b="1" dirty="0">
                <a:solidFill>
                  <a:srgbClr val="7030A0"/>
                </a:solidFill>
              </a:rPr>
              <a:t>«Маленький – </a:t>
            </a:r>
            <a:r>
              <a:rPr lang="ru-RU" sz="2000" b="1" dirty="0" smtClean="0">
                <a:solidFill>
                  <a:srgbClr val="7030A0"/>
                </a:solidFill>
              </a:rPr>
              <a:t>огромный» </a:t>
            </a:r>
            <a:r>
              <a:rPr lang="ru-RU" sz="2000" b="1" dirty="0">
                <a:solidFill>
                  <a:srgbClr val="7030A0"/>
                </a:solidFill>
              </a:rPr>
              <a:t>(таракан – </a:t>
            </a:r>
            <a:r>
              <a:rPr lang="ru-RU" sz="2000" b="1" dirty="0" err="1">
                <a:solidFill>
                  <a:srgbClr val="7030A0"/>
                </a:solidFill>
              </a:rPr>
              <a:t>тараканишка</a:t>
            </a:r>
            <a:r>
              <a:rPr lang="ru-RU" sz="2000" b="1" dirty="0">
                <a:solidFill>
                  <a:srgbClr val="7030A0"/>
                </a:solidFill>
              </a:rPr>
              <a:t> – </a:t>
            </a:r>
            <a:r>
              <a:rPr lang="ru-RU" sz="2000" b="1" dirty="0" err="1">
                <a:solidFill>
                  <a:srgbClr val="7030A0"/>
                </a:solidFill>
              </a:rPr>
              <a:t>тараканище</a:t>
            </a:r>
            <a:r>
              <a:rPr lang="ru-RU" sz="2000" b="1" dirty="0">
                <a:solidFill>
                  <a:srgbClr val="7030A0"/>
                </a:solidFill>
              </a:rPr>
              <a:t>, воробей – </a:t>
            </a:r>
            <a:r>
              <a:rPr lang="ru-RU" sz="2000" b="1" dirty="0" err="1">
                <a:solidFill>
                  <a:srgbClr val="7030A0"/>
                </a:solidFill>
              </a:rPr>
              <a:t>воробьишка</a:t>
            </a:r>
            <a:r>
              <a:rPr lang="ru-RU" sz="2000" b="1" dirty="0">
                <a:solidFill>
                  <a:srgbClr val="7030A0"/>
                </a:solidFill>
              </a:rPr>
              <a:t> – </a:t>
            </a:r>
            <a:r>
              <a:rPr lang="ru-RU" sz="2000" b="1" dirty="0" err="1">
                <a:solidFill>
                  <a:srgbClr val="7030A0"/>
                </a:solidFill>
              </a:rPr>
              <a:t>воробьище</a:t>
            </a:r>
            <a:r>
              <a:rPr lang="ru-RU" sz="2000" b="1" dirty="0">
                <a:solidFill>
                  <a:srgbClr val="7030A0"/>
                </a:solidFill>
              </a:rPr>
              <a:t>), </a:t>
            </a:r>
          </a:p>
          <a:p>
            <a:r>
              <a:rPr lang="ru-RU" sz="2000" b="1" dirty="0">
                <a:solidFill>
                  <a:srgbClr val="7030A0"/>
                </a:solidFill>
              </a:rPr>
              <a:t>«Один – </a:t>
            </a:r>
            <a:r>
              <a:rPr lang="ru-RU" sz="2000" b="1" dirty="0" smtClean="0">
                <a:solidFill>
                  <a:srgbClr val="7030A0"/>
                </a:solidFill>
              </a:rPr>
              <a:t>много» </a:t>
            </a:r>
            <a:r>
              <a:rPr lang="ru-RU" sz="2000" b="1" dirty="0">
                <a:solidFill>
                  <a:srgbClr val="7030A0"/>
                </a:solidFill>
              </a:rPr>
              <a:t>(один самолет – много самолетов, один стул – много стульев</a:t>
            </a:r>
            <a:r>
              <a:rPr lang="ru-RU" sz="2000" b="1" dirty="0" smtClean="0">
                <a:solidFill>
                  <a:srgbClr val="7030A0"/>
                </a:solidFill>
              </a:rPr>
              <a:t>).</a:t>
            </a:r>
            <a:endParaRPr lang="ru-RU" sz="2000" b="1" dirty="0">
              <a:solidFill>
                <a:srgbClr val="7030A0"/>
              </a:solidFill>
            </a:endParaRPr>
          </a:p>
          <a:p>
            <a:endParaRPr lang="ru-RU" sz="2400" b="1" dirty="0"/>
          </a:p>
        </p:txBody>
      </p:sp>
    </p:spTree>
    <p:extLst>
      <p:ext uri="{BB962C8B-B14F-4D97-AF65-F5344CB8AC3E}">
        <p14:creationId xmlns:p14="http://schemas.microsoft.com/office/powerpoint/2010/main" val="9793283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Кнопка">
  <a:themeElements>
    <a:clrScheme name="Кнопка">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Кнопка">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нопка">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58</TotalTime>
  <Words>731</Words>
  <Application>Microsoft Office PowerPoint</Application>
  <PresentationFormat>Экран (4:3)</PresentationFormat>
  <Paragraphs>58</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Кнопка</vt:lpstr>
      <vt:lpstr>Муниципальное бюджетное дошкольное образовательное учреждение  «Детский сад «Сказка» с. Восход Красногвардейского района  Республики Крым   Социально- коммуникативное развитие ребенка как залог успешной адаптации к школе.</vt:lpstr>
      <vt:lpstr>Презентация PowerPoint</vt:lpstr>
      <vt:lpstr>Умение правильно и хорошо говорить:</vt:lpstr>
      <vt:lpstr>Что включает в себя понятие «правильная речь»? </vt:lpstr>
      <vt:lpstr>Что включает в себя понятие «правильная речь»? </vt:lpstr>
      <vt:lpstr>Что включает в себя понятие «правильная речь»? </vt:lpstr>
      <vt:lpstr>Что включает в себя понятие «правильная речь»? </vt:lpstr>
      <vt:lpstr>А теперь поговорим о том, как нужно заниматься и на что обращать внимание, чтобы ребенок научился хорошо говорить. </vt:lpstr>
      <vt:lpstr>Презентация PowerPoint</vt:lpstr>
      <vt:lpstr>Презентация PowerPoint</vt:lpstr>
      <vt:lpstr>Презентация PowerPoint</vt:lpstr>
      <vt:lpstr>На что также следует обращать внимание родителям будущих первоклассников. </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я</dc:creator>
  <cp:lastModifiedBy>я</cp:lastModifiedBy>
  <cp:revision>12</cp:revision>
  <dcterms:created xsi:type="dcterms:W3CDTF">2021-03-26T07:39:30Z</dcterms:created>
  <dcterms:modified xsi:type="dcterms:W3CDTF">2021-03-26T13:31:55Z</dcterms:modified>
</cp:coreProperties>
</file>