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23"/>
  </p:notesMasterIdLst>
  <p:handoutMasterIdLst>
    <p:handoutMasterId r:id="rId24"/>
  </p:handoutMasterIdLst>
  <p:sldIdLst>
    <p:sldId id="256" r:id="rId2"/>
    <p:sldId id="318" r:id="rId3"/>
    <p:sldId id="293" r:id="rId4"/>
    <p:sldId id="349" r:id="rId5"/>
    <p:sldId id="350" r:id="rId6"/>
    <p:sldId id="319" r:id="rId7"/>
    <p:sldId id="317" r:id="rId8"/>
    <p:sldId id="330" r:id="rId9"/>
    <p:sldId id="332" r:id="rId10"/>
    <p:sldId id="347" r:id="rId11"/>
    <p:sldId id="333" r:id="rId12"/>
    <p:sldId id="334" r:id="rId13"/>
    <p:sldId id="335" r:id="rId14"/>
    <p:sldId id="339" r:id="rId15"/>
    <p:sldId id="340" r:id="rId16"/>
    <p:sldId id="341" r:id="rId17"/>
    <p:sldId id="345" r:id="rId18"/>
    <p:sldId id="343" r:id="rId19"/>
    <p:sldId id="344" r:id="rId20"/>
    <p:sldId id="346" r:id="rId21"/>
    <p:sldId id="269" r:id="rId22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na" initials="A" lastIdx="1" clrIdx="0">
    <p:extLst>
      <p:ext uri="{19B8F6BF-5375-455C-9EA6-DF929625EA0E}">
        <p15:presenceInfo xmlns:p15="http://schemas.microsoft.com/office/powerpoint/2012/main" userId="Ale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21" autoAdjust="0"/>
    <p:restoredTop sz="94624" autoAdjust="0"/>
  </p:normalViewPr>
  <p:slideViewPr>
    <p:cSldViewPr>
      <p:cViewPr varScale="1">
        <p:scale>
          <a:sx n="68" d="100"/>
          <a:sy n="68" d="100"/>
        </p:scale>
        <p:origin x="166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1-19T19:40:53.241" idx="1">
    <p:pos x="4679" y="62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EEFD4B-1A72-4246-AF67-73B5F0F6CEF8}" type="datetimeFigureOut">
              <a:rPr lang="ru-RU" smtClean="0"/>
              <a:pPr/>
              <a:t>24.09.2025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C2AF3-66E7-4E02-803B-5A9ABE601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172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41F00-2F78-4C5C-AC03-685527075C38}" type="datetimeFigureOut">
              <a:rPr lang="ru-RU" smtClean="0"/>
              <a:pPr/>
              <a:t>24.09.2025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C41A0-D2A0-45A2-8AB0-1B281ED2C3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162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C41A0-D2A0-45A2-8AB0-1B281ED2C3A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19" y="2166365"/>
            <a:ext cx="8603674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970315"/>
            <a:ext cx="6858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058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781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764484" y="0"/>
            <a:ext cx="20574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468" y="609600"/>
            <a:ext cx="1801785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609600"/>
            <a:ext cx="5979968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22855"/>
            <a:ext cx="2057397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32102" y="6422855"/>
            <a:ext cx="320975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4787" y="6422855"/>
            <a:ext cx="659819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702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750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893" y="2208879"/>
            <a:ext cx="78867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893" y="3984400"/>
            <a:ext cx="78867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490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797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870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656566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428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428" y="2656564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368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958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566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48840"/>
            <a:ext cx="4572000" cy="38404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92568" y="2147487"/>
            <a:ext cx="256032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241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0" y="2211494"/>
            <a:ext cx="4754880" cy="384048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85351" y="2150621"/>
            <a:ext cx="256032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92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2" y="176109"/>
            <a:ext cx="9141714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019" y="284176"/>
            <a:ext cx="777240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019" y="2011680"/>
            <a:ext cx="777240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557" y="6422855"/>
            <a:ext cx="259504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91000" y="6422855"/>
            <a:ext cx="40606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139" y="6422855"/>
            <a:ext cx="70969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950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.mail.ru/compose?To=sadik_vishenka%2dkrasnoe@crimeaedu.ru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204864"/>
          </a:xfrm>
        </p:spPr>
        <p:txBody>
          <a:bodyPr>
            <a:noAutofit/>
          </a:bodyPr>
          <a:lstStyle/>
          <a:p>
            <a:b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6343" y="2216977"/>
            <a:ext cx="8771197" cy="1581326"/>
          </a:xfrm>
        </p:spPr>
        <p:txBody>
          <a:bodyPr>
            <a:normAutofit fontScale="70000" lnSpcReduction="2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ДОЛЖЕН ЗНАТЬ И УМЕТЬ БУДУЩИЙ ПЕРВОКЛАССНИК</a:t>
            </a:r>
            <a:r>
              <a:rPr lang="ru-R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Выступление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 родителями на </a:t>
            </a:r>
            <a:r>
              <a:rPr lang="ru-RU" sz="32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родительском собрании</a:t>
            </a:r>
            <a:endParaRPr lang="ru-RU" sz="32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64297" y="5479439"/>
            <a:ext cx="528641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учитель-логопед </a:t>
            </a:r>
          </a:p>
          <a:p>
            <a:pPr algn="r"/>
            <a:r>
              <a:rPr lang="ru-RU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Седик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Алёна Васильевна</a:t>
            </a:r>
          </a:p>
          <a:p>
            <a:pPr algn="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B2BE6C1-7079-F5C1-0A2C-9B360F944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1" descr="pict1696.png">
            <a:extLst>
              <a:ext uri="{FF2B5EF4-FFF2-40B4-BE49-F238E27FC236}">
                <a16:creationId xmlns:a16="http://schemas.microsoft.com/office/drawing/2014/main" id="{611F069F-4BA3-E675-CF8B-77C5BC4AD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735" y="5151"/>
            <a:ext cx="6667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28F0BE37-5F3A-58C6-5062-026C199FF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7317" y="830621"/>
            <a:ext cx="6109365" cy="1461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«Детский сад «Вишенка» с. Красное» 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Симферопольского района Республики Крым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_____________________________________________________________________________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ул. Комсомольская 11-«А», с. Красное, Симферопольский район, 297520, Республика Крым,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Российская Федерация,  </a:t>
            </a:r>
            <a:r>
              <a:rPr kumimoji="0" lang="en-US" alt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kumimoji="0" lang="en-US" alt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sadik_vishenka-krasnoe@crimeaedu.ru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ОКПО 00839056 ОГРН 1159102036378 ИНН/КПП 9109010740/91090100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Структурное подразделение «Ромашка»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797BEB-3083-C7AB-D756-9FBAD3B54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4176"/>
            <a:ext cx="9036495" cy="150876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«ПИШИ-ЧИТАЙ» </a:t>
            </a:r>
            <a:r>
              <a:rPr lang="ru-RU" sz="3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грамоте, звуковому синтезу и анализу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10E377-A466-A45B-6F25-3B7601057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76" y="2181335"/>
            <a:ext cx="8624647" cy="4560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993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0504A8-0848-0D27-0E55-7B141F7A1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018" y="284176"/>
            <a:ext cx="8279469" cy="150876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«СОСТАВЬ СЛОВО </a:t>
            </a:r>
            <a:b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ПЕРВОМУ СЛОГУ»</a:t>
            </a:r>
            <a:b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КУБИКОВ Зайцева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5964F5-9CCE-9F3F-962A-8B05AA6F7C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4864"/>
            <a:ext cx="91440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814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C4962C-A9B8-B253-11FC-C47CAD5A3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72819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«СОСТАВЬ СЛОВО </a:t>
            </a:r>
            <a:b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СПРЯТАННЫХ В </a:t>
            </a:r>
            <a:r>
              <a:rPr lang="ru-RU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ПЕСКе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БУКВ, </a:t>
            </a:r>
            <a:b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СДЕЛАЙ ЗВУКОВОЙ АНАЛИЗ»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7AC737-02B0-AB3E-2DD6-D50B05AEDF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69240"/>
            <a:ext cx="8352928" cy="45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55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1C9CBE-B76D-2C5F-E78C-4C833CDDB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«СОСТАВЬ ПРЕДЛОЖЕНИЕ </a:t>
            </a:r>
            <a:b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ЗАДАННОЙ СХЕМЕ»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800B71-377B-4B33-C6FC-2E9B791218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90" y="2060848"/>
            <a:ext cx="7919429" cy="467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58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06E7A-C987-5413-DAE6-963D13A87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188640"/>
            <a:ext cx="7772400" cy="150876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«УЗНАЙ БУКВУ НА ОЩУПЬ»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зрительного образа буквы, ПРОФИЛАКТИКА ДИСГРАФИИ</a:t>
            </a:r>
          </a:p>
        </p:txBody>
      </p:sp>
      <p:pic>
        <p:nvPicPr>
          <p:cNvPr id="3" name="Объект 5">
            <a:extLst>
              <a:ext uri="{FF2B5EF4-FFF2-40B4-BE49-F238E27FC236}">
                <a16:creationId xmlns:a16="http://schemas.microsoft.com/office/drawing/2014/main" id="{EF93CA49-30C8-8DEC-695D-EF9AB1077B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4864"/>
            <a:ext cx="9144000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575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693B13-9CAE-F01B-01AB-A54CE2DAA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«ВЫЛОЖИ БУКВУ ИЛИ СЛОГ»</a:t>
            </a:r>
            <a:b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ЗВУКОВОЙ анализ слогов И СЛОВ</a:t>
            </a:r>
            <a:b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415C9C-EABB-0967-0F21-510A3AED60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1" y="2192761"/>
            <a:ext cx="9144000" cy="438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254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5CA051-0C92-97FF-02BE-531368461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4176"/>
            <a:ext cx="9143999" cy="1508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«РАСШИРЯЕМ СЛОВАРНЫЙ ЗАПАС» 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СЛОВАРЯ ПРИЛАГАТЕЛЬНЫХ, </a:t>
            </a:r>
            <a:b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ПОРЯДКОВЫЙ СЧЕТ</a:t>
            </a:r>
          </a:p>
        </p:txBody>
      </p:sp>
      <p:pic>
        <p:nvPicPr>
          <p:cNvPr id="3" name="Объект 6">
            <a:extLst>
              <a:ext uri="{FF2B5EF4-FFF2-40B4-BE49-F238E27FC236}">
                <a16:creationId xmlns:a16="http://schemas.microsoft.com/office/drawing/2014/main" id="{4D36D40E-FFD3-F8EC-07E7-75D209B78A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2856"/>
            <a:ext cx="914400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129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D2E986-32DB-AB5A-7968-F960DA629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84176"/>
            <a:ext cx="9144000" cy="1632656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«ДЕЛИМ СЛОВА НА СЛОГИ»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ГРАМОТЕ, РАЗВИТИЕ ФОНЕМАТИЧЕСКОГО СЛУХА: </a:t>
            </a:r>
            <a:b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выловить фигурки  на заданное количество слогов. улучшение моторики и координации, цветотерапия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EA70B5-4A75-0F37-5D9E-9A5E42B063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8880"/>
            <a:ext cx="91440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150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94C39C-35FC-398C-22B4-E94AC9B9E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84176"/>
            <a:ext cx="9036495" cy="1508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нейроладошки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морские обитатели»</a:t>
            </a:r>
            <a:b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активизация словаря, СОГЛАСОВАНИЕ </a:t>
            </a:r>
            <a:r>
              <a:rPr lang="ru-RU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им.СУЩествительного</a:t>
            </a:r>
            <a:r>
              <a:rPr lang="ru-RU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ДРУГИМИ ЧАСТЯМИ РЕЧИ, развитие внимания и реакции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4C15B3-7044-200C-FC86-02FDFAA482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276872"/>
            <a:ext cx="9144000" cy="411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055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70C71F-88B9-9A7F-7A14-E1B0CCB5F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КОРАБЛИКИ» </a:t>
            </a:r>
            <a:b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правильного и продолжительного речевого выдоха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262689-1A92-C142-03BF-A466699B1B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8" t="-4249" r="5506" b="6999"/>
          <a:stretch/>
        </p:blipFill>
        <p:spPr bwMode="auto">
          <a:xfrm>
            <a:off x="0" y="1916832"/>
            <a:ext cx="914400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281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08A595-D71D-59BA-7730-6F21E7AA0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018" y="284176"/>
            <a:ext cx="7775413" cy="1344624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самое важное</a:t>
            </a:r>
            <a:r>
              <a:rPr lang="ru-RU" sz="3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36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D7538A-643E-6705-9FED-0D8753A85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2011680"/>
            <a:ext cx="8856984" cy="420624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7000"/>
              </a:lnSpc>
              <a:spcAft>
                <a:spcPts val="750"/>
              </a:spcAft>
              <a:buNone/>
            </a:pPr>
            <a:r>
              <a:rPr lang="ru-RU" sz="4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ваш ребенок уже умеет читать  и писать, это здорово!</a:t>
            </a:r>
          </a:p>
          <a:p>
            <a:pPr marL="0" indent="0">
              <a:lnSpc>
                <a:spcPct val="107000"/>
              </a:lnSpc>
              <a:spcAft>
                <a:spcPts val="750"/>
              </a:spcAft>
              <a:buNone/>
            </a:pPr>
            <a:r>
              <a:rPr lang="ru-RU" sz="4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Но, еще важнее, его полная психологическая готовность!!!</a:t>
            </a:r>
          </a:p>
          <a:p>
            <a:pPr marL="0" indent="0">
              <a:lnSpc>
                <a:spcPct val="107000"/>
              </a:lnSpc>
              <a:spcAft>
                <a:spcPts val="750"/>
              </a:spcAft>
              <a:buNone/>
            </a:pP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Как же это понять???</a:t>
            </a:r>
            <a:endParaRPr lang="ru-RU" sz="4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750"/>
              </a:spcAft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03092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DE09C2F-D29B-C03A-390D-CB71516C43C8}"/>
              </a:ext>
            </a:extLst>
          </p:cNvPr>
          <p:cNvSpPr txBox="1"/>
          <p:nvPr/>
        </p:nvSpPr>
        <p:spPr>
          <a:xfrm>
            <a:off x="2286000" y="2163598"/>
            <a:ext cx="660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EEFD8D-3BF2-C9D4-FF14-C633676C4A9E}"/>
              </a:ext>
            </a:extLst>
          </p:cNvPr>
          <p:cNvSpPr txBox="1"/>
          <p:nvPr/>
        </p:nvSpPr>
        <p:spPr>
          <a:xfrm>
            <a:off x="107504" y="455438"/>
            <a:ext cx="9036496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i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итогов: </a:t>
            </a:r>
          </a:p>
          <a:p>
            <a:pPr algn="ctr"/>
            <a:r>
              <a:rPr lang="ru-RU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Любые игры, особенно, с песком и водой естественны, понятны </a:t>
            </a:r>
          </a:p>
          <a:p>
            <a:pPr algn="ctr"/>
            <a:r>
              <a:rPr lang="ru-RU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доступны каждому ребенку! Положительно влияют на психоэмоциональное состояние, дают многогранное развитие, улучшают речевые навыки, раскрепощают ребенка и помогают в легче усваивать азы грамоты,  способствуют закреплению лексико-грамматических представлений, помогают в усвоении новых знаний.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6386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C66BDD3-AE3D-11A9-8363-055064DF2A9A}"/>
              </a:ext>
            </a:extLst>
          </p:cNvPr>
          <p:cNvSpPr/>
          <p:nvPr/>
        </p:nvSpPr>
        <p:spPr>
          <a:xfrm>
            <a:off x="4338598" y="2708920"/>
            <a:ext cx="466794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endParaRPr lang="ru-RU" sz="6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31A94BF-C6E7-4E40-77B6-D809DB2EC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28600"/>
            <a:ext cx="8928992" cy="147220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Психологическая готовность к школе: Ваш ребенок  не готов, если У НЕГО ИМЕЕТСЯ: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392" y="1916832"/>
            <a:ext cx="8831095" cy="4712568"/>
          </a:xfrm>
        </p:spPr>
        <p:txBody>
          <a:bodyPr>
            <a:noAutofit/>
          </a:bodyPr>
          <a:lstStyle/>
          <a:p>
            <a:pPr indent="-180000" algn="just">
              <a:lnSpc>
                <a:spcPct val="100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ЧРЕЗМЕРНАЯ  ИГРИВОСТЬ</a:t>
            </a:r>
          </a:p>
          <a:p>
            <a:pPr indent="-180000" algn="just">
              <a:lnSpc>
                <a:spcPct val="10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НЕДОСТАТОЧНАЯ  САМОСТОЯТЕЛЬНОСТЬ</a:t>
            </a:r>
          </a:p>
          <a:p>
            <a:pPr indent="-180000" algn="just">
              <a:lnSpc>
                <a:spcPct val="10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ИМПУЛЬСИВНОСТЬ И БЕСКОНТРОЛЬНОСТЬ ПОВЕДЕНИЯ</a:t>
            </a:r>
          </a:p>
          <a:p>
            <a:pPr indent="-180000" algn="just">
              <a:lnSpc>
                <a:spcPct val="10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НИЗКИЙ УРОВЕНЬ ЗНАНИЙ ОБ ОКРУЖАЮЩЕМ МИРЕ</a:t>
            </a:r>
          </a:p>
          <a:p>
            <a:pPr indent="-180000" algn="just">
              <a:lnSpc>
                <a:spcPct val="10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ПЛОХО РАЗВИТА КООРДИНАЦИЯ - ОБЩАЯ И МЕЛКАЯ МОТОРИКА)</a:t>
            </a:r>
          </a:p>
          <a:p>
            <a:pPr indent="-180000" algn="just">
              <a:lnSpc>
                <a:spcPct val="10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НЕДОСТАТОЧНОСТЬ РАЗВИТИЯ ПРОИЗВОЛЬНОЙ ПАМЯТИ</a:t>
            </a:r>
          </a:p>
          <a:p>
            <a:pPr indent="-180000" algn="just">
              <a:lnSpc>
                <a:spcPct val="10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ЗАДЕРЖКА РЕЧЕВОГО РАЗВИТИЯ; НЕ КРИТИЧЕН К СВОЕЙ ПЛОХОЙ И НЕПРАВИЛЬНОЙ РЕЧИ.</a:t>
            </a:r>
            <a:endParaRPr lang="ru-RU" sz="2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F0F3F-6730-60CD-9C94-B8F9F65C3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2B69DD-E3E4-E8D5-D6F1-E7EF210FD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РОДИТЕЛЮ ПОМОЧЬ СВОЕМУ РЕБЕНКУ, ЧТОБЫ СОХРАНИТЬ ЖЕЛАНИЕ УЧИТЬСЯ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E4BF5D-48CA-3EDC-E938-61646FD33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92936"/>
            <a:ext cx="8892479" cy="4970216"/>
          </a:xfrm>
        </p:spPr>
        <p:txBody>
          <a:bodyPr>
            <a:normAutofit lnSpcReduction="10000"/>
          </a:bodyPr>
          <a:lstStyle/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 ПОИГРАЙТЕ С НИМ В ШКОЛУ 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 УЧИТЕЛЬ – ОН УЧЕНИК, И, НАОБОРОТ)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 РАССКАЖИТЕ О СВОЕЙ ШКОЛЬНОЙ ЖИЗНИ С ИНТЕРЕСНЫМИ ИСТОРИЯМИ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 ОБЫГРЫВАЙТЕ СЛОЖНЫЕ СИТУАЦИИ (НАПРИМЕР: ПРИШЕЛ В РАЗДЕВАЛКУ, А ТАМ НЕТ ТВОИХ ТУФЕЛЬ; НА ПАРТУ НАСЫПАЛИ МЕЛ ИЛИ МУСОР – КАК ПОСТУПИТЬ, ЧТОБ НЕ СЛОЖИЛСЯ КОНФЛИКТ…)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ПОПРОСИТЕ РЕБЕНКА РАССКАЗАТЬ:   ЧТО ОБЩЕГО МУЖДУ САДОМ И ШКОЛОЙ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УЧИТЕ БОЛЬШЕЙ САМОСТОЯТЕЛЬНОСТИ И СОБЛЮДЕНИЯ РЕЖИМА ДНЯ</a:t>
            </a:r>
          </a:p>
        </p:txBody>
      </p:sp>
    </p:spTree>
    <p:extLst>
      <p:ext uri="{BB962C8B-B14F-4D97-AF65-F5344CB8AC3E}">
        <p14:creationId xmlns:p14="http://schemas.microsoft.com/office/powerpoint/2010/main" val="3852219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8CABF-6924-EBD3-553D-6AF1C6557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2C7F7F-189D-EBDC-C71E-6D6055A99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84176"/>
            <a:ext cx="8892479" cy="120060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УЧИТЕЛЕМ-ЛОГОПЕДОМ ДЕТЕЙ С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тнр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ШКОЛЬНОМУ ОБУЧЕНИЮ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F5E9FE-B2E6-0954-2B02-8B7F9FF71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278368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Комплексная работа над всей речевой системой, постановка и автоматизация проблемных звуков;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Развитие восприятия и понимания речи (простых и сложных логико-грамматических отношений с наглядностью и без);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Восприятие, запоминание и пересказ услышанного, умение отвечать на вопросы; умение вести диалог;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Работа над семантикой слов: установление связи между предметами, явлениями, действиями, качественной характеристикой предмета и т.д.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Формирование слоговой структуры слова и звуковой анализ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Интонационное оформление фразы и мн.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3419201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AE611D-A415-D473-AEBA-73D850659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помогают решать следующие КОРРЕКЦИОННО-РАЗВИВАЮЩИЕ задачи при подготовке к школе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63D019-4688-603F-4683-ECB74EA55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92936"/>
            <a:ext cx="8892479" cy="497021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  Артикуляторная мобильность. Автоматизация поставленных звуков. 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  Развитие моторной ловкости и координации движений, стимулирование сенсорно-перцептивной сферы.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  Развитие и улучшение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графомоторных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навыков, профилактика дисграфии.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  Развитие связной речи. Обогащение и систематизация словарного запаса. Совершенствование лексико-грамматических представлений.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  Обучение элементам грамоты. Чтение по слогам, словам простым предложениям.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  Развитие фонематического слуха и правильного речевого выдоха.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  Звуковой анализ и синтез, словоизменение и словотворчество.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  Ориентировка в пространстве,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цветовосприятие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творчество.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  Развитие математических представлений и когнитивных процессов (памяти, логического мышления, внимания и многое др.)</a:t>
            </a: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1768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D2341D-C09C-B825-F41F-3F4775A6F059}"/>
              </a:ext>
            </a:extLst>
          </p:cNvPr>
          <p:cNvSpPr txBox="1"/>
          <p:nvPr/>
        </p:nvSpPr>
        <p:spPr>
          <a:xfrm>
            <a:off x="0" y="-22598"/>
            <a:ext cx="9324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«ПОВТОРИ УЗОР НА ПЕСКЕ»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тонкой моторики, точности </a:t>
            </a:r>
          </a:p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координации движений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1EEC7F-D293-E57B-E30A-8906A683AC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9144000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705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FCC6D1-6C67-8DA5-679F-6D354A6AF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84176"/>
            <a:ext cx="8277907" cy="150876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«ОБВЕДИ ФИГУРЫ ПО КОНТУРУ»</a:t>
            </a:r>
            <a:b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графомоторных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навыков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A4A655-B592-7272-26C5-EE1B2EE366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2"/>
            <a:ext cx="91440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056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E636B4-3891-9349-DDD3-7E440CD8A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4176"/>
            <a:ext cx="9143999" cy="150876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«рисуем Ёлочки, </a:t>
            </a:r>
            <a:b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силуэты лесных жителей»</a:t>
            </a:r>
            <a:b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моторной неловкости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CB8116-509E-4E47-7A3F-8C25B05E20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88839"/>
            <a:ext cx="5616624" cy="458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5995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каймление">
  <a:themeElements>
    <a:clrScheme name="Окаймление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Окаймление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каймлени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2457</TotalTime>
  <Words>740</Words>
  <Application>Microsoft Office PowerPoint</Application>
  <PresentationFormat>Экран (4:3)</PresentationFormat>
  <Paragraphs>73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Calibri</vt:lpstr>
      <vt:lpstr>Corbel</vt:lpstr>
      <vt:lpstr>Times New Roman</vt:lpstr>
      <vt:lpstr>Wingdings</vt:lpstr>
      <vt:lpstr>Окаймление</vt:lpstr>
      <vt:lpstr> </vt:lpstr>
      <vt:lpstr> самое важное: </vt:lpstr>
      <vt:lpstr> Психологическая готовность к школе: Ваш ребенок  не готов, если У НЕГО ИМЕЕТСЯ:</vt:lpstr>
      <vt:lpstr>КАК РОДИТЕЛЮ ПОМОЧЬ СВОЕМУ РЕБЕНКУ, ЧТОБЫ СОХРАНИТЬ ЖЕЛАНИЕ УЧИТЬСЯ </vt:lpstr>
      <vt:lpstr>ПОДГОТОВКА УЧИТЕЛЕМ-ЛОГОПЕДОМ ДЕТЕЙ С тнр К ШКОЛЬНОМУ ОБУЧЕНИЮ</vt:lpstr>
      <vt:lpstr> помогают решать следующие КОРРЕКЦИОННО-РАЗВИВАЮЩИЕ задачи при подготовке к школе</vt:lpstr>
      <vt:lpstr>Презентация PowerPoint</vt:lpstr>
      <vt:lpstr>«ОБВЕДИ ФИГУРЫ ПО КОНТУРУ» развитие графомоторных навыков</vt:lpstr>
      <vt:lpstr>«рисуем Ёлочки,  силуэты лесных жителей» профилактика моторной неловкости</vt:lpstr>
      <vt:lpstr>«ПИШИ-ЧИТАЙ» обучение грамоте, звуковому синтезу и анализу</vt:lpstr>
      <vt:lpstr>«СОСТАВЬ СЛОВО  ПО ПЕРВОМУ СЛОГУ»  (С ИСПОЛЬЗОВАНИЕм КУБИКОВ Зайцева )»</vt:lpstr>
      <vt:lpstr>«СОСТАВЬ СЛОВО  ИЗ СПРЯТАННЫХ В ПЕСКе БУКВ,   СДЕЛАЙ ЗВУКОВОЙ АНАЛИЗ»</vt:lpstr>
      <vt:lpstr>«СОСТАВЬ ПРЕДЛОЖЕНИЕ  ПО ЗАДАННОЙ СХЕМЕ»</vt:lpstr>
      <vt:lpstr> «УЗНАЙ БУКВУ НА ОЩУПЬ» Закрепление зрительного образа буквы, ПРОФИЛАКТИКА ДИСГРАФИИ</vt:lpstr>
      <vt:lpstr>«ВЫЛОЖИ БУКВУ ИЛИ СЛОГ» ЗВУКОВОЙ анализ слогов И СЛОВ </vt:lpstr>
      <vt:lpstr>«РАСШИРЯЕМ СЛОВАРНЫЙ ЗАПАС»  ФОРМИРОВАНИЕ СЛОВАРЯ ПРИЛАГАТЕЛЬНЫХ,  ПОРЯДКОВЫЙ СЧЕТ</vt:lpstr>
      <vt:lpstr>«ДЕЛИМ СЛОВА НА СЛОГИ» ОБУЧЕНИЕ ГРАМОТЕ, РАЗВИТИЕ ФОНЕМАТИЧЕСКОГО СЛУХА:  выловить фигурки  на заданное количество слогов. улучшение моторики и координации, цветотерапия</vt:lpstr>
      <vt:lpstr>«нейроладошки и морские обитатели» активизация словаря, СОГЛАСОВАНИЕ им.СУЩествительного С ДРУГИМИ ЧАСТЯМИ РЕЧИ, развитие внимания и реакции</vt:lpstr>
      <vt:lpstr>«КОРАБЛИКИ»  развитие правильного и продолжительного речевого выдоха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ОБРАЗОВАТЕЛЬНОЕ УЧРЕЖДЕНИЕ ВЫСШЕГО ОБРАЗОВАНИЯ РЕСПУБЛИКИ КРЫМ «КРЫМСКИЙ ИНЖЕНЕРНО-ПЕДАГОГИЧЕСКИЙ УНИВЕРСИТЕТ» Факультет психологии и педагогического образования Кафедра специального (дефектологического) образования</dc:title>
  <dc:creator>007NAZ</dc:creator>
  <cp:lastModifiedBy>Alena</cp:lastModifiedBy>
  <cp:revision>241</cp:revision>
  <dcterms:created xsi:type="dcterms:W3CDTF">2019-01-08T10:57:34Z</dcterms:created>
  <dcterms:modified xsi:type="dcterms:W3CDTF">2025-09-24T08:29:14Z</dcterms:modified>
</cp:coreProperties>
</file>