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8" r:id="rId3"/>
    <p:sldId id="293" r:id="rId4"/>
    <p:sldId id="349" r:id="rId5"/>
    <p:sldId id="350" r:id="rId6"/>
    <p:sldId id="319" r:id="rId7"/>
    <p:sldId id="317" r:id="rId8"/>
    <p:sldId id="330" r:id="rId9"/>
    <p:sldId id="332" r:id="rId10"/>
    <p:sldId id="347" r:id="rId11"/>
    <p:sldId id="333" r:id="rId12"/>
    <p:sldId id="334" r:id="rId13"/>
    <p:sldId id="335" r:id="rId14"/>
    <p:sldId id="339" r:id="rId15"/>
    <p:sldId id="340" r:id="rId16"/>
    <p:sldId id="341" r:id="rId17"/>
    <p:sldId id="345" r:id="rId18"/>
    <p:sldId id="343" r:id="rId19"/>
    <p:sldId id="344" r:id="rId20"/>
    <p:sldId id="346" r:id="rId21"/>
    <p:sldId id="269" r:id="rId2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" initials="A" lastIdx="1" clrIdx="0">
    <p:extLst>
      <p:ext uri="{19B8F6BF-5375-455C-9EA6-DF929625EA0E}">
        <p15:presenceInfo xmlns:p15="http://schemas.microsoft.com/office/powerpoint/2012/main" userId="A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1" autoAdjust="0"/>
    <p:restoredTop sz="94624" autoAdjust="0"/>
  </p:normalViewPr>
  <p:slideViewPr>
    <p:cSldViewPr>
      <p:cViewPr varScale="1">
        <p:scale>
          <a:sx n="68" d="100"/>
          <a:sy n="68" d="100"/>
        </p:scale>
        <p:origin x="16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9T19:40:53.241" idx="1">
    <p:pos x="4679" y="62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EFD4B-1A72-4246-AF67-73B5F0F6CEF8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2AF3-66E7-4E02-803B-5A9ABE60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7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41F00-2F78-4C5C-AC03-685527075C38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C41A0-D2A0-45A2-8AB0-1B281ED2C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6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C41A0-D2A0-45A2-8AB0-1B281ED2C3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5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8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0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5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9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7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6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6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4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2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50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.mail.ru/compose?To=sadik_vishenka%2dkrasnoe@crimeaedu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4864"/>
          </a:xfrm>
        </p:spPr>
        <p:txBody>
          <a:bodyPr>
            <a:noAutofit/>
          </a:bodyPr>
          <a:lstStyle/>
          <a:p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343" y="2216977"/>
            <a:ext cx="8771197" cy="1581326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ДОЛЖЕН ЗНАТЬ И УМЕТЬ БУДУЩИЙ ПЕРВОКЛАССНИК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родителями на </a:t>
            </a:r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родительском собрании</a:t>
            </a:r>
            <a:endParaRPr lang="ru-RU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4297" y="5479439"/>
            <a:ext cx="52864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/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Седик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Алёна Васильевна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2BE6C1-7079-F5C1-0A2C-9B360F944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pict1696.png">
            <a:extLst>
              <a:ext uri="{FF2B5EF4-FFF2-40B4-BE49-F238E27FC236}">
                <a16:creationId xmlns:a16="http://schemas.microsoft.com/office/drawing/2014/main" id="{611F069F-4BA3-E675-CF8B-77C5BC4A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35" y="5151"/>
            <a:ext cx="666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8F0BE37-5F3A-58C6-5062-026C199FF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317" y="830621"/>
            <a:ext cx="6109365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«Вишенка» с. Красное»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Симферопольского района Республики Крым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Комсомольская 11-«А», с. Красное, Симферопольский район, 297520, Республика Крым,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Российская Федерация, 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sadik_vishenka-krasnoe@crimeaedu.ru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ОКПО 00839056 ОГРН 1159102036378 ИНН/КПП 9109010740/91090100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Структурное подразделение «Ромашка»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97BEB-3083-C7AB-D756-9FBAD3B5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9036495" cy="15087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«ПИШИ-ЧИТАЙ» </a:t>
            </a: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грамоте, звуковому синтезу и анализу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10E377-A466-A45B-6F25-3B760105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6" y="2181335"/>
            <a:ext cx="8624647" cy="45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9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504A8-0848-0D27-0E55-7B141F7A1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8" y="284176"/>
            <a:ext cx="8279469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СЛОВО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ПЕРВОМУ СЛОГУ»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КУБИКОВ Зайцева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5964F5-9CCE-9F3F-962A-8B05AA6F7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1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4962C-A9B8-B253-11FC-C47CAD5A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7281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СЛОВО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СПРЯТАННЫХ В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БУКВ,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СДЕЛАЙ ЗВУКОВОЙ АНАЛИЗ»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7AC737-02B0-AB3E-2DD6-D50B05AED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9240"/>
            <a:ext cx="8352928" cy="45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C9CBE-B76D-2C5F-E78C-4C833CDD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ПРЕДЛОЖЕНИЕ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ЗАДАННОЙ СХЕМЕ»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800B71-377B-4B33-C6FC-2E9B79121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0" y="2060848"/>
            <a:ext cx="7919429" cy="46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5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06E7A-C987-5413-DAE6-963D13A8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«УЗНАЙ БУКВУ НА ОЩУПЬ»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зрительного образа буквы, ПРОФИЛАКТИКА ДИСГРАФИИ</a:t>
            </a:r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id="{EF93CA49-30C8-8DEC-695D-EF9AB1077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7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93B13-9CAE-F01B-01AB-A54CE2DA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«ВЫЛОЖИ БУКВУ ИЛИ СЛОГ»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слогов И СЛОВ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415C9C-EABB-0967-0F21-510A3AED6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" y="2192761"/>
            <a:ext cx="9144000" cy="43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5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CA051-0C92-97FF-02BE-53136846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9143999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«РАСШИРЯЕМ СЛОВАРНЫЙ ЗАПАС»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СЛОВАРЯ ПРИЛАГАТЕЛЬНЫХ, 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ПОРЯДКОВЫЙ СЧЕТ</a:t>
            </a:r>
          </a:p>
        </p:txBody>
      </p:sp>
      <p:pic>
        <p:nvPicPr>
          <p:cNvPr id="3" name="Объект 6">
            <a:extLst>
              <a:ext uri="{FF2B5EF4-FFF2-40B4-BE49-F238E27FC236}">
                <a16:creationId xmlns:a16="http://schemas.microsoft.com/office/drawing/2014/main" id="{4D36D40E-FFD3-F8EC-07E7-75D209B78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29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2E986-32DB-AB5A-7968-F960DA62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4176"/>
            <a:ext cx="9144000" cy="163265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«ДЕЛИМ СЛОВА НА СЛОГИ»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ГРАМОТЕ, РАЗВИТИЕ ФОНЕМАТИЧЕСКОГО СЛУХА: 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выловить фигурки  на заданное количество слогов. улучшение моторики и координации, цветотерапия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EA70B5-4A75-0F37-5D9E-9A5E42B06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5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4C39C-35FC-398C-22B4-E94AC9B9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84176"/>
            <a:ext cx="9036495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нейроладошки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морские обитатели»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словаря, СОГЛАСОВАНИЕ </a:t>
            </a:r>
            <a:r>
              <a:rPr lang="ru-RU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им.СУЩествительного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ДРУГИМИ ЧАСТЯМИ РЕЧИ, развитие внимания и реакции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C15B3-7044-200C-FC86-02FDFAA48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872"/>
            <a:ext cx="9144000" cy="41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5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0C71F-88B9-9A7F-7A14-E1B0CCB5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КОРАБЛИКИ»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правильного и продолжительного речевого выдоха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62689-1A92-C142-03BF-A466699B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-4249" r="5506" b="6999"/>
          <a:stretch/>
        </p:blipFill>
        <p:spPr bwMode="auto">
          <a:xfrm>
            <a:off x="0" y="1916832"/>
            <a:ext cx="9144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8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8A595-D71D-59BA-7730-6F21E7AA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8" y="284176"/>
            <a:ext cx="7775413" cy="134462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самое важное</a:t>
            </a:r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7538A-643E-6705-9FED-0D8753A85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11680"/>
            <a:ext cx="8856984" cy="42062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ваш ребенок уже умеет читать  и писать, это здорово!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Но, еще важнее, его полная психологическая готовность!!!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же это понять???</a:t>
            </a:r>
            <a:endParaRPr lang="ru-RU" sz="4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30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E09C2F-D29B-C03A-390D-CB71516C43C8}"/>
              </a:ext>
            </a:extLst>
          </p:cNvPr>
          <p:cNvSpPr txBox="1"/>
          <p:nvPr/>
        </p:nvSpPr>
        <p:spPr>
          <a:xfrm>
            <a:off x="2286000" y="2163598"/>
            <a:ext cx="660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EFD8D-3BF2-C9D4-FF14-C633676C4A9E}"/>
              </a:ext>
            </a:extLst>
          </p:cNvPr>
          <p:cNvSpPr txBox="1"/>
          <p:nvPr/>
        </p:nvSpPr>
        <p:spPr>
          <a:xfrm>
            <a:off x="107504" y="455438"/>
            <a:ext cx="903649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итогов: </a:t>
            </a:r>
          </a:p>
          <a:p>
            <a:pPr algn="ctr"/>
            <a: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Любые игры, особенно, с песком и водой естественны, понятны </a:t>
            </a:r>
          </a:p>
          <a:p>
            <a:pPr algn="ctr"/>
            <a: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доступны каждому ребенку! Положительно влияют на психоэмоциональное состояние, дают многогранное развитие, улучшают речевые навыки, раскрепощают ребенка и помогают в легче усваивать азы грамоты,  способствуют закреплению лексико-грамматических представлений, помогают в усвоении новых знаний.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3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66BDD3-AE3D-11A9-8363-055064DF2A9A}"/>
              </a:ext>
            </a:extLst>
          </p:cNvPr>
          <p:cNvSpPr/>
          <p:nvPr/>
        </p:nvSpPr>
        <p:spPr>
          <a:xfrm>
            <a:off x="4338598" y="2708920"/>
            <a:ext cx="46679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31A94BF-C6E7-4E40-77B6-D809DB2E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14722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Психологическая готовность к школе: Ваш ребенок  не готов, если У НЕГО ИМЕЕТСЯ: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92" y="1916832"/>
            <a:ext cx="8831095" cy="4712568"/>
          </a:xfrm>
        </p:spPr>
        <p:txBody>
          <a:bodyPr>
            <a:noAutofit/>
          </a:bodyPr>
          <a:lstStyle/>
          <a:p>
            <a:pPr indent="-18000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ЧРЕЗМЕРНАЯ  ИГРИВОСТЬ</a:t>
            </a:r>
          </a:p>
          <a:p>
            <a:pPr indent="-180000" algn="just">
              <a:lnSpc>
                <a:spcPct val="10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НЕДОСТАТОЧНАЯ  САМОСТОЯТЕЛЬНОСТЬ</a:t>
            </a:r>
          </a:p>
          <a:p>
            <a:pPr indent="-180000" algn="just">
              <a:lnSpc>
                <a:spcPct val="10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ИМПУЛЬСИВНОСТЬ И БЕСКОНТРОЛЬНОСТЬ ПОВЕДЕНИЯ</a:t>
            </a:r>
          </a:p>
          <a:p>
            <a:pPr indent="-180000" algn="just">
              <a:lnSpc>
                <a:spcPct val="10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НИЗКИЙ УРОВЕНЬ ЗНАНИЙ ОБ ОКРУЖАЮЩЕМ МИРЕ</a:t>
            </a:r>
          </a:p>
          <a:p>
            <a:pPr indent="-180000" algn="just">
              <a:lnSpc>
                <a:spcPct val="10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ПЛОХО РАЗВИТА КООРДИНАЦИЯ - ОБЩАЯ И МЕЛКАЯ МОТОРИКА)</a:t>
            </a:r>
          </a:p>
          <a:p>
            <a:pPr indent="-180000" algn="just">
              <a:lnSpc>
                <a:spcPct val="10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НЕДОСТАТОЧНОСТЬ РАЗВИТИЯ ПРОИЗВОЛЬНОЙ ПАМЯТИ</a:t>
            </a:r>
          </a:p>
          <a:p>
            <a:pPr indent="-180000" algn="just">
              <a:lnSpc>
                <a:spcPct val="10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ЗАДЕРЖКА РЕЧЕВОГО РАЗВИТИЯ; НЕ КРИТИЧЕН К СВОЕЙ ПЛОХОЙ И НЕПРАВИЛЬНОЙ РЕЧИ.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F0F3F-6730-60CD-9C94-B8F9F65C3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B69DD-E3E4-E8D5-D6F1-E7EF210F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РОДИТЕЛЮ ПОМОЧЬ СВОЕМУ РЕБЕНКУ, ЧТОБЫ СОХРАНИТЬ ЖЕЛАНИЕ УЧИТЬСЯ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E4BF5D-48CA-3EDC-E938-61646FD33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2936"/>
            <a:ext cx="8892479" cy="4970216"/>
          </a:xfrm>
        </p:spPr>
        <p:txBody>
          <a:bodyPr>
            <a:normAutofit lnSpcReduction="10000"/>
          </a:bodyPr>
          <a:lstStyle/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ПОИГРАЙТЕ С НИМ В ШКОЛУ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 УЧИТЕЛЬ – ОН УЧЕНИК, И, НАОБОРОТ)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РАССКАЖИТЕ О СВОЕЙ ШКОЛЬНОЙ ЖИЗНИ С ИНТЕРЕСНЫМИ ИСТОРИЯМИ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ОБЫГРЫВАЙТЕ СЛОЖНЫЕ СИТУАЦИИ (НАПРИМЕР: ПРИШЕЛ В РАЗДЕВАЛКУ, А ТАМ НЕТ ТВОИХ ТУФЕЛЬ; НА ПАРТУ НАСЫПАЛИ МЕЛ ИЛИ МУСОР – КАК ПОСТУПИТЬ, ЧТОБ НЕ СЛОЖИЛСЯ КОНФЛИКТ…)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ПОПРОСИТЕ РЕБЕНКА РАССКАЗАТЬ:   ЧТО ОБЩЕГО МУЖДУ САДОМ И ШКОЛОЙ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УЧИТЕ БОЛЬШЕЙ САМОСТОЯТЕЛЬНОСТИ И СОБЛЮДЕНИЯ РЕЖИМА ДНЯ</a:t>
            </a:r>
          </a:p>
        </p:txBody>
      </p:sp>
    </p:spTree>
    <p:extLst>
      <p:ext uri="{BB962C8B-B14F-4D97-AF65-F5344CB8AC3E}">
        <p14:creationId xmlns:p14="http://schemas.microsoft.com/office/powerpoint/2010/main" val="385221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8CABF-6924-EBD3-553D-6AF1C6557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C7F7F-189D-EBDC-C71E-6D6055A9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4176"/>
            <a:ext cx="8892479" cy="12006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УЧИТЕЛЕМ-ЛОГОПЕДОМ ДЕТЕЙ С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тнр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ШКОЛЬНОМУ ОБУЧЕНИЮ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5E9FE-B2E6-0954-2B02-8B7F9FF7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78368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Комплексная работа над всей речевой системой, постановка и автоматизация проблемных звуков;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Развитие восприятия и понимания речи (простых и сложных логико-грамматических отношений с наглядностью и без);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Восприятие, запоминание и пересказ услышанного, умение отвечать на вопросы; умение вести диалог;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Работа над семантикой слов: установление связи между предметами, явлениями, действиями, качественной характеристикой предмета и т.д.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Формирование слоговой структуры слова и звуковой анализ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Интонационное оформление фразы и мн.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41920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E611D-A415-D473-AEBA-73D85065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решать следующие КОРРЕКЦИОННО-РАЗВИВАЮЩИЕ задачи при подготовке к школе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3D019-4688-603F-4683-ECB74EA55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2936"/>
            <a:ext cx="8892479" cy="49702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Артикуляторная мобильность. Автоматизация поставленных звуков.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Развитие моторной ловкости и координации движений, стимулирование сенсорно-перцептивной сферы.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Развитие и улучшение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навыков, профилактика дисграфии.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Развитие связной речи. Обогащение и систематизация словарного запаса. Совершенствование лексико-грамматических представлений.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Обучение элементам грамоты. Чтение по слогам, словам простым предложениям.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Развитие фонематического слуха и правильного речевого выдоха.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Звуковой анализ и синтез, словоизменение и словотворчество.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Ориентировка в пространстве,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творчество.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 Развитие математических представлений и когнитивных процессов (памяти, логического мышления, внимания и многое др.)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76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D2341D-C09C-B825-F41F-3F4775A6F059}"/>
              </a:ext>
            </a:extLst>
          </p:cNvPr>
          <p:cNvSpPr txBox="1"/>
          <p:nvPr/>
        </p:nvSpPr>
        <p:spPr>
          <a:xfrm>
            <a:off x="0" y="-22598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«ПОВТОРИ УЗОР НА ПЕСКЕ»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тонкой моторики, точности 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координации движений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1EEC7F-D293-E57B-E30A-8906A683A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0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CC6D1-6C67-8DA5-679F-6D354A6A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84176"/>
            <a:ext cx="8277907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«ОБВЕДИ ФИГУРЫ ПО КОНТУРУ»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A4A655-B592-7272-26C5-EE1B2EE36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5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636B4-3891-9349-DDD3-7E440CD8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9143999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«рисуем Ёлочки,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силуэты лесных жителей»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моторной неловкости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CB8116-509E-4E47-7A3F-8C25B05E2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39"/>
            <a:ext cx="5616624" cy="45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99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2457</TotalTime>
  <Words>740</Words>
  <Application>Microsoft Office PowerPoint</Application>
  <PresentationFormat>Экран (4:3)</PresentationFormat>
  <Paragraphs>73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Corbel</vt:lpstr>
      <vt:lpstr>Times New Roman</vt:lpstr>
      <vt:lpstr>Wingdings</vt:lpstr>
      <vt:lpstr>Окаймление</vt:lpstr>
      <vt:lpstr> </vt:lpstr>
      <vt:lpstr> самое важное: </vt:lpstr>
      <vt:lpstr> Психологическая готовность к школе: Ваш ребенок  не готов, если У НЕГО ИМЕЕТСЯ:</vt:lpstr>
      <vt:lpstr>КАК РОДИТЕЛЮ ПОМОЧЬ СВОЕМУ РЕБЕНКУ, ЧТОБЫ СОХРАНИТЬ ЖЕЛАНИЕ УЧИТЬСЯ </vt:lpstr>
      <vt:lpstr>ПОДГОТОВКА УЧИТЕЛЕМ-ЛОГОПЕДОМ ДЕТЕЙ С тнр К ШКОЛЬНОМУ ОБУЧЕНИЮ</vt:lpstr>
      <vt:lpstr> помогают решать следующие КОРРЕКЦИОННО-РАЗВИВАЮЩИЕ задачи при подготовке к школе</vt:lpstr>
      <vt:lpstr>Презентация PowerPoint</vt:lpstr>
      <vt:lpstr>«ОБВЕДИ ФИГУРЫ ПО КОНТУРУ» развитие графомоторных навыков</vt:lpstr>
      <vt:lpstr>«рисуем Ёлочки,  силуэты лесных жителей» профилактика моторной неловкости</vt:lpstr>
      <vt:lpstr>«ПИШИ-ЧИТАЙ» обучение грамоте, звуковому синтезу и анализу</vt:lpstr>
      <vt:lpstr>«СОСТАВЬ СЛОВО  ПО ПЕРВОМУ СЛОГУ»  (С ИСПОЛЬЗОВАНИЕм КУБИКОВ Зайцева )»</vt:lpstr>
      <vt:lpstr>«СОСТАВЬ СЛОВО  ИЗ СПРЯТАННЫХ В ПЕСКе БУКВ,   СДЕЛАЙ ЗВУКОВОЙ АНАЛИЗ»</vt:lpstr>
      <vt:lpstr>«СОСТАВЬ ПРЕДЛОЖЕНИЕ  ПО ЗАДАННОЙ СХЕМЕ»</vt:lpstr>
      <vt:lpstr> «УЗНАЙ БУКВУ НА ОЩУПЬ» Закрепление зрительного образа буквы, ПРОФИЛАКТИКА ДИСГРАФИИ</vt:lpstr>
      <vt:lpstr>«ВЫЛОЖИ БУКВУ ИЛИ СЛОГ» ЗВУКОВОЙ анализ слогов И СЛОВ </vt:lpstr>
      <vt:lpstr>«РАСШИРЯЕМ СЛОВАРНЫЙ ЗАПАС»  ФОРМИРОВАНИЕ СЛОВАРЯ ПРИЛАГАТЕЛЬНЫХ,  ПОРЯДКОВЫЙ СЧЕТ</vt:lpstr>
      <vt:lpstr>«ДЕЛИМ СЛОВА НА СЛОГИ» ОБУЧЕНИЕ ГРАМОТЕ, РАЗВИТИЕ ФОНЕМАТИЧЕСКОГО СЛУХА:  выловить фигурки  на заданное количество слогов. улучшение моторики и координации, цветотерапия</vt:lpstr>
      <vt:lpstr>«нейроладошки и морские обитатели» активизация словаря, СОГЛАСОВАНИЕ им.СУЩествительного С ДРУГИМИ ЧАСТЯМИ РЕЧИ, развитие внимания и реакции</vt:lpstr>
      <vt:lpstr>«КОРАБЛИКИ»  развитие правильного и продолжительного речевого выдоха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ОБРАЗОВАНИЯ РЕСПУБЛИКИ КРЫМ «КРЫМСКИЙ ИНЖЕНЕРНО-ПЕДАГОГИЧЕСКИЙ УНИВЕРСИТЕТ» Факультет психологии и педагогического образования Кафедра специального (дефектологического) образования</dc:title>
  <dc:creator>007NAZ</dc:creator>
  <cp:lastModifiedBy>Alena</cp:lastModifiedBy>
  <cp:revision>241</cp:revision>
  <dcterms:created xsi:type="dcterms:W3CDTF">2019-01-08T10:57:34Z</dcterms:created>
  <dcterms:modified xsi:type="dcterms:W3CDTF">2025-09-24T08:29:14Z</dcterms:modified>
</cp:coreProperties>
</file>