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56" r:id="rId2"/>
    <p:sldId id="324" r:id="rId3"/>
    <p:sldId id="384" r:id="rId4"/>
    <p:sldId id="385" r:id="rId5"/>
    <p:sldId id="390" r:id="rId6"/>
    <p:sldId id="348" r:id="rId7"/>
    <p:sldId id="372" r:id="rId8"/>
    <p:sldId id="374" r:id="rId9"/>
    <p:sldId id="376" r:id="rId10"/>
    <p:sldId id="393" r:id="rId11"/>
    <p:sldId id="373" r:id="rId12"/>
    <p:sldId id="386" r:id="rId13"/>
    <p:sldId id="313" r:id="rId14"/>
    <p:sldId id="389" r:id="rId15"/>
    <p:sldId id="381" r:id="rId16"/>
    <p:sldId id="377" r:id="rId17"/>
    <p:sldId id="388" r:id="rId18"/>
    <p:sldId id="383" r:id="rId19"/>
    <p:sldId id="347" r:id="rId20"/>
    <p:sldId id="378" r:id="rId21"/>
    <p:sldId id="368" r:id="rId22"/>
    <p:sldId id="397" r:id="rId23"/>
    <p:sldId id="398" r:id="rId24"/>
    <p:sldId id="399" r:id="rId25"/>
    <p:sldId id="304" r:id="rId2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7483" autoAdjust="0"/>
  </p:normalViewPr>
  <p:slideViewPr>
    <p:cSldViewPr snapToGrid="0">
      <p:cViewPr>
        <p:scale>
          <a:sx n="79" d="100"/>
          <a:sy n="79" d="100"/>
        </p:scale>
        <p:origin x="-1710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88A1A-FDF1-4390-B1CB-D3F088E6D2D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AD394-DFEB-46A5-9C93-D86A7628A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9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AD394-DFEB-46A5-9C93-D86A7628AFE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33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BD39794-8F76-4D78-8857-F101822C2AA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99236C0-7B65-4F14-B3A3-403654B4E5E1}" type="datetimeFigureOut">
              <a:rPr lang="ru-RU" smtClean="0"/>
              <a:t>10.10.2025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.mail.ru/compose?To=sadik_vishenka-krasnoe@crimeaedu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2.jpe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2135" y="2728114"/>
            <a:ext cx="8967729" cy="4007556"/>
          </a:xfrm>
        </p:spPr>
        <p:txBody>
          <a:bodyPr>
            <a:noAutofit/>
          </a:bodyPr>
          <a:lstStyle/>
          <a:p>
            <a:pPr algn="ctr"/>
            <a: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all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 на тему:</a:t>
            </a:r>
            <a:br>
              <a:rPr lang="ru-RU" sz="3600" b="1" cap="all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all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мелкой моторики рук и сенсорного восприятия у детей с ОВЗ посредством использования камешков </a:t>
            </a:r>
            <a:r>
              <a:rPr lang="ru-RU" sz="3200" b="1" cap="all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3200" b="1" cap="all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7823" y="5362210"/>
            <a:ext cx="4413071" cy="1495790"/>
          </a:xfrm>
        </p:spPr>
        <p:txBody>
          <a:bodyPr>
            <a:normAutofit fontScale="40000" lnSpcReduction="20000"/>
          </a:bodyPr>
          <a:lstStyle/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pPr algn="r"/>
            <a:r>
              <a:rPr lang="ru-RU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Мустафаева</a:t>
            </a:r>
            <a:r>
              <a:rPr lang="ru-RU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Ф.Э.</a:t>
            </a:r>
            <a:endParaRPr lang="ru-RU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2135" y="429656"/>
            <a:ext cx="8967729" cy="215930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41317" y="18614"/>
            <a:ext cx="610936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«Вишенка» с. Красное»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Симферопольского района Республики Крым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_____________________________________________________________________________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ул. Комсомольская 11-«А», с. Красное, Симферопольский район, 297520, Республика Крым,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Российская Федерация, 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sadik_vishenka-krasnoe@crimeaedu.ru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ОКПО 00839056 ОГРН 1159102036378 ИНН/КПП 9109010740/91090100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Рисунок 1" descr="Описание: pict1696.png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57200"/>
            <a:ext cx="66992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7" y="5000977"/>
            <a:ext cx="2445973" cy="16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17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СХЕМЕ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s://avatars.mds.yandex.net/i?id=2899529fb688342eb53319a70038c95c_l-5232212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" t="8391" r="2552" b="5951"/>
          <a:stretch/>
        </p:blipFill>
        <p:spPr bwMode="auto">
          <a:xfrm>
            <a:off x="807454" y="1674796"/>
            <a:ext cx="4720504" cy="42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2968" r="2318" b="3339"/>
          <a:stretch/>
        </p:blipFill>
        <p:spPr bwMode="auto">
          <a:xfrm>
            <a:off x="6391175" y="2114499"/>
            <a:ext cx="3445844" cy="33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083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ТАКТИЛЬНЫХ ОЩУЩЕНИЙ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posuda-i-podarki.ru/wa-data/public/shop/products/53/83/388353/images/1292378/1292378.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43" y="1587901"/>
            <a:ext cx="3652051" cy="36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40993"/>
            <a:ext cx="3392906" cy="2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27" y="4557563"/>
            <a:ext cx="3176336" cy="21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45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sun9-1.userapi.com/s/v1/ig2/YswqIoyqfmRugzwbsUx9FJ5Dsy0LEvBE80JLx-Fgub9K1ikoOp2Q6pe6NMY_FTlE30VcspiJ5V7vtXaQ_iakaJ3e.jpg?quality=95&amp;as=32x43,48x64,72x96,108x144,160x213,240x320,360x480,480x640,540x720,640x853,720x960,736x981&amp;from=bu&amp;cs=736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71" y="1386038"/>
            <a:ext cx="3534107" cy="4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9.userapi.com/s/v1/ig2/yDlB-RCe3sSRv8AtZHFK3EoV_I6pkn7EBJ1_pvEFJGEiinrPteSP7CiydwoOZph-F9HRUc8jCZpY_CINvyLASDBs.jpg?quality=95&amp;as=32x43,48x64,72x97,108x145,160x215,240x322,360x483,480x644,540x725,640x859,720x967,736x988&amp;from=bu&amp;cs=736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70" y="1386038"/>
            <a:ext cx="35052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ЗДОРОВЬЯ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74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10944" y="91562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</a:t>
            </a:r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БАССЕЙН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sun9-56.userapi.com/s/v1/if2/aJ5V5XO3zH0iToC7R7datoJUq_QE_OmDTquaioC3HbF4c1YxOEnGP9S1onKchWs8J8eoKlgebi8G0H0x5yo4bVcC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56"/>
          <a:stretch/>
        </p:blipFill>
        <p:spPr bwMode="auto">
          <a:xfrm>
            <a:off x="510944" y="1146011"/>
            <a:ext cx="4898454" cy="30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16.userapi.com/s/v1/if2/AgcXHv1dw7HVwNm3RLZPS6zwbeW38XpaZyDftQNy0nF6YxnBbaHiWTHT2U8t9rfxgNvWm71tLtVf6WJJ50208RF2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5055" r="11782" b="3623"/>
          <a:stretch/>
        </p:blipFill>
        <p:spPr bwMode="auto">
          <a:xfrm>
            <a:off x="6005900" y="3553414"/>
            <a:ext cx="5091764" cy="30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44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4561"/>
            <a:ext cx="5394960" cy="5707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20" y="1722922"/>
            <a:ext cx="5291708" cy="38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8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ЗРИТЕЛЬНО-МОТОРНОЙ КООРДИНАЦИИ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46.userapi.com/s/v1/if2/jCNb8wWBPsI49iXC_2ZeTRoTb8TE7rzP_IOM7WgL_cgfcKCc_9ctbqZKCNNI6BR4p02S3Jz9sZns0PoGuG6Rb6tA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5" y="1170306"/>
            <a:ext cx="5312610" cy="2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" t="11224" r="3713" b="7008"/>
          <a:stretch/>
        </p:blipFill>
        <p:spPr bwMode="auto">
          <a:xfrm>
            <a:off x="3935662" y="3640338"/>
            <a:ext cx="3822302" cy="22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35663" y="5917131"/>
            <a:ext cx="3822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узоры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дорожки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Попади в цель</a:t>
            </a:r>
          </a:p>
        </p:txBody>
      </p:sp>
    </p:spTree>
    <p:extLst>
      <p:ext uri="{BB962C8B-B14F-4D97-AF65-F5344CB8AC3E}">
        <p14:creationId xmlns:p14="http://schemas.microsoft.com/office/powerpoint/2010/main" val="1286553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ПРЕДСТАВЛЕНИЯ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1" y="1270098"/>
            <a:ext cx="1058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– мало.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и порядковый счет.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групп предметов.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задач.</a:t>
            </a:r>
          </a:p>
        </p:txBody>
      </p:sp>
      <p:pic>
        <p:nvPicPr>
          <p:cNvPr id="4098" name="Picture 2" descr="https://sun9-11.userapi.com/s/v1/if2/ObdYj2WbkXMvlD_2xIMgwgLvtoJcAfqI0gH0JpP_t_GeMbrbY-IMZP9yrXUEBkXHtvaSPtB4VPDHB6BFSLl7togq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480"/>
          <a:stretch/>
        </p:blipFill>
        <p:spPr bwMode="auto">
          <a:xfrm>
            <a:off x="307975" y="2612747"/>
            <a:ext cx="6635330" cy="37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81" y="2612747"/>
            <a:ext cx="3754882" cy="37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ВРР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19.userapi.com/s/v1/if2/Avl1d-2R_PyIAtic-8J28I96O2MVdmaw87UfOeiW0oxZ2Up5Zt6f1New9T60WPKf8tDGWq4z-rt-lq6Ex8ApRwgi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76126"/>
            <a:ext cx="5175258" cy="29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28.userapi.com/s/v1/if2/c3mN2H002eiIxpEpWSy0JFRsvlDB-S1ylpYFGw-i4veL_90xrPtEm31YrY5PM6nTMjkNzX_ugecsLqk-R98gqq2g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" t="-1" r="14077" b="355"/>
          <a:stretch/>
        </p:blipFill>
        <p:spPr bwMode="auto">
          <a:xfrm>
            <a:off x="5848464" y="3724689"/>
            <a:ext cx="5127925" cy="29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4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0944" y="91562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АКВАТЕРАПИЯ И ПЕСОЧНАЯ ТЕРАПИЯ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sun9-36.userapi.com/s/v1/if2/E7nZcPGco__oEySKhqVg8_zP6AbazKC9b49OEQl1_AnKDsJ15-sMB98i0QIlcwNeq85-JUA3rgjRIkAX-7BaIdI_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4" y="1267486"/>
            <a:ext cx="5568884" cy="31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52.userapi.com/s/v1/if2/osRHTwi9LygARsFyV2IG9jGN0VgOKeyahBqjq_Mh_TeFFWJ7TZb-acBLi2eh-IFNs16-2X1ETkjVZSD9imBk7Cek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2009"/>
          <a:stretch/>
        </p:blipFill>
        <p:spPr bwMode="auto">
          <a:xfrm>
            <a:off x="5528780" y="3542622"/>
            <a:ext cx="5568884" cy="31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29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0943" y="91562"/>
            <a:ext cx="10878315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Нейроигры</a:t>
            </a:r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камешками </a:t>
            </a:r>
            <a:r>
              <a:rPr lang="ru-RU" sz="32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05" y="168394"/>
            <a:ext cx="1187877" cy="7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48.userapi.com/s/v1/if2/CO-aoXitQv6tVWerYOBIuRIz82oC8zaicWticGZFmjDZTPyGux0qxym4aHwZ_xrt7_MCzUAdJEFgv9NaqTmXABFc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"/>
          <a:stretch/>
        </p:blipFill>
        <p:spPr bwMode="auto">
          <a:xfrm>
            <a:off x="5224662" y="3931881"/>
            <a:ext cx="5730031" cy="2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59.userapi.com/s/v1/if2/r5mc5r16X4TGubuqqLIX6h7g42MGB08lt51DSXf3pgGyDberhblLg39puP4YnpqSNLZH0wdiABS6s7wpSnlnYh2R.jpg?quality=95&amp;as=32x14,48x22,72x32,108x49,160x72,240x108,360x162,480x216,540x243,640x288,720x324,1080x486,1280x576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6774"/>
          <a:stretch/>
        </p:blipFill>
        <p:spPr bwMode="auto">
          <a:xfrm>
            <a:off x="510944" y="1065573"/>
            <a:ext cx="5756002" cy="28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7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0" y="1693332"/>
            <a:ext cx="558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212529"/>
                </a:solidFill>
                <a:latin typeface="Times New Roman"/>
              </a:rPr>
              <a:t>Камешки </a:t>
            </a:r>
            <a:r>
              <a:rPr lang="ru-RU" dirty="0">
                <a:solidFill>
                  <a:srgbClr val="212529"/>
                </a:solidFill>
                <a:latin typeface="Times New Roman"/>
              </a:rPr>
              <a:t>«</a:t>
            </a:r>
            <a:r>
              <a:rPr lang="ru-RU" dirty="0" err="1">
                <a:solidFill>
                  <a:srgbClr val="212529"/>
                </a:solidFill>
                <a:latin typeface="Times New Roman"/>
              </a:rPr>
              <a:t>Марблс</a:t>
            </a:r>
            <a:r>
              <a:rPr lang="ru-RU" dirty="0">
                <a:solidFill>
                  <a:srgbClr val="212529"/>
                </a:solidFill>
                <a:latin typeface="Times New Roman"/>
              </a:rPr>
              <a:t>» – это </a:t>
            </a:r>
            <a:r>
              <a:rPr lang="ru-RU" dirty="0" smtClean="0">
                <a:solidFill>
                  <a:srgbClr val="212529"/>
                </a:solidFill>
                <a:latin typeface="Times New Roman"/>
              </a:rPr>
              <a:t>универсальное пособие, которое </a:t>
            </a:r>
            <a:r>
              <a:rPr lang="ru-RU" dirty="0">
                <a:solidFill>
                  <a:srgbClr val="212529"/>
                </a:solidFill>
                <a:latin typeface="Times New Roman"/>
              </a:rPr>
              <a:t>представляет собой готовые наборы стеклянных камешков разного </a:t>
            </a:r>
            <a:r>
              <a:rPr lang="ru-RU" dirty="0" smtClean="0">
                <a:solidFill>
                  <a:srgbClr val="212529"/>
                </a:solidFill>
                <a:latin typeface="Times New Roman"/>
              </a:rPr>
              <a:t>цвета и различные задания с ними.</a:t>
            </a:r>
          </a:p>
          <a:p>
            <a:pPr algn="just"/>
            <a:endParaRPr lang="ru-RU" dirty="0">
              <a:solidFill>
                <a:srgbClr val="212529"/>
              </a:solidFill>
              <a:latin typeface="system-ui"/>
            </a:endParaRPr>
          </a:p>
          <a:p>
            <a:pPr algn="just"/>
            <a:r>
              <a:rPr lang="ru-RU" dirty="0">
                <a:solidFill>
                  <a:srgbClr val="212529"/>
                </a:solidFill>
                <a:latin typeface="Times New Roman"/>
              </a:rPr>
              <a:t>Камешки «</a:t>
            </a:r>
            <a:r>
              <a:rPr lang="ru-RU" dirty="0" err="1">
                <a:solidFill>
                  <a:srgbClr val="212529"/>
                </a:solidFill>
                <a:latin typeface="Times New Roman"/>
              </a:rPr>
              <a:t>Марблс</a:t>
            </a:r>
            <a:r>
              <a:rPr lang="ru-RU" dirty="0">
                <a:solidFill>
                  <a:srgbClr val="212529"/>
                </a:solidFill>
                <a:latin typeface="Times New Roman"/>
              </a:rPr>
              <a:t>» положительно влияют на тонкую мускулатуру пальцев и кистей рук ребенка. Камешки яркие, разнообразные по форме, цвету, фактуре, они отвечают потребностям детей в эстетическом познании мира, способствуют психоэмоциональному благополучию. Они вызывают у детей чувства радости, счастья, стремление трогать, щупать, перебирать и играть с ними. Радостные эмоции повышают работоспособность, снижают утомляемость, это благотворно сказывается на общем состоянии здоровья детей.</a:t>
            </a:r>
            <a:endParaRPr lang="ru-RU" b="0" i="0" dirty="0">
              <a:solidFill>
                <a:srgbClr val="212529"/>
              </a:solidFill>
              <a:effectLst/>
              <a:latin typeface="system-ui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36" y="2623225"/>
            <a:ext cx="4061783" cy="266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05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377283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Выступления, отражающие опыт работы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un9-84.userapi.com/s/v1/if2/SlvyoX_I-_d8foBOZJOl3UEgMpxY6Ro4Kp0JPKPrQnA5CqIUt5doDHR53U-tCxX4E8CFsJgcIi4cirgCDqB-Zdo8.jpg?quality=95&amp;as=32x18,48x27,72x41,108x61,160x91,240x136,360x204,480x272,540x306,640x363,720x408,1080x613,1280x726&amp;from=bu&amp;cs=128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49377"/>
            <a:ext cx="5387187" cy="305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69.userapi.com/s/v1/if2/vY_PX4wFIsAbhR8CCVecC-7I2kenSN-jBvkmm8tsQhaSu6o68MRZoqUbsjCpDr-2BCSb8W_pNQebrv0GkvA0YOSm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96" y="3675705"/>
            <a:ext cx="5387187" cy="303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85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11" y="115332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приемов обучения и взаимодействия с ребенком</a:t>
            </a:r>
          </a:p>
        </p:txBody>
      </p:sp>
      <p:pic>
        <p:nvPicPr>
          <p:cNvPr id="3074" name="Picture 2" descr="https://sun9-81.userapi.com/s/v1/if2/L0vD8g0wiC2Bkdj8nS--HlNj25fcGRiYr-P3jAu40w0C8GAdQExvAco-vx78koVlXNyZsJHzfgIA833iCBNTP_PU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1" y="1213588"/>
            <a:ext cx="5350850" cy="30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6.userapi.com/s/v1/if2/xZV8xT0KHV2NUfq2uB63dBJN-mMNc9DZWRG20DuzTljc2jcg6AIedWyGzQuLHXmH2-zQBr9Mbf40XCq5zt-ff4V4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80" y="3567489"/>
            <a:ext cx="5350851" cy="30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80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645" y="281122"/>
            <a:ext cx="8866707" cy="14070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  <a:endParaRPr lang="en-US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социальной сети </a:t>
            </a:r>
            <a:r>
              <a:rPr lang="en-US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43" y="1966378"/>
            <a:ext cx="8866707" cy="4011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6" t="6374" r="29924" b="6013"/>
          <a:stretch/>
        </p:blipFill>
        <p:spPr>
          <a:xfrm>
            <a:off x="1900302" y="2294249"/>
            <a:ext cx="2498153" cy="23547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8455" y="6122287"/>
            <a:ext cx="4565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https://vk.com/club211516414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30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7.userapi.com/s/v1/ig2/Dlq73F_l3BwK-bhUDb0Bpr3lG1jg2F7GLsQJCA8R2I9bcqyExj-24AQFamfpF3oFoQz9XbYSuW4KSuNdpfz6NJlB.jpg?quality=95&amp;as=32x45,48x67,72x100,108x150,160x223,240x334,360x501,480x668,540x751,572x796&amp;from=bu&amp;cs=572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6" y="661486"/>
            <a:ext cx="3252732" cy="45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9.userapi.com/s/v1/ig2/bor6oYQWllIYAogIfrmz2dzCBsxPfwHhBB115Bg4w7fEOWXu7js2gSqzHfo4ZJLF5IHjo48qSKsUNYKBYL8e-tZb.jpg?quality=95&amp;as=32x47,48x71,72x107,108x160,160x237,240x355,360x533,480x711,540x800,574x850&amp;from=bu&amp;cs=574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19" y="661486"/>
            <a:ext cx="3056739" cy="45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76.userapi.com/s/v1/if2/A-40XpOgEKDOFEf5mYMpgDB2jFoVaes8CTGr4ZpJ5cHoZ4CbchIarRNIrnL9G6DU00fdMkGTskTmv41Dp5eMbGbL.jpg?quality=95&amp;as=32x23,48x34,72x51,108x76,160x113,240x169,360x254,480x338,540x381,640x451,720x508,1080x761,1112x784&amp;from=bu&amp;cs=1112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27" y="286101"/>
            <a:ext cx="4173321" cy="29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12.userapi.com/s/v1/if2/Jqmg3Ghs6Xc9le67zZAPrMhXuyNZno2lY3cPGoWvgb00pmEqcGZBa2Y0jHgTflsM_VN0H7KcM0s8kzhZA3dYHaAz.jpg?quality=95&amp;as=32x23,48x34,72x51,108x76,160x113,240x170,360x255,480x340,540x382,640x453,720x509,1080x764,1108x784&amp;from=bu&amp;cs=1108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03" y="3588872"/>
            <a:ext cx="4240039" cy="30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1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1.userapi.com/s/v1/ig2/dQlvHVXIZwF6exkqulaMgQ8IUghjus3Y30U_bi2n6FOCbbAvJhTjc467HoDdkzdDm032x0NeFGMQWthdDzLO6Yww.jpg?quality=95&amp;as=32x43,48x64,72x96,108x145,160x214,240x321,360x482,480x642,540x723,576x771&amp;from=bu&amp;cs=576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46" y="1253334"/>
            <a:ext cx="3033033" cy="40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7.userapi.com/s/v1/if2/VjSKK3Am7goNE1LxT0gZKbnQweJmx04PpV3vMxLUZKz2o9cdU7Yg35Rk8ASItSDQjjPNvbAdFZ4BUZzk33vDWVId.jpg?quality=95&amp;as=32x22,48x33,72x49,108x73,160x109,240x163,360x245,480x327,540x367,640x436,720x490,1080x735,1249x850&amp;from=bu&amp;cs=1249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" y="3360962"/>
            <a:ext cx="3829273" cy="27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5.userapi.com/s/v1/if2/euKfVAYJI_7fW6jB06RjiT8lxt6vuFql9QOxJodV4LVlykgyIy3KtShLhnt88dfu_MjvYOrsUMyQmFMaHYcvNbZ8.jpg?quality=95&amp;as=32x22,48x33,72x50,108x75,160x111,240x167,360x251,480x334,540x376,640x445,720x501,1080x752,1161x808&amp;from=bu&amp;cs=1161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4" y="576197"/>
            <a:ext cx="3889720" cy="27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40.userapi.com/s/v1/if2/tE_WzIoA9tI_-FFPesOdqBCV6eTbxpx1e4yXvX8Nz1lcqZ2MEjgaLakbmPSZWDj-6W4TLAh9c48bufMoLBTYq3jm.jpg?quality=95&amp;as=32x20,48x30,72x45,108x68,160x101,240x151,360x227,480x303,540x340,640x403,720x454,1080x681,1280x807,1440x908,1713x1080&amp;from=bu&amp;cs=1713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/>
          <a:stretch/>
        </p:blipFill>
        <p:spPr bwMode="auto">
          <a:xfrm>
            <a:off x="7112979" y="3483733"/>
            <a:ext cx="4024290" cy="26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33.userapi.com/s/v1/if2/Z1_tiYghUCIfdF6n1A2YD6Xr150h47-Vck1IFzykkq-VwmmZxOxJTzPS_HEEeB0D-EeKCOZN75Gaj4pWMsYPMdvd.jpg?quality=95&amp;as=32x22,48x34,72x50,108x76,160x112,240x168,360x252,480x336,540x378,640x447,720x503,1080x755,1250x874&amp;from=bu&amp;cs=125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" y="576198"/>
            <a:ext cx="3760512" cy="27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19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9294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39" y="4244741"/>
            <a:ext cx="3004596" cy="2419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" y="190781"/>
            <a:ext cx="2772113" cy="277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2053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54" y="372094"/>
            <a:ext cx="7913537" cy="59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38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35" y="589748"/>
            <a:ext cx="9602190" cy="55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99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1068404"/>
            <a:ext cx="8943321" cy="55255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0944" y="91562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ЛЕКСИЧЕСКИХ ТЕМ</a:t>
            </a:r>
            <a:endParaRPr lang="ru-RU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1895"/>
            <a:ext cx="1129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 картинку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7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ЦВЕТЕ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User\AppData\Local\Temp\{9AE9F7B8-990B-412E-A63B-BA9DA2B96F91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C:\Users\User\AppData\Local\Temp\{9AE9F7B8-990B-412E-A63B-BA9DA2B96F91}.tmp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sun9-72.userapi.com/s/v1/if2/-x6jrOUqKA739mstJhqEHmCL6KASDvgVrIORIQXlPmNy-fsibnbX2gHeGx1-gbM9mp5ajTGPI53rjNn8t0RQPzvC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60" y="3752714"/>
            <a:ext cx="4899481" cy="2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69.userapi.com/s/v1/if2/dGLUKWlqF4SDpYsblsZmGyn0cF2zGhBw9xJbB0ve6mh2BsSBsxkzkImuLja-U9O81x_X5B_zFT3WmV02kN9iL0YZ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13193"/>
          <a:stretch/>
        </p:blipFill>
        <p:spPr bwMode="auto">
          <a:xfrm>
            <a:off x="812800" y="1369144"/>
            <a:ext cx="4866105" cy="29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0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ФОРМЕ И О ЧАСТЯХ ПРЕДМЕТОВ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un9-50.userapi.com/s/v1/if2/UFWen2LuuhyrASX5zk-6kEF-VBm815iRHrLwpE61GINkli9ypzH-QhtlIldYiPawnxIzsS9EDyjhremKyg2aHXny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"/>
          <a:stretch/>
        </p:blipFill>
        <p:spPr bwMode="auto">
          <a:xfrm>
            <a:off x="812800" y="1287738"/>
            <a:ext cx="5114405" cy="2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10919" r="17473" b="9802"/>
          <a:stretch/>
        </p:blipFill>
        <p:spPr bwMode="auto">
          <a:xfrm>
            <a:off x="6639135" y="1926377"/>
            <a:ext cx="2032888" cy="17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0.userapi.com/s/v1/if2/n5ETXr4Ra755AzgoS0AUDbN-Nn_kdrhTJjfG_o9e9Zd12b9zSiSEz1onU4mXnk-Vjwx8sq_vPjtjAs8JnlorLyNk.jpg?quality=95&amp;as=32x14,48x22,72x32,108x49,160x72,240x108,360x162,480x216,540x243,640x288,720x324,1080x486,1280x576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"/>
          <a:stretch/>
        </p:blipFill>
        <p:spPr bwMode="auto">
          <a:xfrm>
            <a:off x="6101742" y="3963560"/>
            <a:ext cx="5140563" cy="2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13527" r="19660" b="10989"/>
          <a:stretch/>
        </p:blipFill>
        <p:spPr bwMode="auto">
          <a:xfrm>
            <a:off x="8875034" y="1223830"/>
            <a:ext cx="1934137" cy="17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22.userapi.com/s/v1/if2/pnoJTla6v1rsiYzypavyB-3gczd1W3VYzVqbbOol4HbdjKF7-Q1vZTtNfQaL19_jInIx0KGcEt_Hbn6xACMCsv8Y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/>
          <a:stretch/>
        </p:blipFill>
        <p:spPr bwMode="auto">
          <a:xfrm>
            <a:off x="812802" y="3963560"/>
            <a:ext cx="5114403" cy="2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42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ПРЕДМЕТОВ ПО ВЕЛИЧИНЕ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508" y="1288213"/>
            <a:ext cx="5256966" cy="52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Фигура, имеющая форму буквы L 1"/>
          <p:cNvSpPr/>
          <p:nvPr/>
        </p:nvSpPr>
        <p:spPr>
          <a:xfrm rot="18955217">
            <a:off x="4073908" y="1211586"/>
            <a:ext cx="558265" cy="53901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Фигура, имеющая форму буквы L 5"/>
          <p:cNvSpPr/>
          <p:nvPr/>
        </p:nvSpPr>
        <p:spPr>
          <a:xfrm rot="18955217">
            <a:off x="5508859" y="2769274"/>
            <a:ext cx="558265" cy="53901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55217">
            <a:off x="3947175" y="4299691"/>
            <a:ext cx="558265" cy="539015"/>
          </a:xfrm>
          <a:prstGeom prst="corne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18955217">
            <a:off x="6967903" y="4299692"/>
            <a:ext cx="558265" cy="539015"/>
          </a:xfrm>
          <a:prstGeom prst="corne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8955217">
            <a:off x="7054530" y="1211585"/>
            <a:ext cx="558265" cy="539015"/>
          </a:xfrm>
          <a:prstGeom prst="corne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13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2800" y="178905"/>
            <a:ext cx="1058672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ПРОСТРАНСТВЕННЫХ ПРЕДСТАВЛЕНИЙ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800" y="1189946"/>
            <a:ext cx="5774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Крестики-нолики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Лабиринты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на плоскости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Рядочки</a:t>
            </a:r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3" b="5880"/>
          <a:stretch/>
        </p:blipFill>
        <p:spPr bwMode="auto">
          <a:xfrm>
            <a:off x="6586899" y="1386037"/>
            <a:ext cx="4173018" cy="47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7"/>
          <a:stretch/>
        </p:blipFill>
        <p:spPr bwMode="auto">
          <a:xfrm>
            <a:off x="812800" y="2502568"/>
            <a:ext cx="4888634" cy="320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67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1545</TotalTime>
  <Words>264</Words>
  <Application>Microsoft Office PowerPoint</Application>
  <PresentationFormat>Произвольный</PresentationFormat>
  <Paragraphs>56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Соседство</vt:lpstr>
      <vt:lpstr>   Мастер-класс  на тему:   «Развитие мелкой моторики рук и сенсорного восприятия у детей с ОВЗ посредством использования камешков Марблс»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С МЯЧОМ ДЛЯ РАЗВИТИЯ РЕЧИ</dc:title>
  <dc:creator>Азиз</dc:creator>
  <cp:lastModifiedBy>User</cp:lastModifiedBy>
  <cp:revision>209</cp:revision>
  <cp:lastPrinted>2022-02-04T15:02:21Z</cp:lastPrinted>
  <dcterms:created xsi:type="dcterms:W3CDTF">2021-10-12T13:21:59Z</dcterms:created>
  <dcterms:modified xsi:type="dcterms:W3CDTF">2025-10-10T09:15:50Z</dcterms:modified>
</cp:coreProperties>
</file>