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84" r:id="rId6"/>
    <p:sldId id="293" r:id="rId7"/>
    <p:sldId id="267" r:id="rId8"/>
    <p:sldId id="266" r:id="rId9"/>
    <p:sldId id="272" r:id="rId10"/>
    <p:sldId id="274" r:id="rId11"/>
    <p:sldId id="285" r:id="rId12"/>
    <p:sldId id="286" r:id="rId13"/>
    <p:sldId id="294" r:id="rId14"/>
    <p:sldId id="299" r:id="rId15"/>
    <p:sldId id="298" r:id="rId16"/>
    <p:sldId id="295" r:id="rId17"/>
    <p:sldId id="297" r:id="rId18"/>
    <p:sldId id="296" r:id="rId19"/>
    <p:sldId id="287" r:id="rId20"/>
    <p:sldId id="288" r:id="rId21"/>
    <p:sldId id="289" r:id="rId22"/>
    <p:sldId id="292" r:id="rId23"/>
    <p:sldId id="301" r:id="rId24"/>
    <p:sldId id="279" r:id="rId25"/>
    <p:sldId id="282" r:id="rId26"/>
    <p:sldId id="280" r:id="rId27"/>
    <p:sldId id="275" r:id="rId28"/>
    <p:sldId id="276" r:id="rId29"/>
    <p:sldId id="283" r:id="rId30"/>
    <p:sldId id="273" r:id="rId31"/>
    <p:sldId id="264" r:id="rId32"/>
    <p:sldId id="265" r:id="rId33"/>
    <p:sldId id="30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9598FA9-0545-4D65-8D31-0F86BB1641D3}">
          <p14:sldIdLst>
            <p14:sldId id="256"/>
            <p14:sldId id="259"/>
            <p14:sldId id="260"/>
            <p14:sldId id="261"/>
            <p14:sldId id="284"/>
            <p14:sldId id="293"/>
            <p14:sldId id="267"/>
            <p14:sldId id="266"/>
            <p14:sldId id="272"/>
            <p14:sldId id="274"/>
            <p14:sldId id="285"/>
            <p14:sldId id="286"/>
            <p14:sldId id="294"/>
            <p14:sldId id="299"/>
            <p14:sldId id="298"/>
            <p14:sldId id="295"/>
            <p14:sldId id="297"/>
            <p14:sldId id="296"/>
            <p14:sldId id="287"/>
            <p14:sldId id="288"/>
            <p14:sldId id="289"/>
            <p14:sldId id="292"/>
            <p14:sldId id="301"/>
            <p14:sldId id="279"/>
            <p14:sldId id="282"/>
            <p14:sldId id="280"/>
            <p14:sldId id="275"/>
            <p14:sldId id="276"/>
            <p14:sldId id="283"/>
            <p14:sldId id="273"/>
            <p14:sldId id="264"/>
            <p14:sldId id="265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5D9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aseline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Результаты опроса </a:t>
            </a:r>
            <a:r>
              <a:rPr lang="ru-RU" sz="24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учащихся 7-11 классов </a:t>
            </a:r>
          </a:p>
          <a:p>
            <a:pPr>
              <a:defRPr/>
            </a:pPr>
            <a:r>
              <a:rPr lang="ru-RU" sz="24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МБОУ "</a:t>
            </a:r>
            <a:r>
              <a:rPr lang="ru-RU" sz="2400" baseline="0" dirty="0" err="1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Литвиненковская</a:t>
            </a:r>
            <a:r>
              <a:rPr lang="ru-RU" sz="24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 СШ"</a:t>
            </a:r>
          </a:p>
        </c:rich>
      </c:tx>
      <c:layout>
        <c:manualLayout>
          <c:xMode val="edge"/>
          <c:yMode val="edge"/>
          <c:x val="0.27831923558134825"/>
          <c:y val="4.7110735757501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1. Знаете ли Вы в честь какого святого был назван храм в поселке Зуя?</c:v>
                </c:pt>
                <c:pt idx="1">
                  <c:v>2. Знаете ли Вы что-то из истории храма? </c:v>
                </c:pt>
                <c:pt idx="2">
                  <c:v>3. Если нет, то хотели бы узнать?</c:v>
                </c:pt>
                <c:pt idx="3">
                  <c:v>4. Считаете ли Вы нужным изучать историю святынь, находящихся на нашей территории?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1. Знаете ли Вы в честь какого святого был назван храм в поселке Зуя?</c:v>
                </c:pt>
                <c:pt idx="1">
                  <c:v>2. Знаете ли Вы что-то из истории храма? </c:v>
                </c:pt>
                <c:pt idx="2">
                  <c:v>3. Если нет, то хотели бы узнать?</c:v>
                </c:pt>
                <c:pt idx="3">
                  <c:v>4. Считаете ли Вы нужным изучать историю святынь, находящихся на нашей территории?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1. Знаете ли Вы в честь какого святого был назван храм в поселке Зуя?</c:v>
                </c:pt>
                <c:pt idx="1">
                  <c:v>2. Знаете ли Вы что-то из истории храма? </c:v>
                </c:pt>
                <c:pt idx="2">
                  <c:v>3. Если нет, то хотели бы узнать?</c:v>
                </c:pt>
                <c:pt idx="3">
                  <c:v>4. Считаете ли Вы нужным изучать историю святынь, находящихся на нашей территории?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2</c:v>
                </c:pt>
                <c:pt idx="2">
                  <c:v>23</c:v>
                </c:pt>
                <c:pt idx="3">
                  <c:v>22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1. Знаете ли Вы в честь какого святого был назван храм в поселке Зуя?</c:v>
                </c:pt>
                <c:pt idx="1">
                  <c:v>2. Знаете ли Вы что-то из истории храма? </c:v>
                </c:pt>
                <c:pt idx="2">
                  <c:v>3. Если нет, то хотели бы узнать?</c:v>
                </c:pt>
                <c:pt idx="3">
                  <c:v>4. Считаете ли Вы нужным изучать историю святынь, находящихся на нашей территории?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1">
                  <c:v>21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10112336"/>
        <c:axId val="210112728"/>
      </c:barChart>
      <c:catAx>
        <c:axId val="210112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aseline="0">
                    <a:solidFill>
                      <a:srgbClr val="FF0000"/>
                    </a:solidFill>
                  </a:rPr>
                  <a:t>1 - "Да"</a:t>
                </a:r>
              </a:p>
              <a:p>
                <a:pPr>
                  <a:defRPr sz="1200">
                    <a:solidFill>
                      <a:srgbClr val="FF0000"/>
                    </a:solidFill>
                  </a:defRPr>
                </a:pPr>
                <a:r>
                  <a:rPr lang="ru-RU" sz="1200" baseline="0">
                    <a:solidFill>
                      <a:srgbClr val="FF0000"/>
                    </a:solidFill>
                  </a:rPr>
                  <a:t>2- "Нет"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112728"/>
        <c:crosses val="autoZero"/>
        <c:auto val="1"/>
        <c:lblAlgn val="ctr"/>
        <c:lblOffset val="100"/>
        <c:noMultiLvlLbl val="0"/>
      </c:catAx>
      <c:valAx>
        <c:axId val="2101127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Количество</a:t>
                </a:r>
                <a:r>
                  <a:rPr lang="ru-RU" baseline="0"/>
                  <a:t> опрошенных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11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791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882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194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187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86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8320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97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617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37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21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587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F61ED-4654-4E6C-AE35-9DE396BD4E20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D074D-6BA4-435E-B505-905C0E210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37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novoross.info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n-line.crimea/" TargetMode="External"/><Relationship Id="rId5" Type="http://schemas.openxmlformats.org/officeDocument/2006/relationships/hyperlink" Target="http://www.on-line.crimea.ua/guide/belogorsk_cherch_list.html" TargetMode="External"/><Relationship Id="rId4" Type="http://schemas.openxmlformats.org/officeDocument/2006/relationships/hyperlink" Target="http://www.etoretro.ru/pic125644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«ЛИТВИНЕНКОВСКАЯ СРЕДНЯЯ ШКОЛА» БЕЛОГОРСКОГО РАЙОНА РЕСПУБЛИКИ КРЫМ</a:t>
            </a:r>
            <a:r>
              <a:rPr lang="ru-RU" sz="20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13360" y="1348914"/>
            <a:ext cx="11597640" cy="3284046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9300" b="1" dirty="0" smtClean="0">
                <a:ln w="28575">
                  <a:noFill/>
                  <a:prstDash val="solid"/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 ХРАМ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(ИСТОРИЯ СВЯТО-НИКОЛЬСКОГО ХРАМА </a:t>
            </a:r>
            <a:r>
              <a:rPr lang="ru-RU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ПОСЕЛКЕ </a:t>
            </a:r>
            <a:r>
              <a:rPr lang="ru-RU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ЗУЯ)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выполнила:</a:t>
            </a:r>
            <a:endParaRPr lang="ru-RU" sz="1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Нестеренко Инна Дмитриевна,</a:t>
            </a:r>
            <a:endParaRPr lang="ru-RU" sz="18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учащаяся 7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МБОУ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Литвиненковская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СШ»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Колосюк Надежда Васильевна,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Литвиненковская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СШ»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Шопен отредакти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58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08477" y="206372"/>
            <a:ext cx="6741994" cy="6445256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>
              <a:ln>
                <a:solidFill>
                  <a:srgbClr val="5D94CD"/>
                </a:solidFill>
              </a:ln>
              <a:solidFill>
                <a:srgbClr val="0000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52428543"/>
              </p:ext>
            </p:extLst>
          </p:nvPr>
        </p:nvGraphicFramePr>
        <p:xfrm>
          <a:off x="1078173" y="576618"/>
          <a:ext cx="7601803" cy="5674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4027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08477" y="206372"/>
            <a:ext cx="6741994" cy="6445256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>
              <a:ln>
                <a:solidFill>
                  <a:srgbClr val="5D94CD"/>
                </a:solidFill>
              </a:ln>
              <a:solidFill>
                <a:srgbClr val="0000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232" y="161365"/>
            <a:ext cx="11806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этой исследовательской работы в том, что до сих пор нет публикации, в которой были бы объединены все раннее известные и вновь открытые факты из истории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храма 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Pixel\Downloads\img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5" y="1043845"/>
            <a:ext cx="4116418" cy="58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ublic\Pictures\Sample Pictures\храм\img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63" y="1058669"/>
            <a:ext cx="4087035" cy="5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66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72955" y="229250"/>
            <a:ext cx="8901525" cy="2620630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Казенные жители русских поселений Зуя, </a:t>
            </a:r>
            <a:r>
              <a:rPr lang="ru-RU" sz="36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Барабаново</a:t>
            </a: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Мазанка в 1808 году ходатайствовали перед Херсонской духовной консисторией «О Дозволении построить в Зуе церковь во имя св. Николая</a:t>
            </a: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0" t="18057"/>
          <a:stretch/>
        </p:blipFill>
        <p:spPr>
          <a:xfrm>
            <a:off x="2026920" y="2499360"/>
            <a:ext cx="5274823" cy="430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8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16743" b="9965"/>
          <a:stretch/>
        </p:blipFill>
        <p:spPr>
          <a:xfrm>
            <a:off x="56499" y="2221091"/>
            <a:ext cx="8404342" cy="4548244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6681" y="229250"/>
            <a:ext cx="10088880" cy="2788270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словам Л.С</a:t>
            </a: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Беловой </a:t>
            </a: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«Церковь во имя Святителя Николая построена в 1831 </a:t>
            </a: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Храм действовал </a:t>
            </a: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лет, обветшал и был разобран в 1871 </a:t>
            </a: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году, </a:t>
            </a: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в 1884 году построена прихожанами новая церковь и освящена также во имя святителя Николая 8 апреля</a:t>
            </a: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64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2" b="12039"/>
          <a:stretch/>
        </p:blipFill>
        <p:spPr>
          <a:xfrm>
            <a:off x="178814" y="2383957"/>
            <a:ext cx="8159712" cy="4341794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72955" y="229250"/>
            <a:ext cx="10959151" cy="2468230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декабря 1929 года храм был закрыт, по предложению комсомольцев в нем устроили </a:t>
            </a:r>
            <a:r>
              <a:rPr lang="ru-RU" sz="32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клуб, затем спортзал.</a:t>
            </a:r>
            <a:endParaRPr lang="ru-RU" sz="32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Снова открылся в 1941 году и работал до 1962 года.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Восстановил работу храм только в 1990 году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работает по сей день</a:t>
            </a: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97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im0-tub-ru.yandex.net/i?id=969dc8d7f9e8e921c1e23d4cd605aea9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0" y="2197742"/>
            <a:ext cx="3441756" cy="457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77421" y="0"/>
            <a:ext cx="10003809" cy="3125337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50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1948 года Лука (</a:t>
            </a:r>
            <a:r>
              <a:rPr lang="ru-RU" sz="50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Войно-Ясенецкий</a:t>
            </a:r>
            <a:r>
              <a:rPr lang="ru-RU" sz="50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 Феликсович, доктор медицинских наук, лауреат Сталинской премии) «выезжал в Николаевскую церковь села Зуя, </a:t>
            </a:r>
            <a:r>
              <a:rPr lang="ru-RU" sz="50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Зуйского</a:t>
            </a:r>
            <a:r>
              <a:rPr lang="ru-RU" sz="50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в </a:t>
            </a:r>
            <a:r>
              <a:rPr lang="ru-RU" sz="5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престольный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sz="50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«Николая» </a:t>
            </a:r>
            <a:r>
              <a:rPr lang="ru-RU" sz="5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приглашению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церковной </a:t>
            </a:r>
            <a:r>
              <a:rPr lang="ru-RU" sz="50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общины» </a:t>
            </a: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mastericons.ru/images/com_ipricecalc/upload/sl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50" y="2152016"/>
            <a:ext cx="3812520" cy="457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89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62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838199" y="158964"/>
            <a:ext cx="8810767" cy="1531724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Фигура святого Николая встречает прихожан во дворе</a:t>
            </a:r>
            <a:endParaRPr lang="ru-RU" sz="36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2" t="-370" r="20936" b="370"/>
          <a:stretch/>
        </p:blipFill>
        <p:spPr>
          <a:xfrm>
            <a:off x="5041423" y="632309"/>
            <a:ext cx="3964107" cy="6116048"/>
          </a:xfrm>
        </p:spPr>
      </p:pic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r="14121"/>
          <a:stretch/>
        </p:blipFill>
        <p:spPr bwMode="auto">
          <a:xfrm>
            <a:off x="204429" y="1187401"/>
            <a:ext cx="3998794" cy="421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бъект 5"/>
          <p:cNvSpPr txBox="1">
            <a:spLocks/>
          </p:cNvSpPr>
          <p:nvPr/>
        </p:nvSpPr>
        <p:spPr>
          <a:xfrm>
            <a:off x="46062" y="5240740"/>
            <a:ext cx="5099143" cy="150761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этого произведения знаменитый Симферопольский мастер резьбы по дереву </a:t>
            </a:r>
            <a:endParaRPr lang="ru-RU" sz="2400" b="1" dirty="0" smtClean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Игорь </a:t>
            </a:r>
            <a:r>
              <a:rPr lang="ru-RU" sz="2400" b="1" dirty="0" err="1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Джекнаваров</a:t>
            </a:r>
            <a:endParaRPr lang="ru-RU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48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8547" y="116480"/>
            <a:ext cx="10515600" cy="2447858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292288" y="116480"/>
            <a:ext cx="11267365" cy="1709145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«Всем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 err="1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новомученикам</a:t>
            </a: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российским, от власти безбожной безвинно убиенным. Святые </a:t>
            </a:r>
            <a:r>
              <a:rPr lang="ru-RU" sz="36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новомученики</a:t>
            </a: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российские, молите Бога о </a:t>
            </a: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нас» установлен </a:t>
            </a: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1996 году</a:t>
            </a:r>
          </a:p>
          <a:p>
            <a:pPr marL="0" indent="0">
              <a:buNone/>
            </a:pPr>
            <a:endParaRPr lang="ru-RU" sz="36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68" y="1502497"/>
            <a:ext cx="6964339" cy="5223254"/>
          </a:xfrm>
        </p:spPr>
      </p:pic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948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72955" y="229250"/>
            <a:ext cx="9676263" cy="821628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Место, где была похоронена матушка, останки перенесены в 1970-ее </a:t>
            </a:r>
            <a:r>
              <a:rPr lang="ru-RU" sz="3600" b="1" dirty="0" err="1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8"/>
          <a:stretch/>
        </p:blipFill>
        <p:spPr bwMode="auto">
          <a:xfrm>
            <a:off x="2067044" y="989945"/>
            <a:ext cx="7240729" cy="584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885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7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920621" y="203209"/>
            <a:ext cx="9153667" cy="818150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убранство храма</a:t>
            </a:r>
            <a:endParaRPr lang="ru-RU" sz="4400" b="1" dirty="0"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4"/>
          <a:stretch/>
        </p:blipFill>
        <p:spPr bwMode="auto">
          <a:xfrm>
            <a:off x="762035" y="3192812"/>
            <a:ext cx="6006353" cy="350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6460" r="11056" b="3935"/>
          <a:stretch/>
        </p:blipFill>
        <p:spPr bwMode="auto">
          <a:xfrm>
            <a:off x="7213410" y="864628"/>
            <a:ext cx="4831308" cy="442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5"/>
          <p:cNvSpPr txBox="1">
            <a:spLocks/>
          </p:cNvSpPr>
          <p:nvPr/>
        </p:nvSpPr>
        <p:spPr>
          <a:xfrm>
            <a:off x="6987654" y="5716189"/>
            <a:ext cx="5470928" cy="87731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 прихожей</a:t>
            </a:r>
            <a:endParaRPr lang="ru-RU" sz="3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91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b="1" i="1" dirty="0"/>
              <a:t>Главным украшением храмов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i="1" dirty="0"/>
              <a:t>являются не стены, даже гениально </a:t>
            </a:r>
            <a:r>
              <a:rPr lang="ru-RU" sz="2400" b="1" i="1" dirty="0" smtClean="0"/>
              <a:t>расписанные</a:t>
            </a:r>
            <a:r>
              <a:rPr lang="ru-RU" sz="2400" b="1" i="1" dirty="0"/>
              <a:t>, и не иконостасы, блистающие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i="1" dirty="0" smtClean="0"/>
              <a:t>своей </a:t>
            </a:r>
            <a:r>
              <a:rPr lang="ru-RU" sz="2400" b="1" i="1" dirty="0"/>
              <a:t>красотой.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i="1" dirty="0" smtClean="0"/>
              <a:t>Главным </a:t>
            </a:r>
            <a:r>
              <a:rPr lang="ru-RU" sz="2400" b="1" i="1" dirty="0"/>
              <a:t>украшением храмов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i="1" dirty="0"/>
              <a:t>является народ, молящаяся община</a:t>
            </a:r>
            <a:r>
              <a:rPr lang="ru-RU" sz="2400" i="1" dirty="0"/>
              <a:t>.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Святейший патриарх Кирилл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42665" y="3534771"/>
            <a:ext cx="10515600" cy="2794234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ru-RU" sz="36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600" b="1" dirty="0">
                <a:ln>
                  <a:solidFill>
                    <a:srgbClr val="000099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изучить историческое прошлое и настоящее православного храма в поселке Зуя Белогорского района и показать духовное и культурное значение церкви в жизни населения поселка и прилегающих в нему </a:t>
            </a:r>
            <a:r>
              <a:rPr lang="ru-RU" sz="3600" b="1" dirty="0" smtClean="0">
                <a:ln>
                  <a:solidFill>
                    <a:srgbClr val="000099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 </a:t>
            </a:r>
            <a:endParaRPr lang="ru-RU" sz="3600" b="1" dirty="0">
              <a:ln>
                <a:solidFill>
                  <a:srgbClr val="000099"/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496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08477" y="206372"/>
            <a:ext cx="6741994" cy="1102475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>
              <a:ln>
                <a:solidFill>
                  <a:srgbClr val="5D94CD"/>
                </a:solidFill>
              </a:ln>
              <a:solidFill>
                <a:srgbClr val="0000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100" y="148246"/>
            <a:ext cx="9769188" cy="6445256"/>
          </a:xfrm>
          <a:prstGeom prst="snip2SameRect">
            <a:avLst>
              <a:gd name="adj1" fmla="val 5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3915846"/>
            <a:ext cx="2504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Иконостас сделан по заказу председателя колхоза «Победа» с. Ароматное </a:t>
            </a:r>
            <a:r>
              <a:rPr lang="ru-RU" sz="2400" b="1" dirty="0" err="1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Молдован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 В.</a:t>
            </a:r>
            <a:endParaRPr lang="ru-RU" sz="2400" b="1" dirty="0">
              <a:ln>
                <a:solidFill>
                  <a:srgbClr val="002060"/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332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827595" y="2797790"/>
            <a:ext cx="6246694" cy="3955470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600" b="1" dirty="0">
                <a:ln>
                  <a:solidFill>
                    <a:srgbClr val="000099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1994 году была восстановлена колокольня, в восстановлении колокольни, со слов прихожан, принимал активное участие Владимир Александрович </a:t>
            </a:r>
            <a:r>
              <a:rPr lang="ru-RU" sz="3600" b="1" dirty="0" err="1">
                <a:ln>
                  <a:solidFill>
                    <a:srgbClr val="000099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Русанов</a:t>
            </a:r>
            <a:r>
              <a:rPr lang="ru-RU" sz="3600" b="1" dirty="0">
                <a:ln>
                  <a:solidFill>
                    <a:srgbClr val="000099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(ныне покойный), в 1996 </a:t>
            </a:r>
            <a:r>
              <a:rPr lang="ru-RU" sz="3600" b="1" dirty="0" smtClean="0">
                <a:ln>
                  <a:solidFill>
                    <a:srgbClr val="000099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восстановлен </a:t>
            </a:r>
            <a:r>
              <a:rPr lang="ru-RU" sz="3600" b="1" dirty="0">
                <a:ln>
                  <a:solidFill>
                    <a:srgbClr val="000099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купол за счет благотворительных средств прихожан и </a:t>
            </a:r>
            <a:r>
              <a:rPr lang="ru-RU" sz="3600" b="1" dirty="0" smtClean="0">
                <a:ln>
                  <a:solidFill>
                    <a:srgbClr val="000099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спонсоров</a:t>
            </a:r>
            <a:endParaRPr lang="ru-RU" sz="3600" b="1" dirty="0">
              <a:ln>
                <a:solidFill>
                  <a:srgbClr val="000099"/>
                </a:solidFill>
              </a:ln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b="1" dirty="0">
              <a:ln>
                <a:solidFill>
                  <a:srgbClr val="000099"/>
                </a:solidFill>
              </a:ln>
              <a:solidFill>
                <a:schemeClr val="accent1">
                  <a:lumMod val="7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2" r="6395"/>
          <a:stretch/>
        </p:blipFill>
        <p:spPr>
          <a:xfrm>
            <a:off x="1867" y="27508"/>
            <a:ext cx="5566419" cy="66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00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378424" y="229250"/>
            <a:ext cx="8650690" cy="646825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Свято-Никольский храм </a:t>
            </a: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 с юго-запада</a:t>
            </a:r>
            <a:endParaRPr lang="ru-RU" sz="36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" y="876075"/>
            <a:ext cx="7883349" cy="591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61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22116" r="10850" b="4023"/>
          <a:stretch/>
        </p:blipFill>
        <p:spPr>
          <a:xfrm>
            <a:off x="2463988" y="2382875"/>
            <a:ext cx="5766749" cy="4463234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68490" y="15997"/>
            <a:ext cx="9785444" cy="2959215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5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35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в храме начала свою работу Воскресная школа. Преподает в школе Надежда Юрьевна </a:t>
            </a:r>
            <a:r>
              <a:rPr lang="ru-RU" sz="35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Макриди</a:t>
            </a:r>
            <a:r>
              <a:rPr lang="ru-RU" sz="35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Школу посещает более 20 детей в возрасте от 5 до 12 лет. Некоторые родители приводят детей </a:t>
            </a:r>
            <a:endParaRPr lang="ru-RU" sz="3500" b="1" dirty="0" smtClean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5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</a:t>
            </a:r>
            <a:r>
              <a:rPr lang="ru-RU" sz="35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3-х летнего </a:t>
            </a:r>
            <a:r>
              <a:rPr lang="ru-RU" sz="35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endParaRPr lang="ru-RU" sz="35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5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376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08477" y="206372"/>
            <a:ext cx="6741994" cy="6445256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>
              <a:ln>
                <a:solidFill>
                  <a:srgbClr val="5D94CD"/>
                </a:solidFill>
              </a:ln>
              <a:solidFill>
                <a:srgbClr val="0000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16743" b="9965"/>
          <a:stretch/>
        </p:blipFill>
        <p:spPr>
          <a:xfrm>
            <a:off x="179066" y="186157"/>
            <a:ext cx="9058821" cy="49024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0291" y="5154715"/>
            <a:ext cx="38520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храмы. И дороги к ним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Бегут широкой лентой быстрой.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 ними – солнца яркий нимб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небосвода купол чистый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5813" y="5122477"/>
            <a:ext cx="37804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ветер гонит облака –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Святые ангельские стаи.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Там поступь путника легка,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благодать над ним витает.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36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08477" y="206372"/>
            <a:ext cx="6741994" cy="6445256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>
              <a:ln>
                <a:solidFill>
                  <a:srgbClr val="5D94CD"/>
                </a:solidFill>
              </a:ln>
              <a:solidFill>
                <a:srgbClr val="0000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0" t="18057"/>
          <a:stretch/>
        </p:blipFill>
        <p:spPr>
          <a:xfrm>
            <a:off x="175133" y="132249"/>
            <a:ext cx="4851210" cy="39561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76" y="138937"/>
            <a:ext cx="4358211" cy="645456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0251" y="4237322"/>
            <a:ext cx="46658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храмы. И дороги к ним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многолюдны и тернисты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туман и едкий дым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Ползут по склонам каменистым.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Там грозный ураган ревёт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Дождливым днём, холодной ночью,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ветер беспощадно рвёт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паломников одежды клочья.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08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08477" y="206372"/>
            <a:ext cx="6741994" cy="6445256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>
              <a:ln>
                <a:solidFill>
                  <a:srgbClr val="5D94CD"/>
                </a:solidFill>
              </a:ln>
              <a:solidFill>
                <a:srgbClr val="0000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47098" b="15423"/>
          <a:stretch/>
        </p:blipFill>
        <p:spPr>
          <a:xfrm rot="20996601">
            <a:off x="42095" y="579637"/>
            <a:ext cx="5404515" cy="5800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9"/>
          <a:stretch/>
        </p:blipFill>
        <p:spPr>
          <a:xfrm rot="539183">
            <a:off x="4657874" y="154425"/>
            <a:ext cx="5143500" cy="575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13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708477" y="206372"/>
            <a:ext cx="6741994" cy="6445256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>
              <a:ln>
                <a:solidFill>
                  <a:srgbClr val="5D94CD"/>
                </a:solidFill>
              </a:ln>
              <a:solidFill>
                <a:srgbClr val="0000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http://crimea-eparhia.ru/images/new_format/2018/08/28/04/IMG_56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033">
            <a:off x="5670114" y="-191298"/>
            <a:ext cx="5722962" cy="421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crimea-eparhia.ru/images/new_format/2018/08/28/04/IMG_56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3959">
            <a:off x="46878" y="13357"/>
            <a:ext cx="4918843" cy="368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crimea-eparhia.ru/images/new_format/2017/07/1888/08/1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1457" r="3826" b="13383"/>
          <a:stretch/>
        </p:blipFill>
        <p:spPr bwMode="auto">
          <a:xfrm>
            <a:off x="2292914" y="2973179"/>
            <a:ext cx="5600609" cy="40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500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>
              <a:ln>
                <a:solidFill>
                  <a:srgbClr val="5D94CD"/>
                </a:solidFill>
              </a:ln>
              <a:solidFill>
                <a:srgbClr val="0000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0" y="5591182"/>
            <a:ext cx="9348716" cy="11158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4400" b="1" dirty="0" err="1" smtClean="0">
                <a:ln>
                  <a:solidFill>
                    <a:srgbClr val="000099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Зуйский</a:t>
            </a:r>
            <a:r>
              <a:rPr lang="ru-RU" sz="4400" b="1" dirty="0" smtClean="0">
                <a:ln>
                  <a:solidFill>
                    <a:srgbClr val="000099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Свято-Никольский храм </a:t>
            </a:r>
          </a:p>
          <a:p>
            <a:pPr marL="0" indent="0" algn="ctr">
              <a:buNone/>
            </a:pPr>
            <a:r>
              <a:rPr lang="ru-RU" sz="4400" b="1" dirty="0" smtClean="0">
                <a:ln>
                  <a:solidFill>
                    <a:srgbClr val="000099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(наши дни)</a:t>
            </a:r>
            <a:endParaRPr lang="ru-RU" sz="4400" b="1" dirty="0">
              <a:ln>
                <a:solidFill>
                  <a:srgbClr val="000099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8" r="3210" b="9726"/>
          <a:stretch/>
        </p:blipFill>
        <p:spPr>
          <a:xfrm>
            <a:off x="1931" y="-7136"/>
            <a:ext cx="9032887" cy="557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12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96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>
              <a:ln>
                <a:solidFill>
                  <a:srgbClr val="5D94CD"/>
                </a:solidFill>
              </a:ln>
              <a:solidFill>
                <a:srgbClr val="0000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 rot="20312128">
            <a:off x="106762" y="352152"/>
            <a:ext cx="4559504" cy="20367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Выпущен и распространен среди прихожан буклет с краткой историей храма</a:t>
            </a:r>
            <a:endParaRPr lang="ru-RU" sz="3200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052">
            <a:off x="5389569" y="577989"/>
            <a:ext cx="6417312" cy="41683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5136">
            <a:off x="41546" y="2190873"/>
            <a:ext cx="6098780" cy="42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9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42665" y="477672"/>
            <a:ext cx="11035353" cy="6248079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ru-RU" sz="4000" b="1" dirty="0" smtClean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fontAlgn="base"/>
            <a:r>
              <a:rPr lang="ru-RU" sz="3600" b="1" dirty="0" smtClean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3600" b="1" dirty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возникновении православного </a:t>
            </a:r>
            <a:r>
              <a:rPr lang="ru-RU" sz="3600" b="1" dirty="0" smtClean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храма </a:t>
            </a:r>
            <a:endParaRPr lang="ru-RU" sz="3600" b="1" dirty="0">
              <a:ln w="9525">
                <a:solidFill>
                  <a:srgbClr val="5D94CD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ru-RU" sz="3600" b="1" dirty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Проследить историю строительства </a:t>
            </a:r>
            <a:r>
              <a:rPr lang="ru-RU" sz="3600" b="1" dirty="0" smtClean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храма</a:t>
            </a:r>
            <a:endParaRPr lang="ru-RU" sz="3600" b="1" dirty="0">
              <a:ln w="9525">
                <a:solidFill>
                  <a:srgbClr val="5D94CD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ru-RU" sz="3600" b="1" dirty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Побеседовать с церковнослужителем </a:t>
            </a:r>
          </a:p>
          <a:p>
            <a:pPr lvl="0" fontAlgn="base"/>
            <a:r>
              <a:rPr lang="ru-RU" sz="3600" b="1" dirty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опрос прихожан храма</a:t>
            </a:r>
          </a:p>
          <a:p>
            <a:pPr lvl="0" fontAlgn="base"/>
            <a:r>
              <a:rPr lang="ru-RU" sz="3600" b="1" dirty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3600" b="1" dirty="0" smtClean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опрос прихожан</a:t>
            </a:r>
            <a:endParaRPr lang="ru-RU" sz="3600" b="1" dirty="0">
              <a:ln w="9525">
                <a:solidFill>
                  <a:srgbClr val="5D94CD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ru-RU" sz="3600" b="1" dirty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опрос педагогов и учащихся 7-11 </a:t>
            </a:r>
            <a:r>
              <a:rPr lang="ru-RU" sz="3600" b="1" dirty="0" smtClean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r>
              <a:rPr lang="ru-RU" sz="3600" b="1" dirty="0" err="1" smtClean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Литвиненковской</a:t>
            </a:r>
            <a:r>
              <a:rPr lang="ru-RU" sz="3600" b="1" dirty="0" smtClean="0">
                <a:ln w="9525">
                  <a:solidFill>
                    <a:srgbClr val="5D94CD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школы</a:t>
            </a:r>
            <a:endParaRPr lang="ru-RU" sz="3600" b="1" dirty="0">
              <a:ln w="9525">
                <a:solidFill>
                  <a:srgbClr val="5D94CD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endParaRPr lang="ru-RU" sz="3600" b="1" dirty="0">
              <a:ln>
                <a:solidFill>
                  <a:srgbClr val="000099"/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25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0124" y="5752606"/>
            <a:ext cx="11806451" cy="1105394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85000" lnSpcReduction="20000"/>
          </a:bodyPr>
          <a:lstStyle/>
          <a:p>
            <a:pPr marL="0" lvl="0" indent="0" algn="ctr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dirty="0" smtClean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Выражаем благодарность настоятелю Свято-Никольского храма отцу Сергию за предоставленные материалы и всестороннюю помощь и поддержку</a:t>
            </a:r>
            <a:endParaRPr lang="ru-RU" sz="3600" b="1" dirty="0">
              <a:ln>
                <a:solidFill>
                  <a:srgbClr val="5D94CD"/>
                </a:solidFill>
              </a:ln>
              <a:solidFill>
                <a:srgbClr val="0000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crimea-eparhia.ru/images/new_format/2018/may/may/33/16/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34" y="148246"/>
            <a:ext cx="7472480" cy="56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49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296633" cy="687379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5"/>
          <a:stretch/>
        </p:blipFill>
        <p:spPr>
          <a:xfrm>
            <a:off x="-1" y="0"/>
            <a:ext cx="6500581" cy="5472752"/>
          </a:xfrm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6500580" y="354842"/>
            <a:ext cx="5455996" cy="623866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Церковный сумрак. Мирная прохлада,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Немой алтарь.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Дрожащий свет негаснущей лампады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Теперь, как встарь.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шума нет, и сердце бьется глуше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 болит.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много горя выплакали души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древних плит.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люди Богу муку поручали,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вечный след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Безвестных слез, несказанной печали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Забытых лет.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Старинный храм, — защита от бессилья,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Приют для битв,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ангел Божий смертным дарит крылья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их молитв.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8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0"/>
          <a:stretch/>
        </p:blipFill>
        <p:spPr>
          <a:xfrm>
            <a:off x="0" y="-62706"/>
            <a:ext cx="12192000" cy="6920705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97040" y="791571"/>
            <a:ext cx="7369790" cy="3410398"/>
          </a:xfrm>
          <a:effectLst>
            <a:glow rad="9398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77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0"/>
          <a:stretch/>
        </p:blipFill>
        <p:spPr>
          <a:xfrm>
            <a:off x="0" y="-62706"/>
            <a:ext cx="12192000" cy="6920705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7798" y="668740"/>
            <a:ext cx="9635318" cy="5718412"/>
          </a:xfrm>
          <a:effectLst>
            <a:glow rad="9398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 И ЛИТЕРАТУРЫ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26 сентября 1997 г. «О свободе совести и религиозных объединениях».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Президента РФ от 23.04.93 № 281-р "О передаче религиозным организациям культовых зданий и иного имущества"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И УЧЕБНАЯ ЛИТЕРАТУРА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Белова, Л.С. Исторические сведения. Церковь Святого Николая в с. Зуя Белогорского района.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Камеральное описание Крыма 1784 года //Известия Таврической Ученой Архивной Комиссии. – 1889. - № 6.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истории Екатерининских миль в Крыму//Известия Таврической Ученой Архивной Комиссии. -  1891. - № 13 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Крымская епархия в документах святителя Луки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надзирающих органов. 1946-1961 гг.: Сборник документов / Сост., предисловие: протоиерей Николай Доненко, Р.А.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Замтарадзе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С.Б. Филимонов. – Симферополь: Н.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Орианда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2015. – 1232 с.;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Петров, М. Н.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 под молотом [Текст] / М. Н. Петров; М-во образования Российской Федерации, Новгородский гос. ун-т им. Ярослава Мудрого. - Великий Новгород: Новгородский гос. ун-т, 2000. - 446 с. : ил.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Фатеев, Л. Зуя / Л. Фатеев// Литературный Крым. -  2003. - № 1-2 (100-101). – С. 4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Фатеев, Л. Зуя. Краеведческий очерк. Симферополь: Таврия, 2005. - 64 с.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СПРАВОЧНАЯ ЛИТЕРАТУРА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История городов и сел Украинской ССР [Текст] : В 26 т. / Гл.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редкол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Тронько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П.Т. (пред.) и др. - Киев : Ин-т истории АН УССР 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сов. энциклопедия АН УССР, 1974-1983.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РЕСУРСЫ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Литвинова, Е.М. Крым: православные святыни: путеводитель. Свято-Никольский храм в Зуе [Электронный ресурс], - http://www.krimoved-library.ru/books/krim-pravoslavnie-svyatini-putevoditel13.html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[Электронный ресурс], - 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4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novoross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info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19714-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zuyskom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hrame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pomyanuli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repressirovannyh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svyaschennikov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kazakov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html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Свято-Никольский храм [Электронный ресурс], -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http://www.etoretro.ru/pic125644.htm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Христианские храмы Белогорского района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Церковь св. Николая Чудотворца [Электронный ресурс], -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http://www.on-line.crimea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.ua/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/belogorsk_cherch2.htm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060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87823" y="148246"/>
            <a:ext cx="11035353" cy="1857260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lvl="0" indent="0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ln>
                  <a:solidFill>
                    <a:srgbClr val="5D94CD"/>
                  </a:solidFill>
                </a:ln>
                <a:solidFill>
                  <a:srgbClr val="000099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возникновения Свято-Никольского храма в поселке Зуя Белогорского района </a:t>
            </a:r>
          </a:p>
          <a:p>
            <a:pPr marL="0" indent="0" algn="ctr" fontAlgn="base">
              <a:buNone/>
            </a:pPr>
            <a:endParaRPr lang="ru-RU" sz="3600" b="1" dirty="0">
              <a:ln>
                <a:solidFill>
                  <a:srgbClr val="5D94CD"/>
                </a:solidFill>
              </a:ln>
              <a:solidFill>
                <a:srgbClr val="000099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22308"/>
          <a:stretch/>
        </p:blipFill>
        <p:spPr>
          <a:xfrm>
            <a:off x="3812466" y="2079665"/>
            <a:ext cx="7959298" cy="46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45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00251" y="23900"/>
            <a:ext cx="11458768" cy="2009983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85000" lnSpcReduction="10000"/>
          </a:bodyPr>
          <a:lstStyle/>
          <a:p>
            <a:pPr marL="0" lvl="0" indent="0" fontAlgn="base">
              <a:buNone/>
            </a:pPr>
            <a:r>
              <a:rPr lang="ru-RU" sz="3600" b="1" dirty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выбранной </a:t>
            </a:r>
            <a:r>
              <a:rPr lang="ru-RU" sz="3600" b="1" dirty="0" smtClean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темы,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том, что 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b="1" dirty="0" smtClean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время в стране возрастает интерес к прошлому, к историческим корням. Всё больше людей обращается к вере. Возрождаются храмы, строятся мечети. История нашего храма начинается с 1831 </a:t>
            </a:r>
            <a:r>
              <a:rPr lang="ru-RU" sz="3600" b="1" dirty="0" smtClean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 и она 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очень интересная и временами </a:t>
            </a:r>
            <a:r>
              <a:rPr lang="ru-RU" sz="3600" b="1" dirty="0" smtClean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трагичная </a:t>
            </a:r>
            <a:endParaRPr lang="ru-RU" sz="3600" b="1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317500">
                  <a:srgbClr val="00B0F0">
                    <a:alpha val="40000"/>
                  </a:srgb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5"/>
          <p:cNvSpPr txBox="1">
            <a:spLocks/>
          </p:cNvSpPr>
          <p:nvPr/>
        </p:nvSpPr>
        <p:spPr>
          <a:xfrm>
            <a:off x="3305886" y="621649"/>
            <a:ext cx="8650690" cy="64682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endParaRPr lang="ru-RU" sz="36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74034"/>
            <a:ext cx="6079493" cy="455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571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249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2"/>
          <a:stretch/>
        </p:blipFill>
        <p:spPr>
          <a:xfrm>
            <a:off x="0" y="3883257"/>
            <a:ext cx="12192000" cy="284249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31192" y="206229"/>
            <a:ext cx="11943096" cy="4089278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10000"/>
          </a:bodyPr>
          <a:lstStyle/>
          <a:p>
            <a:pPr marL="0" lvl="0" indent="0" algn="just" fontAlgn="base">
              <a:buNone/>
            </a:pPr>
            <a:r>
              <a:rPr lang="ru-RU" sz="3600" b="1" dirty="0" smtClean="0">
                <a:ln w="95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работы 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том, что материалы и выводы исследования могут быть использованы на уроках истории, классных часах и внеклассных мероприятиях в школах </a:t>
            </a:r>
            <a:r>
              <a:rPr lang="ru-RU" sz="3600" b="1" dirty="0" err="1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Зуйского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поселения, таких как: МБОУ «</a:t>
            </a:r>
            <a:r>
              <a:rPr lang="ru-RU" sz="3600" b="1" dirty="0" err="1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Зуйская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СШ № 1 им. А.А. </a:t>
            </a:r>
            <a:r>
              <a:rPr lang="ru-RU" sz="3600" b="1" dirty="0" err="1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Вильямсона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МБОУ «</a:t>
            </a:r>
            <a:r>
              <a:rPr lang="ru-RU" sz="3600" b="1" dirty="0" err="1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Зуйская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СШ № 2», МБОУ «Петровская СШ», МБОУ «</a:t>
            </a:r>
            <a:r>
              <a:rPr lang="ru-RU" sz="3600" b="1" dirty="0" err="1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Литвиненковская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СШ», а также </a:t>
            </a:r>
            <a:r>
              <a:rPr lang="ru-RU" sz="3600" b="1" dirty="0" smtClean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пополнить фонды </a:t>
            </a:r>
            <a:r>
              <a:rPr lang="ru-RU" sz="3600" b="1" dirty="0" err="1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Зуйского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историко-краеведческого музея и школьного музея МБОУ «</a:t>
            </a:r>
            <a:r>
              <a:rPr lang="ru-RU" sz="3600" b="1" dirty="0" err="1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Литвиненковская</a:t>
            </a:r>
            <a:r>
              <a:rPr lang="ru-RU" sz="3600" b="1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317500">
                    <a:srgbClr val="00B0F0">
                      <a:alpha val="4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СШ»</a:t>
            </a: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5"/>
          <p:cNvSpPr txBox="1">
            <a:spLocks/>
          </p:cNvSpPr>
          <p:nvPr/>
        </p:nvSpPr>
        <p:spPr>
          <a:xfrm>
            <a:off x="82174" y="6136909"/>
            <a:ext cx="2861594" cy="64682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36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 на </a:t>
            </a:r>
            <a:r>
              <a:rPr lang="ru-RU" sz="3600" b="1" dirty="0" err="1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п.Зуя</a:t>
            </a:r>
            <a:endParaRPr lang="ru-RU" sz="36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25240" y="2679021"/>
            <a:ext cx="5318760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1525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708142" y="4820420"/>
            <a:ext cx="3761379" cy="1773081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прихожан храма и жителей села Украинка</a:t>
            </a: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2888" y="316309"/>
            <a:ext cx="76836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rgbClr val="000099"/>
                  </a:solidFill>
                </a:ln>
                <a:solidFill>
                  <a:srgbClr val="5D94CD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ru-RU" sz="4400" b="1" dirty="0" smtClean="0">
                <a:ln>
                  <a:solidFill>
                    <a:srgbClr val="000099"/>
                  </a:solidFill>
                </a:ln>
                <a:solidFill>
                  <a:srgbClr val="5D94CD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етоды </a:t>
            </a:r>
          </a:p>
          <a:p>
            <a:pPr algn="ctr"/>
            <a:r>
              <a:rPr lang="ru-RU" sz="4400" b="1" dirty="0" smtClean="0">
                <a:ln>
                  <a:solidFill>
                    <a:srgbClr val="000099"/>
                  </a:solidFill>
                </a:ln>
                <a:solidFill>
                  <a:srgbClr val="5D94CD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исследования </a:t>
            </a:r>
            <a:endParaRPr lang="ru-RU" sz="4400" b="1" dirty="0">
              <a:ln>
                <a:solidFill>
                  <a:srgbClr val="000099"/>
                </a:solidFill>
              </a:ln>
              <a:solidFill>
                <a:srgbClr val="5D94CD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12604" r="3833"/>
          <a:stretch/>
        </p:blipFill>
        <p:spPr>
          <a:xfrm>
            <a:off x="2572602" y="3066445"/>
            <a:ext cx="5104263" cy="3593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7"/>
          <a:stretch/>
        </p:blipFill>
        <p:spPr>
          <a:xfrm>
            <a:off x="7438030" y="148246"/>
            <a:ext cx="4549823" cy="45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24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183840" y="4334218"/>
            <a:ext cx="4239336" cy="2259284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прихожан храма и работников </a:t>
            </a:r>
            <a:r>
              <a:rPr lang="ru-RU" sz="36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Литвиненковской</a:t>
            </a:r>
            <a:r>
              <a:rPr lang="ru-RU" sz="3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</a:t>
            </a: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13922" r="2207"/>
          <a:stretch/>
        </p:blipFill>
        <p:spPr>
          <a:xfrm>
            <a:off x="1440976" y="2951904"/>
            <a:ext cx="5658703" cy="38980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95" y="66125"/>
            <a:ext cx="5426293" cy="40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79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08142" y="148246"/>
            <a:ext cx="4366146" cy="3536650"/>
          </a:xfrm>
        </p:spPr>
        <p:txBody>
          <a:bodyPr>
            <a:noAutofit/>
          </a:bodyPr>
          <a:lstStyle/>
          <a:p>
            <a:pPr algn="r" fontAlgn="base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18060" y="518615"/>
            <a:ext cx="4307576" cy="2593075"/>
          </a:xfrm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учителей </a:t>
            </a:r>
            <a:r>
              <a:rPr lang="ru-RU" sz="3600" b="1" dirty="0" err="1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Литвиненковской</a:t>
            </a:r>
            <a:r>
              <a:rPr lang="ru-RU" sz="36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 и анкетирование учащихся</a:t>
            </a:r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7301552" y="4201969"/>
            <a:ext cx="4655024" cy="239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517340" y="4334218"/>
            <a:ext cx="3556948" cy="23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9" b="13063"/>
          <a:stretch/>
        </p:blipFill>
        <p:spPr>
          <a:xfrm>
            <a:off x="2930288" y="3394869"/>
            <a:ext cx="9144000" cy="33599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14540" r="9937"/>
          <a:stretch/>
        </p:blipFill>
        <p:spPr>
          <a:xfrm>
            <a:off x="414551" y="101305"/>
            <a:ext cx="4176214" cy="358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97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advClick="0" advTm="8000">
        <p15:prstTrans prst="pageCurlDouble"/>
      </p:transition>
    </mc:Choice>
    <mc:Fallback>
      <p:transition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723</Words>
  <Application>Microsoft Office PowerPoint</Application>
  <PresentationFormat>Широкоэкранный</PresentationFormat>
  <Paragraphs>148</Paragraphs>
  <Slides>33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Тема Office</vt:lpstr>
      <vt:lpstr>МУНИЦИПАЛЬНОЕ БЮДЖЕТНОЕ ОБЩЕОБРАЗОВАТЕЛЬНОЕ УЧРЕЖДЕНИЕ «ЛИТВИНЕНКОВСКАЯ СРЕДНЯЯ ШКОЛА» БЕЛОГОРСКОГО РАЙОНА РЕСПУБЛИКИ КРЫМ </vt:lpstr>
      <vt:lpstr>Главным украшением храмов  являются не стены, даже гениально расписанные, и не иконостасы, блистающие своей красотой.  Главным украшением храмов  является народ, молящаяся община.  Святейший патриарх Кирилл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СПАСИБО ЗА ВНИМАНИЕ!</vt:lpstr>
      <vt:lpstr> СПИСОК ИСТОЧНИКОВ И ЛИТЕРАТУРЫ   НОРМАТИВНО-ПРАВОВЫЕ АКТЫ Федеральный закон от 26 сентября 1997 г. «О свободе совести и религиозных объединениях». Распоряжение Президента РФ от 23.04.93 № 281-р "О передаче религиозным организациям культовых зданий и иного имущества" НАУЧНАЯ И УЧЕБНАЯ ЛИТЕРАТУРА  Белова, Л.С. Исторические сведения. Церковь Святого Николая в с. Зуя Белогорского района. Камеральное описание Крыма 1784 года //Известия Таврической Ученой Архивной Комиссии. – 1889. - № 6.  К истории Екатерининских миль в Крыму//Известия Таврической Ученой Архивной Комиссии. -  1891. - № 13   Крымская епархия в документах святителя Луки (Войно-Ясенецкого) и надзирающих органов. 1946-1961 гг.: Сборник документов / Сост., предисловие: протоиерей Николай Доненко, Р.А. Замтарадзе, С.Б. Филимонов. – Симферополь: Н. Орианда, 2015. – 1232 с.; илл. Петров, М. Н. Крест под молотом [Текст] / М. Н. Петров; М-во образования Российской Федерации, Новгородский гос. ун-т им. Ярослава Мудрого. - Великий Новгород: Новгородский гос. ун-т, 2000. - 446 с. : ил. Фатеев, Л. Зуя / Л. Фатеев// Литературный Крым. -  2003. - № 1-2 (100-101). – С. 4  Фатеев, Л. Зуя. Краеведческий очерк. Симферополь: Таврия, 2005. - 64 с. СПРАВОЧНАЯ ЛИТЕРАТУРА  История городов и сел Украинской ССР [Текст] : В 26 т. / Гл. редкол.: Тронько П.Т. (пред.) и др. - Киев : Ин-т истории АН УССР : Укр. сов. энциклопедия АН УССР, 1974-1983.  ЭЛЕКТРОННЫЕ РЕСУРСЫ   Литвинова, Е.М. Крым: православные святыни: путеводитель. Свято-Никольский храм в Зуе [Электронный ресурс], - http://www.krimoved-library.ru/books/krim-pravoslavnie-svyatini-putevoditel13.html  Новоросс.Info. [Электронный ресурс], - http://novoross.info/people/ 19714-v-zuyskom-hrame-pomyanuli-repressirovannyh-svyaschennikov-i-kazakov-foto.html  Свято-Никольский храм [Электронный ресурс], - http://www.etoretro.ru/pic125644.htm  Христианские храмы Белогорского района - Церковь св. Николая Чудотворца [Электронный ресурс], - http://www.on-line.crimea.ua/ guide/belogorsk_cherch2.htm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 РЕСПУБЛИКАНСКАЯ КОНФЕРЕНЦИЯ УЧАЩИХСЯ ОБЩЕОБРАЗОВАТЕЛЬНЫХ УЧРЕЖДЕНИЙ  РЕСПУБЛИКИ КРЫМ «ПРАВОСЛАВИЕ В КРЫМУ: ИСТОРИЯ, ТРАДИЦИИ, СОВРЕМЕННОСТЬ»</dc:title>
  <dc:creator>Пользователь</dc:creator>
  <cp:lastModifiedBy>Пользователь</cp:lastModifiedBy>
  <cp:revision>75</cp:revision>
  <dcterms:created xsi:type="dcterms:W3CDTF">2019-03-22T19:23:57Z</dcterms:created>
  <dcterms:modified xsi:type="dcterms:W3CDTF">2019-04-23T15:31:13Z</dcterms:modified>
</cp:coreProperties>
</file>