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7" r:id="rId3"/>
    <p:sldId id="273" r:id="rId4"/>
    <p:sldId id="266" r:id="rId5"/>
    <p:sldId id="258" r:id="rId6"/>
    <p:sldId id="257" r:id="rId7"/>
    <p:sldId id="271" r:id="rId8"/>
    <p:sldId id="265" r:id="rId9"/>
    <p:sldId id="259" r:id="rId10"/>
    <p:sldId id="268" r:id="rId11"/>
    <p:sldId id="269" r:id="rId12"/>
    <p:sldId id="260" r:id="rId13"/>
    <p:sldId id="261" r:id="rId14"/>
    <p:sldId id="262" r:id="rId15"/>
    <p:sldId id="263" r:id="rId16"/>
    <p:sldId id="272" r:id="rId17"/>
    <p:sldId id="264" r:id="rId18"/>
    <p:sldId id="270" r:id="rId1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3" d="100"/>
          <a:sy n="63" d="100"/>
        </p:scale>
        <p:origin x="1380" y="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25" name="Подзаголовок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/>
              <a:t>Образец подзаголовка</a:t>
            </a:r>
            <a:endParaRPr kumimoji="0" lang="en-US"/>
          </a:p>
        </p:txBody>
      </p:sp>
      <p:sp>
        <p:nvSpPr>
          <p:cNvPr id="31" name="Дата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18.05.2023</a:t>
            </a:fld>
            <a:endParaRPr lang="ru-RU" dirty="0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ru-RU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18.05.2023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18.05.2023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18.05.2023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18.05.2023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18.05.2023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18.05.2023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18.05.2023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18.05.2023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18.05.2023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18.05.2023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10" name="Рисунок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/>
              <a:t>Вставка рисунка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rgbClr val="92D050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1" name="Текст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/>
              <a:t>Образец текста</a:t>
            </a:r>
          </a:p>
          <a:p>
            <a:pPr lvl="1" eaLnBrk="1" latinLnBrk="0" hangingPunct="1"/>
            <a:r>
              <a:rPr kumimoji="0" lang="ru-RU"/>
              <a:t>Второй уровень</a:t>
            </a:r>
          </a:p>
          <a:p>
            <a:pPr lvl="2" eaLnBrk="1" latinLnBrk="0" hangingPunct="1"/>
            <a:r>
              <a:rPr kumimoji="0" lang="ru-RU"/>
              <a:t>Третий уровень</a:t>
            </a:r>
          </a:p>
          <a:p>
            <a:pPr lvl="3" eaLnBrk="1" latinLnBrk="0" hangingPunct="1"/>
            <a:r>
              <a:rPr kumimoji="0" lang="ru-RU"/>
              <a:t>Четвертый уровень</a:t>
            </a:r>
          </a:p>
          <a:p>
            <a:pPr lvl="4" eaLnBrk="1" latinLnBrk="0" hangingPunct="1"/>
            <a:r>
              <a:rPr kumimoji="0" lang="ru-RU"/>
              <a:t>Пятый уровень</a:t>
            </a:r>
            <a:endParaRPr kumimoji="0" lang="en-US"/>
          </a:p>
        </p:txBody>
      </p:sp>
      <p:sp>
        <p:nvSpPr>
          <p:cNvPr id="27" name="Дата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18.05.2023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ru-RU" dirty="0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366868" y="492760"/>
            <a:ext cx="5105400" cy="2868168"/>
          </a:xfrm>
        </p:spPr>
        <p:txBody>
          <a:bodyPr>
            <a:normAutofit fontScale="90000"/>
          </a:bodyPr>
          <a:lstStyle/>
          <a:p>
            <a:r>
              <a:rPr lang="ru-RU" dirty="0"/>
              <a:t>Психолого-педагогическое сопровождение одаренных детей 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354442" y="4261728"/>
            <a:ext cx="5114778" cy="1800200"/>
          </a:xfrm>
        </p:spPr>
        <p:txBody>
          <a:bodyPr>
            <a:normAutofit/>
          </a:bodyPr>
          <a:lstStyle/>
          <a:p>
            <a:r>
              <a:rPr lang="ru-RU" dirty="0"/>
              <a:t> МБОУ Литвиненковская СШ 2023г </a:t>
            </a:r>
          </a:p>
          <a:p>
            <a:r>
              <a:rPr lang="ru-RU" dirty="0"/>
              <a:t>Педагог-психолог Афонина Л.М.   </a:t>
            </a:r>
          </a:p>
        </p:txBody>
      </p:sp>
    </p:spTree>
  </p:cSld>
  <p:clrMapOvr>
    <a:masterClrMapping/>
  </p:clrMapOvr>
  <p:transition>
    <p:wipe dir="r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260648"/>
            <a:ext cx="7444680" cy="1202392"/>
          </a:xfrm>
        </p:spPr>
        <p:txBody>
          <a:bodyPr>
            <a:normAutofit fontScale="90000"/>
          </a:bodyPr>
          <a:lstStyle/>
          <a:p>
            <a:r>
              <a:rPr lang="ru-RU" sz="3100" dirty="0"/>
              <a:t>Работа психолога- как составная часть общешкольной программы работы с одаренными детьми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556792"/>
            <a:ext cx="7239000" cy="4898944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400" b="1" u="sng" dirty="0">
                <a:latin typeface="Times New Roman" pitchFamily="18" charset="0"/>
                <a:cs typeface="Times New Roman" pitchFamily="18" charset="0"/>
              </a:rPr>
              <a:t>Психолог начинает свою работу с заказа со стороны педагога, руководителя, родителя, ученика, и заканчивает свою работу рекомендацией.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Цель психологического сопровождения:</a:t>
            </a:r>
          </a:p>
          <a:p>
            <a:pPr>
              <a:buNone/>
            </a:pP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содействие в выявлении одаренных учащихся, поддержке и развитии талантливых детей, их самореализации, профессиональном самоопределении, сохранении психологического и физического здоровья.</a:t>
            </a:r>
          </a:p>
          <a:p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dirty="0"/>
              <a:t>ЗАДАЧИ 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1628800"/>
            <a:ext cx="7239000" cy="4846320"/>
          </a:xfrm>
        </p:spPr>
        <p:txBody>
          <a:bodyPr>
            <a:normAutofit/>
          </a:bodyPr>
          <a:lstStyle/>
          <a:p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совместно с другими специалистами учреждения образования, с педагогами- определение критериев одаренных детей, выявление школьников, требующих особого маршрута сопровождения; </a:t>
            </a:r>
          </a:p>
          <a:p>
            <a:pPr lvl="0"/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содействие формированию позитивной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Я-концепции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самоотношения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 самоуважения,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самопринятия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); </a:t>
            </a:r>
          </a:p>
          <a:p>
            <a:pPr lvl="0"/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развитие эмоциональной устойчивости, формирование навыков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саморегуляции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 преодоление стресса, поведения в экстремальных ситуациях (на конкурсах, олимпиадах, экзаменах)..; </a:t>
            </a:r>
          </a:p>
          <a:p>
            <a:pPr lvl="0"/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содействие  в повышении квалификации педагогов, работающих с талантливыми детьми.</a:t>
            </a:r>
          </a:p>
          <a:p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600" dirty="0"/>
              <a:t>Этапы психологического сопровождения одаренных детей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/>
              <a:t>Диагностика .(изучение индивидуальных особенностей школьников.)</a:t>
            </a:r>
          </a:p>
          <a:p>
            <a:r>
              <a:rPr lang="ru-RU" dirty="0" err="1"/>
              <a:t>Психокоррекция</a:t>
            </a:r>
            <a:endParaRPr lang="ru-RU" dirty="0"/>
          </a:p>
          <a:p>
            <a:r>
              <a:rPr lang="ru-RU" dirty="0"/>
              <a:t>Развитие</a:t>
            </a:r>
          </a:p>
          <a:p>
            <a:r>
              <a:rPr lang="ru-RU" dirty="0"/>
              <a:t>Психологическое консультирование</a:t>
            </a:r>
          </a:p>
          <a:p>
            <a:r>
              <a:rPr lang="ru-RU" dirty="0"/>
              <a:t>Психологическое просвещение </a:t>
            </a:r>
            <a:br>
              <a:rPr lang="ru-RU" dirty="0"/>
            </a:br>
            <a:br>
              <a:rPr lang="ru-RU" dirty="0"/>
            </a:br>
            <a:endParaRPr lang="ru-RU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Стратегия работы с одаренными детьми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276872"/>
            <a:ext cx="7239000" cy="4178864"/>
          </a:xfrm>
        </p:spPr>
        <p:txBody>
          <a:bodyPr/>
          <a:lstStyle/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1этап – аналитический- при выявлении одаренных детей учитываются их успехи в какой либо деятельности</a:t>
            </a: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2 этап- диагностический (5-9) классы  индивидуальная оценка  интеллектуальных, познавательных, творческих возможностей и способностей ребенка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err="1"/>
              <a:t>Диагностическиие</a:t>
            </a:r>
            <a:r>
              <a:rPr lang="ru-RU" dirty="0"/>
              <a:t> этапы одаренности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528" y="1609416"/>
            <a:ext cx="7632848" cy="4846320"/>
          </a:xfrm>
        </p:spPr>
        <p:txBody>
          <a:bodyPr>
            <a:normAutofit lnSpcReduction="10000"/>
          </a:bodyPr>
          <a:lstStyle/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Номинация - имена кандидатов в одаренные</a:t>
            </a:r>
          </a:p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Выявление проявлений одаренности в разных видах деятельности, поведении (наблюдения, рейтинг, анкеты)</a:t>
            </a:r>
          </a:p>
          <a:p>
            <a:pPr>
              <a:buNone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    Изучение условий развития ребенка в семье</a:t>
            </a:r>
          </a:p>
          <a:p>
            <a:pPr>
              <a:buNone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    ( беседы,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опросники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интервью…)</a:t>
            </a:r>
          </a:p>
          <a:p>
            <a:pPr>
              <a:buNone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   Оценка учащегося его сверстниками (сведения о   способностях, не проявляющихся в успеваемости и достижениях.)  </a:t>
            </a:r>
          </a:p>
          <a:p>
            <a:pPr>
              <a:buNone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    Самооценка способностей, мотивации интересов</a:t>
            </a:r>
          </a:p>
          <a:p>
            <a:pPr>
              <a:buNone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    Оценка школьной успеваемости.                                                Психологическое тестирование( интересы, склонности, особенности мышления)</a:t>
            </a:r>
          </a:p>
          <a:p>
            <a:pPr>
              <a:buNone/>
            </a:pPr>
            <a:endParaRPr lang="ru-RU" sz="2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Формы работы с одаренными учащимися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9416"/>
            <a:ext cx="7239000" cy="4411872"/>
          </a:xfrm>
        </p:spPr>
        <p:txBody>
          <a:bodyPr>
            <a:normAutofit/>
          </a:bodyPr>
          <a:lstStyle/>
          <a:p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Объединения дополнительного образования</a:t>
            </a:r>
          </a:p>
          <a:p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Групповые занятия с сильными учащимися</a:t>
            </a:r>
          </a:p>
          <a:p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Факультативы</a:t>
            </a:r>
          </a:p>
          <a:p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Кружки по интересам.</a:t>
            </a:r>
          </a:p>
          <a:p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Олимпиады и конкурсы.</a:t>
            </a:r>
          </a:p>
          <a:p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Работы по индивидуальным планам</a:t>
            </a:r>
          </a:p>
          <a:p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Творческие мастерские;  </a:t>
            </a:r>
          </a:p>
          <a:p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сотрудничество с другими школами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Развитие личностных качеств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endParaRPr lang="ru-RU" dirty="0"/>
          </a:p>
          <a:p>
            <a:pPr lvl="0"/>
            <a:r>
              <a:rPr lang="ru-RU" dirty="0">
                <a:latin typeface="Times New Roman" pitchFamily="18" charset="0"/>
                <a:cs typeface="Times New Roman" pitchFamily="18" charset="0"/>
              </a:rPr>
              <a:t>творческое мышление; </a:t>
            </a:r>
          </a:p>
          <a:p>
            <a:pPr lvl="0"/>
            <a:r>
              <a:rPr lang="ru-RU" dirty="0">
                <a:latin typeface="Times New Roman" pitchFamily="18" charset="0"/>
                <a:cs typeface="Times New Roman" pitchFamily="18" charset="0"/>
              </a:rPr>
              <a:t>инициативность; </a:t>
            </a:r>
          </a:p>
          <a:p>
            <a:pPr lvl="0"/>
            <a:r>
              <a:rPr lang="ru-RU" dirty="0">
                <a:latin typeface="Times New Roman" pitchFamily="18" charset="0"/>
                <a:cs typeface="Times New Roman" pitchFamily="18" charset="0"/>
              </a:rPr>
              <a:t>способность к обоснованному риску; </a:t>
            </a:r>
          </a:p>
          <a:p>
            <a:pPr lvl="0"/>
            <a:r>
              <a:rPr lang="ru-RU" dirty="0">
                <a:latin typeface="Times New Roman" pitchFamily="18" charset="0"/>
                <a:cs typeface="Times New Roman" pitchFamily="18" charset="0"/>
              </a:rPr>
              <a:t>уверенность в себе; </a:t>
            </a:r>
          </a:p>
          <a:p>
            <a:pPr lvl="0"/>
            <a:r>
              <a:rPr lang="ru-RU" dirty="0">
                <a:latin typeface="Times New Roman" pitchFamily="18" charset="0"/>
                <a:cs typeface="Times New Roman" pitchFamily="18" charset="0"/>
              </a:rPr>
              <a:t>адекватную самооценку; </a:t>
            </a:r>
          </a:p>
          <a:p>
            <a:pPr lvl="0"/>
            <a:r>
              <a:rPr lang="ru-RU" dirty="0">
                <a:latin typeface="Times New Roman" pitchFamily="18" charset="0"/>
                <a:cs typeface="Times New Roman" pitchFamily="18" charset="0"/>
              </a:rPr>
              <a:t>умение сотрудничать с партнерами; </a:t>
            </a:r>
          </a:p>
          <a:p>
            <a:pPr lvl="0"/>
            <a:r>
              <a:rPr lang="ru-RU" dirty="0">
                <a:latin typeface="Times New Roman" pitchFamily="18" charset="0"/>
                <a:cs typeface="Times New Roman" pitchFamily="18" charset="0"/>
              </a:rPr>
              <a:t>мотивацию достижения; </a:t>
            </a: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высокую работоспособность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404664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dirty="0"/>
              <a:t>Сохранение  психофизиологического здоровья одаренных детей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2204865"/>
            <a:ext cx="7920880" cy="465313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   Работа педагога-психолога по сохранению психофизиологического здоровья одаренных детей включает в себя мониторинг загруженности ребенка интеллектуальным или иным трудом, формирование установок на здоровый образ жизни, содействие освоению родителями способов формирования позитивной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Я-концепции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как фактора наиболее полной реализации потенциальных возможностей подростков</a:t>
            </a:r>
          </a:p>
          <a:p>
            <a:pPr>
              <a:buNone/>
            </a:pP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ВЫВОД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1772816"/>
            <a:ext cx="7239000" cy="4680520"/>
          </a:xfrm>
        </p:spPr>
        <p:txBody>
          <a:bodyPr>
            <a:normAutofit fontScale="70000" lnSpcReduction="20000"/>
          </a:bodyPr>
          <a:lstStyle/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Психологическое сопровождение одаренных учащихся школы представляет собой структурированный, последовательный вид деятельности, являющийся неотъемлемой частью системы работы учреждения образования по выявлению, сопровождению, и развитию одаренных детей. </a:t>
            </a: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Психолого-педагогическое сопровождение обучения и развития одаренных детей в образовательном учреждении  эффективно если: </a:t>
            </a:r>
          </a:p>
          <a:p>
            <a:pPr lvl="0"/>
            <a:r>
              <a:rPr lang="ru-RU" dirty="0">
                <a:latin typeface="Times New Roman" pitchFamily="18" charset="0"/>
                <a:cs typeface="Times New Roman" pitchFamily="18" charset="0"/>
              </a:rPr>
              <a:t>детская одаренность рассматривается с позиции комплексного подхода во взаимосвязи трех составляющих - выявление, обучение и развитие, опирается на научные критерии одаренности; </a:t>
            </a:r>
          </a:p>
          <a:p>
            <a:pPr lvl="0"/>
            <a:r>
              <a:rPr lang="ru-RU" dirty="0">
                <a:latin typeface="Times New Roman" pitchFamily="18" charset="0"/>
                <a:cs typeface="Times New Roman" pitchFamily="18" charset="0"/>
              </a:rPr>
              <a:t>создана и широко применяется объективная диагностика детской одаренности на разных этапах жизнедеятельности ребенка; </a:t>
            </a:r>
          </a:p>
          <a:p>
            <a:pPr lvl="0"/>
            <a:r>
              <a:rPr lang="ru-RU" dirty="0">
                <a:latin typeface="Times New Roman" pitchFamily="18" charset="0"/>
                <a:cs typeface="Times New Roman" pitchFamily="18" charset="0"/>
              </a:rPr>
              <a:t>выявлены основные принципы организации обучения одаренных школьников; </a:t>
            </a:r>
          </a:p>
          <a:p>
            <a:pPr lvl="0"/>
            <a:r>
              <a:rPr lang="ru-RU" dirty="0">
                <a:latin typeface="Times New Roman" pitchFamily="18" charset="0"/>
                <a:cs typeface="Times New Roman" pitchFamily="18" charset="0"/>
              </a:rPr>
              <a:t>структуры  образовательных учреждений в своем целевом и функциональном проявлении будут обеспечивать необходимые условия непрерывного развития одаренного ребенка.</a:t>
            </a:r>
          </a:p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Одаренный ребенок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Одаренный ребенок это человек, обладающий определенным уровнем мыслительной гибкости.</a:t>
            </a: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Одаренный ребенок это человек, способный к самостоятельному и конструктивному выбору в различных ситуациях с той или иной степенью неопределенности.</a:t>
            </a: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Одаренный ребенок это человек социально состоятельный, способный к эффективной ориентации и самореализации в разных социальных средах.</a:t>
            </a:r>
          </a:p>
          <a:p>
            <a:r>
              <a:rPr lang="ru-RU" b="1" dirty="0">
                <a:latin typeface="Times New Roman" pitchFamily="18" charset="0"/>
                <a:cs typeface="Times New Roman" pitchFamily="18" charset="0"/>
              </a:rPr>
              <a:t>Формирование данных качеств, способностей, характеристик более эффективно может быть осуществлено через специально организованную образовательную деятельность.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 </a:t>
            </a:r>
            <a:br>
              <a:rPr lang="ru-RU" dirty="0"/>
            </a:br>
            <a:r>
              <a:rPr lang="ru-RU" dirty="0"/>
              <a:t>…Врожденные дарования подобны диким растениям и нуждаются в выращивании с помощью ученых занятий.</a:t>
            </a:r>
            <a:br>
              <a:rPr lang="ru-RU" dirty="0"/>
            </a:br>
            <a:r>
              <a:rPr lang="ru-RU" dirty="0"/>
              <a:t>Ф. Бэкон</a:t>
            </a:r>
            <a:br>
              <a:rPr lang="ru-RU" dirty="0"/>
            </a:br>
            <a:r>
              <a:rPr lang="ru-RU" dirty="0"/>
              <a:t>Давно уже было замечено, что таланты являются всюду и всегда, где и когда существуют общественные условия, благоприятные для их развития.</a:t>
            </a:r>
            <a:br>
              <a:rPr lang="ru-RU" dirty="0"/>
            </a:br>
            <a:r>
              <a:rPr lang="ru-RU" dirty="0"/>
              <a:t>Г.В. Плеханов</a:t>
            </a:r>
            <a:br>
              <a:rPr lang="ru-RU" dirty="0"/>
            </a:br>
            <a:r>
              <a:rPr lang="ru-RU" dirty="0"/>
              <a:t> </a:t>
            </a:r>
            <a:br>
              <a:rPr lang="ru-RU" dirty="0"/>
            </a:br>
            <a:r>
              <a:rPr lang="ru-RU" dirty="0"/>
              <a:t> </a:t>
            </a:r>
            <a:br>
              <a:rPr lang="ru-RU" dirty="0"/>
            </a:br>
            <a:br>
              <a:rPr lang="ru-RU" dirty="0"/>
            </a:br>
            <a:r>
              <a:rPr lang="ru-RU" dirty="0"/>
              <a:t> </a:t>
            </a:r>
            <a:br>
              <a:rPr lang="ru-RU" dirty="0"/>
            </a:br>
            <a:r>
              <a:rPr lang="ru-RU" dirty="0"/>
              <a:t>…Врожденные дарования подобны диким растениям и нуждаются в выращивании с помощью ученых занятий.</a:t>
            </a:r>
            <a:br>
              <a:rPr lang="ru-RU" dirty="0"/>
            </a:br>
            <a:r>
              <a:rPr lang="ru-RU" dirty="0"/>
              <a:t>Ф. Бэкон</a:t>
            </a:r>
            <a:br>
              <a:rPr lang="ru-RU" dirty="0"/>
            </a:br>
            <a:r>
              <a:rPr lang="ru-RU" dirty="0"/>
              <a:t>Давно уже было замечено, что таланты являются всюду и всегда, где и когда существуют общественные условия, благоприятные для их развития.</a:t>
            </a:r>
            <a:br>
              <a:rPr lang="ru-RU" dirty="0"/>
            </a:br>
            <a:r>
              <a:rPr lang="ru-RU" dirty="0"/>
              <a:t>Г.В. Плеханов</a:t>
            </a:r>
            <a:br>
              <a:rPr lang="ru-RU" dirty="0"/>
            </a:br>
            <a:r>
              <a:rPr lang="ru-RU" dirty="0"/>
              <a:t> </a:t>
            </a:r>
            <a:br>
              <a:rPr lang="ru-RU" dirty="0"/>
            </a:br>
            <a:r>
              <a:rPr lang="ru-RU" dirty="0"/>
              <a:t> </a:t>
            </a:r>
            <a:br>
              <a:rPr lang="ru-RU" dirty="0"/>
            </a:br>
            <a:br>
              <a:rPr lang="ru-RU" dirty="0"/>
            </a:br>
            <a:br>
              <a:rPr lang="ru-RU" dirty="0"/>
            </a:br>
            <a:br>
              <a:rPr lang="ru-RU" dirty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60648"/>
            <a:ext cx="7239000" cy="619508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000" dirty="0"/>
              <a:t> </a:t>
            </a:r>
          </a:p>
          <a:p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Где нет простора для проявления способности, там нет и способности.</a:t>
            </a:r>
            <a:br>
              <a:rPr lang="ru-RU" sz="2000" dirty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                                                                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Л. Фейербах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dirty="0"/>
          </a:p>
          <a:p>
            <a:pPr>
              <a:buNone/>
            </a:pPr>
            <a:r>
              <a:rPr lang="ru-RU" dirty="0"/>
              <a:t>  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Психологическое сопровождение одаренных учащихся школы представляет собой структурированный, последовательный вид деятельности, являющийся неотъемлемой частью системы работы учреждения образования по выявлению, сопровождению, и развитию одаренных детей.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err="1"/>
              <a:t>СПОСОБНоСТИ</a:t>
            </a:r>
            <a:r>
              <a:rPr lang="ru-RU" dirty="0"/>
              <a:t> И ОДАРЕННОСТЬ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Одаренность – это системное, развивающееся в течение жизни качество психики, которое определяет возможность достижения человеком более высоких результатов в одном или нескольких видах деятельности по сравнению с другими людьми. </a:t>
            </a: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Способностями называют индивидуальные особенности личности, помогающие ей успешно заниматься определенной деятельностью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Степень одаренности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204864"/>
            <a:ext cx="7239000" cy="4250872"/>
          </a:xfrm>
        </p:spPr>
        <p:txBody>
          <a:bodyPr/>
          <a:lstStyle/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Первая- сверх одаренные дети(гении- 1ребенок на 10.000)</a:t>
            </a: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Вторая - высокоодаренные или талантливые              (2-3%)</a:t>
            </a: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Третья- одаренные (15-20%)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Классификация детской одаренности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1700808"/>
            <a:ext cx="7776864" cy="4525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    1. Общая одаренность (касающаяся всех сторон психической жизни ребенка).                                                     2. Специальная одаренность (проявляющаяся в какой-либо специальной деятельности).                  3. Актуальная или явная одаренность (показатели успешности, уже имеющейся в наличии).                                                                      4. Потенциальная или скрытая одаренность (показатели возможности реализации неких способностей при соблюдении определенных условий). 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320040"/>
            <a:ext cx="7704856" cy="804704"/>
          </a:xfrm>
        </p:spPr>
        <p:txBody>
          <a:bodyPr>
            <a:normAutofit fontScale="90000"/>
          </a:bodyPr>
          <a:lstStyle/>
          <a:p>
            <a:r>
              <a:rPr lang="ru-RU" dirty="0"/>
              <a:t>Общие признаки одаренности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1556792"/>
            <a:ext cx="7239000" cy="4846320"/>
          </a:xfrm>
        </p:spPr>
        <p:txBody>
          <a:bodyPr>
            <a:normAutofit fontScale="92500" lnSpcReduction="20000"/>
          </a:bodyPr>
          <a:lstStyle/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Отличная память, способность классифицировать информацию, умение пользоваться накопленными знаниями, большой словарный запас, интерес к чтению, используют в речи сложные синтаксические конструкции, придумывают новые слова, предпочитают чтение словарей и интеллектуальные игры.</a:t>
            </a: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У некоторых детей доминируют математические способности.                         </a:t>
            </a: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 Одаренные дети обладают повышенной концентрацией внимания, упорные в достижении результата в сфере, которая им интересна.</a:t>
            </a: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Оригинальны. С чувством юмора</a:t>
            </a:r>
            <a:br>
              <a:rPr lang="ru-RU" dirty="0">
                <a:latin typeface="Times New Roman" pitchFamily="18" charset="0"/>
                <a:cs typeface="Times New Roman" pitchFamily="18" charset="0"/>
              </a:rPr>
            </a:b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критерии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br>
              <a:rPr lang="ru-RU" dirty="0">
                <a:latin typeface="Times New Roman" pitchFamily="18" charset="0"/>
                <a:cs typeface="Times New Roman" pitchFamily="18" charset="0"/>
              </a:rPr>
            </a:br>
            <a:r>
              <a:rPr lang="ru-RU" dirty="0">
                <a:latin typeface="Times New Roman" pitchFamily="18" charset="0"/>
                <a:cs typeface="Times New Roman" pitchFamily="18" charset="0"/>
              </a:rPr>
              <a:t>учащиеся с необыкновенно высоким общим уровнем умственного развития при прочих равных условиях (выявляются уже в младшем школьном возрасте);</a:t>
            </a:r>
            <a:br>
              <a:rPr lang="ru-RU" dirty="0">
                <a:latin typeface="Times New Roman" pitchFamily="18" charset="0"/>
                <a:cs typeface="Times New Roman" pitchFamily="18" charset="0"/>
              </a:rPr>
            </a:b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br>
              <a:rPr lang="ru-RU" dirty="0">
                <a:latin typeface="Times New Roman" pitchFamily="18" charset="0"/>
                <a:cs typeface="Times New Roman" pitchFamily="18" charset="0"/>
              </a:rPr>
            </a:br>
            <a:r>
              <a:rPr lang="ru-RU" dirty="0">
                <a:latin typeface="Times New Roman" pitchFamily="18" charset="0"/>
                <a:cs typeface="Times New Roman" pitchFamily="18" charset="0"/>
              </a:rPr>
              <a:t>учащиеся с признаками специальной умственной одаренности в определенной области науки или деятельности (выявляются в младшем школьном и подростковом возрасте);</a:t>
            </a:r>
            <a:br>
              <a:rPr lang="ru-RU" dirty="0">
                <a:latin typeface="Times New Roman" pitchFamily="18" charset="0"/>
                <a:cs typeface="Times New Roman" pitchFamily="18" charset="0"/>
              </a:rPr>
            </a:b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br>
              <a:rPr lang="ru-RU" dirty="0">
                <a:latin typeface="Times New Roman" pitchFamily="18" charset="0"/>
                <a:cs typeface="Times New Roman" pitchFamily="18" charset="0"/>
              </a:rPr>
            </a:br>
            <a:r>
              <a:rPr lang="ru-RU" dirty="0">
                <a:latin typeface="Times New Roman" pitchFamily="18" charset="0"/>
                <a:cs typeface="Times New Roman" pitchFamily="18" charset="0"/>
              </a:rPr>
              <a:t>учащиеся, не достигающие по каким-либо причинам успехов в учении, но обладающие яркой познавательной активностью, оригинальностью психического склада, умственных резервов (ярко проявляют себя в старшем школьном возрасте).</a:t>
            </a:r>
            <a:br>
              <a:rPr lang="ru-RU" dirty="0">
                <a:latin typeface="Times New Roman" pitchFamily="18" charset="0"/>
                <a:cs typeface="Times New Roman" pitchFamily="18" charset="0"/>
              </a:rPr>
            </a:b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Трудности одаренных детей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9416"/>
            <a:ext cx="7571184" cy="4846320"/>
          </a:xfrm>
        </p:spPr>
        <p:txBody>
          <a:bodyPr>
            <a:normAutofit/>
          </a:bodyPr>
          <a:lstStyle/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1.Неприязнь к обучению.                             2.Игровые интересы.                                  3.Конформность.                                                                     4.Погружение в философские проблемы. 5.Несоответствие между физическим, интеллектуальным и социальным развитием.                                                           6.Стремление к совершенству..                         7.Потребность во внимании взрослых.                  8.По мере взросления основным структурным компонентом одаренности и творческого развития ребенка становиться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проблемность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зящная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Изящная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Изящная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651</TotalTime>
  <Words>1084</Words>
  <Application>Microsoft Office PowerPoint</Application>
  <PresentationFormat>Экран (4:3)</PresentationFormat>
  <Paragraphs>89</Paragraphs>
  <Slides>18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23" baseType="lpstr">
      <vt:lpstr>Times New Roman</vt:lpstr>
      <vt:lpstr>Trebuchet MS</vt:lpstr>
      <vt:lpstr>Wingdings</vt:lpstr>
      <vt:lpstr>Wingdings 2</vt:lpstr>
      <vt:lpstr>Изящная</vt:lpstr>
      <vt:lpstr>Психолого-педагогическое сопровождение одаренных детей </vt:lpstr>
      <vt:lpstr>Одаренный ребенок</vt:lpstr>
      <vt:lpstr>  …Врожденные дарования подобны диким растениям и нуждаются в выращивании с помощью ученых занятий. Ф. Бэкон Давно уже было замечено, что таланты являются всюду и всегда, где и когда существуют общественные условия, благоприятные для их развития. Г.В. Плеханов        …Врожденные дарования подобны диким растениям и нуждаются в выращивании с помощью ученых занятий. Ф. Бэкон Давно уже было замечено, что таланты являются всюду и всегда, где и когда существуют общественные условия, благоприятные для их развития. Г.В. Плеханов        </vt:lpstr>
      <vt:lpstr>СПОСОБНоСТИ И ОДАРЕННОСТЬ</vt:lpstr>
      <vt:lpstr>Степень одаренности</vt:lpstr>
      <vt:lpstr>Классификация детской одаренности</vt:lpstr>
      <vt:lpstr>Общие признаки одаренности</vt:lpstr>
      <vt:lpstr>критерии</vt:lpstr>
      <vt:lpstr>Трудности одаренных детей</vt:lpstr>
      <vt:lpstr>Работа психолога- как составная часть общешкольной программы работы с одаренными детьми</vt:lpstr>
      <vt:lpstr>ЗАДАЧИ </vt:lpstr>
      <vt:lpstr>Этапы психологического сопровождения одаренных детей</vt:lpstr>
      <vt:lpstr>Стратегия работы с одаренными детьми</vt:lpstr>
      <vt:lpstr>Диагностическиие этапы одаренности</vt:lpstr>
      <vt:lpstr>Формы работы с одаренными учащимися</vt:lpstr>
      <vt:lpstr>Развитие личностных качеств</vt:lpstr>
      <vt:lpstr>Сохранение  психофизиологического здоровья одаренных детей</vt:lpstr>
      <vt:lpstr>ВЫВОД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ДОМ</dc:creator>
  <cp:lastModifiedBy>kia</cp:lastModifiedBy>
  <cp:revision>70</cp:revision>
  <dcterms:created xsi:type="dcterms:W3CDTF">2013-11-10T00:45:03Z</dcterms:created>
  <dcterms:modified xsi:type="dcterms:W3CDTF">2023-05-18T20:43:37Z</dcterms:modified>
</cp:coreProperties>
</file>