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3"/>
  </p:notesMasterIdLst>
  <p:handoutMasterIdLst>
    <p:handoutMasterId r:id="rId4"/>
  </p:handoutMasterIdLst>
  <p:sldIdLst>
    <p:sldId id="257" r:id="rId2"/>
  </p:sldIdLst>
  <p:sldSz cx="6858000" cy="12192000"/>
  <p:notesSz cx="6797675" cy="992822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2BBD4"/>
    <a:srgbClr val="00ACC8"/>
    <a:srgbClr val="5B9BD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4681" autoAdjust="0"/>
    <p:restoredTop sz="95501" autoAdjust="0"/>
  </p:normalViewPr>
  <p:slideViewPr>
    <p:cSldViewPr snapToGrid="0">
      <p:cViewPr varScale="1">
        <p:scale>
          <a:sx n="45" d="100"/>
          <a:sy n="45" d="100"/>
        </p:scale>
        <p:origin x="2304" y="4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70" d="100"/>
          <a:sy n="70" d="100"/>
        </p:scale>
        <p:origin x="3240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779079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292AAD5-EBF3-4EA9-803E-60CAD005E274}" type="datetimeFigureOut">
              <a:rPr lang="ru-RU" smtClean="0"/>
              <a:t>20.02.2019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457450" y="1241425"/>
            <a:ext cx="188277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77958"/>
            <a:ext cx="5438140" cy="390923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90840F3-ACF9-4C35-BA0D-9C9DCFCD6C6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492743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2457450" y="1241425"/>
            <a:ext cx="1882775" cy="3349625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0840F3-ACF9-4C35-BA0D-9C9DCFCD6C6F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5451530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995312"/>
            <a:ext cx="5829300" cy="4244622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6403623"/>
            <a:ext cx="5143500" cy="2943577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C8EDEE-CE4E-438F-B996-B9B0034653D9}" type="datetimeFigureOut">
              <a:rPr lang="ru-RU" smtClean="0"/>
              <a:t>20.02.2019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6E7771-62A2-4162-8E80-0DF1751A65E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466036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C8EDEE-CE4E-438F-B996-B9B0034653D9}" type="datetimeFigureOut">
              <a:rPr lang="ru-RU" smtClean="0"/>
              <a:t>20.02.2019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6E7771-62A2-4162-8E80-0DF1751A65E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677677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649111"/>
            <a:ext cx="1478756" cy="10332156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649111"/>
            <a:ext cx="4350544" cy="10332156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C8EDEE-CE4E-438F-B996-B9B0034653D9}" type="datetimeFigureOut">
              <a:rPr lang="ru-RU" smtClean="0"/>
              <a:t>20.02.2019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6E7771-62A2-4162-8E80-0DF1751A65E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142756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C8EDEE-CE4E-438F-B996-B9B0034653D9}" type="datetimeFigureOut">
              <a:rPr lang="ru-RU" smtClean="0"/>
              <a:t>20.02.2019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6E7771-62A2-4162-8E80-0DF1751A65E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979794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3039537"/>
            <a:ext cx="5915025" cy="5071532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8159048"/>
            <a:ext cx="5915025" cy="266699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C8EDEE-CE4E-438F-B996-B9B0034653D9}" type="datetimeFigureOut">
              <a:rPr lang="ru-RU" smtClean="0"/>
              <a:t>20.02.2019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6E7771-62A2-4162-8E80-0DF1751A65E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750466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3245556"/>
            <a:ext cx="2914650" cy="773571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3245556"/>
            <a:ext cx="2914650" cy="773571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C8EDEE-CE4E-438F-B996-B9B0034653D9}" type="datetimeFigureOut">
              <a:rPr lang="ru-RU" smtClean="0"/>
              <a:t>20.02.2019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6E7771-62A2-4162-8E80-0DF1751A65E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581196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49114"/>
            <a:ext cx="5915025" cy="2356556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988734"/>
            <a:ext cx="2901255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4453467"/>
            <a:ext cx="2901255" cy="6550379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988734"/>
            <a:ext cx="2915543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4453467"/>
            <a:ext cx="2915543" cy="6550379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C8EDEE-CE4E-438F-B996-B9B0034653D9}" type="datetimeFigureOut">
              <a:rPr lang="ru-RU" smtClean="0"/>
              <a:t>20.02.2019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6E7771-62A2-4162-8E80-0DF1751A65E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515267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C8EDEE-CE4E-438F-B996-B9B0034653D9}" type="datetimeFigureOut">
              <a:rPr lang="ru-RU" smtClean="0"/>
              <a:t>20.02.2019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6E7771-62A2-4162-8E80-0DF1751A65E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597044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C8EDEE-CE4E-438F-B996-B9B0034653D9}" type="datetimeFigureOut">
              <a:rPr lang="ru-RU" smtClean="0"/>
              <a:t>20.02.2019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6E7771-62A2-4162-8E80-0DF1751A65E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379988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755425"/>
            <a:ext cx="3471863" cy="8664222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C8EDEE-CE4E-438F-B996-B9B0034653D9}" type="datetimeFigureOut">
              <a:rPr lang="ru-RU" smtClean="0"/>
              <a:t>20.02.2019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6E7771-62A2-4162-8E80-0DF1751A65E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560804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755425"/>
            <a:ext cx="3471863" cy="8664222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C8EDEE-CE4E-438F-B996-B9B0034653D9}" type="datetimeFigureOut">
              <a:rPr lang="ru-RU" smtClean="0"/>
              <a:t>20.02.2019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6E7771-62A2-4162-8E80-0DF1751A65E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637548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649114"/>
            <a:ext cx="5915025" cy="23565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3245556"/>
            <a:ext cx="5915025" cy="77357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C8EDEE-CE4E-438F-B996-B9B0034653D9}" type="datetimeFigureOut">
              <a:rPr lang="ru-RU" smtClean="0"/>
              <a:t>20.02.2019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11300181"/>
            <a:ext cx="2314575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6E7771-62A2-4162-8E80-0DF1751A65E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953803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8" name="Группа 57"/>
          <p:cNvGrpSpPr/>
          <p:nvPr/>
        </p:nvGrpSpPr>
        <p:grpSpPr>
          <a:xfrm>
            <a:off x="4754880" y="147071"/>
            <a:ext cx="1956435" cy="1166660"/>
            <a:chOff x="5572286" y="346264"/>
            <a:chExt cx="1285714" cy="694983"/>
          </a:xfrm>
        </p:grpSpPr>
        <p:pic>
          <p:nvPicPr>
            <p:cNvPr id="52" name="Рисунок 51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5572286" y="346264"/>
              <a:ext cx="1285714" cy="495238"/>
            </a:xfrm>
            <a:prstGeom prst="rect">
              <a:avLst/>
            </a:prstGeom>
          </p:spPr>
        </p:pic>
        <p:sp>
          <p:nvSpPr>
            <p:cNvPr id="53" name="Параллелограмм 52"/>
            <p:cNvSpPr/>
            <p:nvPr/>
          </p:nvSpPr>
          <p:spPr>
            <a:xfrm>
              <a:off x="5583108" y="864079"/>
              <a:ext cx="1229171" cy="177168"/>
            </a:xfrm>
            <a:prstGeom prst="parallelogram">
              <a:avLst/>
            </a:prstGeom>
            <a:solidFill>
              <a:srgbClr val="22BBD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57" name="Прямоугольник 56"/>
          <p:cNvSpPr/>
          <p:nvPr/>
        </p:nvSpPr>
        <p:spPr>
          <a:xfrm>
            <a:off x="-29496" y="11868835"/>
            <a:ext cx="6864530" cy="323165"/>
          </a:xfrm>
          <a:prstGeom prst="rect">
            <a:avLst/>
          </a:prstGeom>
          <a:solidFill>
            <a:srgbClr val="22BBD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6" name="Прямоугольник 55"/>
          <p:cNvSpPr/>
          <p:nvPr/>
        </p:nvSpPr>
        <p:spPr>
          <a:xfrm>
            <a:off x="1584960" y="11868835"/>
            <a:ext cx="6105995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РНКБ Банк (ПАО) 8 800 234 27 27 </a:t>
            </a:r>
            <a:r>
              <a:rPr lang="en-US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www.rncb.ru</a:t>
            </a:r>
            <a:endParaRPr lang="ru-RU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0" y="1230991"/>
            <a:ext cx="6826524" cy="30623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1800"/>
              </a:spcAft>
            </a:pPr>
            <a:r>
              <a:rPr lang="ru-RU" sz="3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Уважаемые родители, </a:t>
            </a:r>
          </a:p>
          <a:p>
            <a:pPr algn="ctr"/>
            <a:r>
              <a:rPr lang="ru-RU" sz="2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Совершайте переводы </a:t>
            </a:r>
          </a:p>
          <a:p>
            <a:pPr algn="ctr"/>
            <a:r>
              <a:rPr lang="ru-RU" sz="25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быстро, удобно и не выходя из дома </a:t>
            </a:r>
          </a:p>
          <a:p>
            <a:pPr algn="ctr"/>
            <a:r>
              <a:rPr lang="ru-RU" sz="2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Интернет-банке РНКБ</a:t>
            </a:r>
            <a:endParaRPr lang="ru-RU" sz="25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25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2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Прямоугольник 25"/>
          <p:cNvSpPr/>
          <p:nvPr/>
        </p:nvSpPr>
        <p:spPr>
          <a:xfrm>
            <a:off x="1027790" y="9385035"/>
            <a:ext cx="1964657" cy="19389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3600"/>
              </a:spcAft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Интернет-банке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РНКБ</a:t>
            </a:r>
          </a:p>
          <a:p>
            <a:pPr>
              <a:spcAft>
                <a:spcPts val="3600"/>
              </a:spcAft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Мобильном приложении РНКБ 24/7</a:t>
            </a:r>
          </a:p>
        </p:txBody>
      </p:sp>
      <p:sp>
        <p:nvSpPr>
          <p:cNvPr id="8" name="Прямоугольник 7"/>
          <p:cNvSpPr/>
          <p:nvPr/>
        </p:nvSpPr>
        <p:spPr>
          <a:xfrm rot="10800000" flipV="1">
            <a:off x="217276" y="3289800"/>
            <a:ext cx="6583490" cy="247760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категории  - «Детсады и Школы» - «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Симферополь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кий р- н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оплата за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детсады и школы»              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Выбрать наименование из выпадающего списка, заполните поля «ФИО», «Класс, группа», «Адрес», «Период оплаты», «Назначение» 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Укажите сумму, подтвердите операцию кодом из СМС</a:t>
            </a:r>
          </a:p>
          <a:p>
            <a:pPr>
              <a:spcAft>
                <a:spcPts val="600"/>
              </a:spcAft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Ваш платеж успешно совершен!</a:t>
            </a:r>
          </a:p>
        </p:txBody>
      </p:sp>
      <p:pic>
        <p:nvPicPr>
          <p:cNvPr id="25" name="Picture 6" descr="C:\Users\LutsenkoYA1\Desktop\Новая папка (2)\internetbanking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62086" y="9324598"/>
            <a:ext cx="512276" cy="512276"/>
          </a:xfrm>
          <a:prstGeom prst="rect">
            <a:avLst/>
          </a:prstGeom>
          <a:noFill/>
        </p:spPr>
      </p:pic>
      <p:pic>
        <p:nvPicPr>
          <p:cNvPr id="29" name="Picture 5" descr="C:\Users\LutsenkoYA1\Desktop\Новая папка (2)\mob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17276" y="10413958"/>
            <a:ext cx="455867" cy="455867"/>
          </a:xfrm>
          <a:prstGeom prst="rect">
            <a:avLst/>
          </a:prstGeom>
          <a:noFill/>
        </p:spPr>
      </p:pic>
      <p:pic>
        <p:nvPicPr>
          <p:cNvPr id="30" name="Рисунок 29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891228" y="9226341"/>
            <a:ext cx="3708708" cy="2097685"/>
          </a:xfrm>
          <a:prstGeom prst="rect">
            <a:avLst/>
          </a:prstGeom>
        </p:spPr>
      </p:pic>
      <p:sp>
        <p:nvSpPr>
          <p:cNvPr id="32" name="TextBox 31"/>
          <p:cNvSpPr txBox="1"/>
          <p:nvPr/>
        </p:nvSpPr>
        <p:spPr>
          <a:xfrm>
            <a:off x="217275" y="6905441"/>
            <a:ext cx="3973357" cy="1969764"/>
          </a:xfrm>
          <a:prstGeom prst="rect">
            <a:avLst/>
          </a:prstGeom>
          <a:noFill/>
        </p:spPr>
        <p:txBody>
          <a:bodyPr wrap="square" lIns="91432" tIns="45717" rIns="91432" bIns="45717" rtlCol="0">
            <a:spAutoFit/>
          </a:bodyPr>
          <a:lstStyle/>
          <a:p>
            <a:pPr marL="182563" lvl="0" indent="-160338" defTabSz="914400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  <a:tabLst>
                <a:tab pos="182563" algn="l"/>
              </a:tabLst>
            </a:pPr>
            <a:endParaRPr lang="ru-RU" sz="1000" b="1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307975" lvl="0" indent="-285750" defTabSz="9144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tabLst>
                <a:tab pos="182563" algn="l"/>
              </a:tabLst>
            </a:pPr>
            <a:r>
              <a:rPr lang="ru-RU" sz="1600" b="1" dirty="0" smtClean="0"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откройте </a:t>
            </a:r>
            <a:r>
              <a:rPr lang="ru-RU" sz="1600" dirty="0"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м</a:t>
            </a:r>
            <a:r>
              <a:rPr lang="ru-RU" sz="1600" dirty="0" smtClean="0"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обильное приложение «РНКБ 24</a:t>
            </a:r>
            <a:r>
              <a:rPr lang="en-US" sz="1600" dirty="0" smtClean="0"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/</a:t>
            </a:r>
            <a:r>
              <a:rPr lang="ru-RU" sz="1600" dirty="0" smtClean="0"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7»</a:t>
            </a:r>
            <a:endParaRPr lang="en-US" sz="1600" dirty="0" smtClean="0">
              <a:latin typeface="Times New Roman" panose="02020603050405020304" pitchFamily="18" charset="0"/>
              <a:ea typeface="Times New Roman" pitchFamily="18" charset="0"/>
              <a:cs typeface="Times New Roman" panose="02020603050405020304" pitchFamily="18" charset="0"/>
            </a:endParaRPr>
          </a:p>
          <a:p>
            <a:pPr marL="307975" lvl="0" indent="-285750" defTabSz="9144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tabLst>
                <a:tab pos="182563" algn="l"/>
              </a:tabLst>
            </a:pPr>
            <a:r>
              <a:rPr lang="ru-RU" sz="1600" b="1" dirty="0" smtClean="0"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войдите</a:t>
            </a:r>
            <a:r>
              <a:rPr lang="ru-RU" sz="1600" dirty="0" smtClean="0"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 в раздел «Квитанции»</a:t>
            </a:r>
          </a:p>
          <a:p>
            <a:pPr marL="307975" lvl="0" indent="-285750" defTabSz="9144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tabLst>
                <a:tab pos="182563" algn="l"/>
              </a:tabLst>
            </a:pPr>
            <a:r>
              <a:rPr lang="ru-RU" sz="1600" b="1" dirty="0" smtClean="0"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выберите</a:t>
            </a:r>
            <a:r>
              <a:rPr lang="ru-RU" sz="1600" dirty="0" smtClean="0"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 «</a:t>
            </a:r>
            <a:r>
              <a:rPr lang="ru-RU" sz="1600" dirty="0" err="1" smtClean="0"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Автоопределение</a:t>
            </a:r>
            <a:r>
              <a:rPr lang="ru-RU" sz="1600" dirty="0" smtClean="0"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» и отсканируйте</a:t>
            </a:r>
            <a:r>
              <a:rPr lang="ru-RU" sz="1600" b="1" dirty="0" smtClean="0"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smtClean="0"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QR-</a:t>
            </a:r>
            <a:r>
              <a:rPr lang="ru-RU" sz="1600" dirty="0" smtClean="0"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код</a:t>
            </a:r>
            <a:endParaRPr lang="ru-RU" sz="1600" dirty="0" smtClean="0">
              <a:latin typeface="Times New Roman" panose="02020603050405020304" pitchFamily="18" charset="0"/>
              <a:ea typeface="Calibri" pitchFamily="34" charset="0"/>
              <a:cs typeface="Times New Roman" panose="02020603050405020304" pitchFamily="18" charset="0"/>
            </a:endParaRPr>
          </a:p>
          <a:p>
            <a:pPr marL="307975" lvl="0" indent="-285750" defTabSz="914400" eaLnBrk="0" fontAlgn="base" hangingPunct="0">
              <a:spcBef>
                <a:spcPct val="0"/>
              </a:spcBef>
              <a:buFont typeface="Arial" panose="020B0604020202020204" pitchFamily="34" charset="0"/>
              <a:buChar char="•"/>
              <a:tabLst>
                <a:tab pos="182563" algn="l"/>
              </a:tabLst>
            </a:pPr>
            <a:r>
              <a:rPr lang="ru-RU" sz="1600" b="1" dirty="0" smtClean="0"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подтвердите </a:t>
            </a:r>
            <a:r>
              <a:rPr lang="ru-RU" sz="1600" dirty="0" smtClean="0"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оплату паролем из </a:t>
            </a:r>
            <a:r>
              <a:rPr lang="en-US" sz="1600" dirty="0" smtClean="0"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SMS</a:t>
            </a:r>
            <a:r>
              <a:rPr lang="ru-RU" sz="1600" dirty="0" smtClean="0"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-сообщения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444966" y="6404488"/>
            <a:ext cx="3461187" cy="430881"/>
          </a:xfrm>
          <a:prstGeom prst="rect">
            <a:avLst/>
          </a:prstGeom>
          <a:noFill/>
        </p:spPr>
        <p:txBody>
          <a:bodyPr wrap="square" lIns="91432" tIns="45717" rIns="91432" bIns="45717" rtlCol="0">
            <a:spAutoFit/>
          </a:bodyPr>
          <a:lstStyle/>
          <a:p>
            <a:pPr marL="22225" lvl="0" defTabSz="914400" eaLnBrk="0" fontAlgn="base" hangingPunct="0">
              <a:spcBef>
                <a:spcPct val="0"/>
              </a:spcBef>
              <a:spcAft>
                <a:spcPct val="0"/>
              </a:spcAft>
              <a:tabLst>
                <a:tab pos="182563" algn="l"/>
              </a:tabLst>
            </a:pPr>
            <a:r>
              <a:rPr lang="ru-RU" sz="2200" b="1" dirty="0" smtClean="0"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Оплата с помощью  </a:t>
            </a:r>
            <a:r>
              <a:rPr lang="en-US" sz="2200" b="1" dirty="0" smtClean="0"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QR</a:t>
            </a:r>
            <a:endParaRPr lang="ru-RU" sz="2200" b="1" dirty="0" smtClean="0">
              <a:latin typeface="Times New Roman" panose="02020603050405020304" pitchFamily="18" charset="0"/>
              <a:ea typeface="Times New Roman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90632" y="6486241"/>
            <a:ext cx="2331877" cy="23318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98785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8760</TotalTime>
  <Words>130</Words>
  <Application>Microsoft Office PowerPoint</Application>
  <PresentationFormat>Широкоэкранный</PresentationFormat>
  <Paragraphs>19</Paragraphs>
  <Slides>1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Тема Office</vt:lpstr>
      <vt:lpstr>Презентация PowerPoint</vt:lpstr>
    </vt:vector>
  </TitlesOfParts>
  <Company>Hewlett-Packard Company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Жуховский Михаил Александрович</dc:creator>
  <cp:lastModifiedBy>Мельниченко Екатерина Вячеславовна</cp:lastModifiedBy>
  <cp:revision>46</cp:revision>
  <cp:lastPrinted>2018-09-13T15:46:04Z</cp:lastPrinted>
  <dcterms:created xsi:type="dcterms:W3CDTF">2018-09-13T14:40:06Z</dcterms:created>
  <dcterms:modified xsi:type="dcterms:W3CDTF">2019-02-20T14:28:10Z</dcterms:modified>
</cp:coreProperties>
</file>