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395" r:id="rId3"/>
    <p:sldId id="396" r:id="rId4"/>
    <p:sldId id="369" r:id="rId5"/>
    <p:sldId id="400" r:id="rId6"/>
    <p:sldId id="368" r:id="rId7"/>
    <p:sldId id="401" r:id="rId8"/>
    <p:sldId id="403" r:id="rId9"/>
    <p:sldId id="366" r:id="rId10"/>
    <p:sldId id="398" r:id="rId11"/>
    <p:sldId id="404" r:id="rId12"/>
    <p:sldId id="362" r:id="rId13"/>
    <p:sldId id="372" r:id="rId14"/>
    <p:sldId id="371" r:id="rId15"/>
    <p:sldId id="370" r:id="rId16"/>
    <p:sldId id="363" r:id="rId17"/>
    <p:sldId id="394" r:id="rId18"/>
    <p:sldId id="373" r:id="rId19"/>
    <p:sldId id="392" r:id="rId20"/>
    <p:sldId id="397" r:id="rId21"/>
    <p:sldId id="3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9" autoAdjust="0"/>
    <p:restoredTop sz="93528" autoAdjust="0"/>
  </p:normalViewPr>
  <p:slideViewPr>
    <p:cSldViewPr>
      <p:cViewPr varScale="1">
        <p:scale>
          <a:sx n="112" d="100"/>
          <a:sy n="11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20.09.2022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526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20.09.2022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20.09.2022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4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20.09.2022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20.09.2022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4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20.09.2022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20.09.2022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20.09.2022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20.09.2022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9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20.09.2022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4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20.09.2022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20.09.2022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2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2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2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2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2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lvl="0" algn="ctr"/>
            <a:r>
              <a:rPr lang="ru-RU" sz="2200" b="1" dirty="0">
                <a:solidFill>
                  <a:srgbClr val="002060"/>
                </a:solidFill>
              </a:rPr>
              <a:t>Семинар по повышению профессиональной компетентности работников образовательных организаций, осуществляющих полномочия руководителей музеев и музейных комнат образовательных организаций Республики Крым</a:t>
            </a:r>
            <a:endParaRPr lang="ru-RU" sz="2200" dirty="0">
              <a:solidFill>
                <a:srgbClr val="002060"/>
              </a:solidFill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36240"/>
            <a:ext cx="3009516" cy="3014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1388" y="3501009"/>
            <a:ext cx="5515159" cy="31683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«О проведении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паспортзации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и электронной регистрации музеев образовательных организаций, расположенных на территории Республики Крым в 2022 году».</a:t>
            </a:r>
            <a:endParaRPr lang="ru-RU" sz="14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Докладчик: </a:t>
            </a:r>
            <a:r>
              <a:rPr lang="ru-RU" sz="1400" i="1" cap="none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Калёшник</a:t>
            </a:r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Эвелина Владимировна, </a:t>
            </a:r>
            <a:endParaRPr lang="ru-RU" sz="14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з</a:t>
            </a:r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аведующий краеведческим отделом </a:t>
            </a:r>
            <a:endParaRPr lang="ru-RU" sz="14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4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ГБОУ ДО РК «ЦДЮТК»</a:t>
            </a:r>
          </a:p>
        </p:txBody>
      </p:sp>
    </p:spTree>
    <p:extLst>
      <p:ext uri="{BB962C8B-B14F-4D97-AF65-F5344CB8AC3E}">
        <p14:creationId xmlns:p14="http://schemas.microsoft.com/office/powerpoint/2010/main" val="38109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Образцы документов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23728" y="3501007"/>
            <a:ext cx="4248472" cy="10687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1839" t="2860" r="1835" b="3565"/>
          <a:stretch/>
        </p:blipFill>
        <p:spPr bwMode="auto">
          <a:xfrm>
            <a:off x="323528" y="1556792"/>
            <a:ext cx="8363272" cy="4646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/>
          <p:cNvSpPr/>
          <p:nvPr/>
        </p:nvSpPr>
        <p:spPr>
          <a:xfrm>
            <a:off x="2123728" y="3212975"/>
            <a:ext cx="4680520" cy="1224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ПАСПОРТИЗАЦИЯ И РЕГИСТРАЦИЯ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136525" algn="just">
              <a:lnSpc>
                <a:spcPct val="110000"/>
              </a:lnSpc>
            </a:pPr>
            <a:r>
              <a:rPr lang="en-US" sz="1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регистрация музеев образовательных организаций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на территории Республики Крым на электронном Портале школьных музеев.</a:t>
            </a:r>
          </a:p>
          <a:p>
            <a:pPr marL="0" indent="136525" algn="just">
              <a:lnSpc>
                <a:spcPct val="110000"/>
              </a:lnSpc>
            </a:pP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музея, ответственный за внесение сведений о музее на Портал школьных музеев, получает на электронную почту, указанную в заявке на предоставление доступа к 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электронному Порталу «Школьные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музеи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(логин и пароль) для авторизации на Портале школьных музеев.</a:t>
            </a:r>
          </a:p>
          <a:p>
            <a:pPr marL="0" indent="136525" algn="just">
              <a:lnSpc>
                <a:spcPct val="110000"/>
              </a:lnSpc>
            </a:pP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музея, ответственный за внесение сведений о музее на Портал школьных музеев, по 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полученному в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Приглашении паролю проходит авторизацию на Портале школьных музеев и создает страничку музея, на которой размещает информацию о 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загружает документы в соответствии с Порядком регистрации музеев образовательных организаций на Портале школьных музеев на сайте ЦДЮТК ФГБОУ ДО ФЦДО в разделе «Школьные музеи – Порядок регистрации музеев образовательных организаций в реестре школьных музеев» (далее - Порядок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136525"/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fcdtk.ru/navigation-page/cb2452ba2596cabeaf8253a13c12bb8a 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37160" indent="0">
              <a:buNone/>
            </a:pPr>
            <a:endParaRPr lang="ru-RU" sz="1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по загрузке информации о музее может быть привлечен актив музея из обучающихся старших 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769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https://fcdtk.ru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2850" b="3364"/>
          <a:stretch/>
        </p:blipFill>
        <p:spPr bwMode="auto">
          <a:xfrm>
            <a:off x="323528" y="1484784"/>
            <a:ext cx="8640960" cy="4640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611560" y="3284984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Раздел Школьные музеи – </a:t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Реестр школьных музеев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1995" b="3079"/>
          <a:stretch/>
        </p:blipFill>
        <p:spPr bwMode="auto">
          <a:xfrm>
            <a:off x="457200" y="1689066"/>
            <a:ext cx="8229600" cy="439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2483768" y="2636912"/>
            <a:ext cx="2335530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Реестр школьных музеев РФ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417639"/>
            <a:ext cx="7931224" cy="507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Количество школьных музеев, прошедших паспортизацию </a:t>
            </a:r>
            <a:b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в РК и регистрацию на Портале школьных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музеев (на 20.09.2022)</a:t>
            </a:r>
            <a:endParaRPr lang="ru-RU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9" y="1306532"/>
            <a:ext cx="7632848" cy="53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Реестр школьных музеев </a:t>
            </a:r>
            <a:r>
              <a:rPr lang="ru-RU" dirty="0" smtClean="0">
                <a:solidFill>
                  <a:schemeClr val="bg1"/>
                </a:solidFill>
              </a:rPr>
              <a:t>РК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300" dirty="0" smtClean="0">
                <a:solidFill>
                  <a:schemeClr val="bg1"/>
                </a:solidFill>
              </a:rPr>
              <a:t>со статусом «Подтвержден»</a:t>
            </a:r>
            <a:endParaRPr lang="ru-RU" sz="33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20073" y="2492896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2415" t="3269" r="1267" b="3366"/>
          <a:stretch/>
        </p:blipFill>
        <p:spPr bwMode="auto">
          <a:xfrm>
            <a:off x="457200" y="1700808"/>
            <a:ext cx="8229600" cy="4487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/>
          <p:cNvSpPr/>
          <p:nvPr/>
        </p:nvSpPr>
        <p:spPr>
          <a:xfrm>
            <a:off x="5436096" y="2174226"/>
            <a:ext cx="9144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Статус музея «Подтверждён»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764" t="2567" b="4218"/>
          <a:stretch/>
        </p:blipFill>
        <p:spPr bwMode="auto">
          <a:xfrm>
            <a:off x="323528" y="1417638"/>
            <a:ext cx="8568952" cy="5251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2411760" y="3789040"/>
            <a:ext cx="129614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Итог электронной регистрации - сертификат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5687" b="4738"/>
          <a:stretch/>
        </p:blipFill>
        <p:spPr bwMode="auto">
          <a:xfrm>
            <a:off x="251520" y="1484784"/>
            <a:ext cx="8712968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6300192" y="3645024"/>
            <a:ext cx="195985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Сертификат о регистрации школьного музея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 Портале школьных музеев РФ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06164"/>
            <a:ext cx="4608512" cy="5467453"/>
          </a:xfrm>
        </p:spPr>
      </p:pic>
    </p:spTree>
    <p:extLst>
      <p:ext uri="{BB962C8B-B14F-4D97-AF65-F5344CB8AC3E}">
        <p14:creationId xmlns:p14="http://schemas.microsoft.com/office/powerpoint/2010/main" val="34863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Школьный музей -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- обобщающее название музеев, являющихся структурными подразделениями образовательных организаций РФ, независимо от форм собственности.</a:t>
            </a:r>
          </a:p>
          <a:p>
            <a:pPr algn="just"/>
            <a:endParaRPr lang="ru-RU" sz="2200" dirty="0" smtClean="0">
              <a:solidFill>
                <a:schemeClr val="bg1"/>
              </a:solidFill>
            </a:endParaRPr>
          </a:p>
          <a:p>
            <a:pPr marL="179388" indent="358775" algn="just"/>
            <a:r>
              <a:rPr lang="ru-RU" sz="1800" dirty="0" smtClean="0">
                <a:solidFill>
                  <a:schemeClr val="bg1"/>
                </a:solidFill>
              </a:rPr>
              <a:t>Под термином «Школьные музеи» понимаются музеи следующих ОО:</a:t>
            </a:r>
          </a:p>
          <a:p>
            <a:pPr marL="179388" indent="358775" algn="just"/>
            <a:r>
              <a:rPr lang="ru-RU" sz="1800" dirty="0" smtClean="0">
                <a:solidFill>
                  <a:schemeClr val="bg1"/>
                </a:solidFill>
              </a:rPr>
              <a:t>- музеи в дошкольных ОО;</a:t>
            </a:r>
          </a:p>
          <a:p>
            <a:pPr marL="179388" indent="358775" algn="just"/>
            <a:r>
              <a:rPr lang="ru-RU" sz="1800" dirty="0" smtClean="0">
                <a:solidFill>
                  <a:schemeClr val="bg1"/>
                </a:solidFill>
              </a:rPr>
              <a:t>- музеи в общеобразовательных ОО;</a:t>
            </a:r>
          </a:p>
          <a:p>
            <a:pPr marL="179388" indent="358775" algn="just"/>
            <a:r>
              <a:rPr lang="ru-RU" sz="1800" dirty="0" smtClean="0">
                <a:solidFill>
                  <a:schemeClr val="bg1"/>
                </a:solidFill>
              </a:rPr>
              <a:t>- музеи в профессиональных ОО;</a:t>
            </a:r>
          </a:p>
          <a:p>
            <a:pPr marL="179388" indent="358775" algn="just"/>
            <a:r>
              <a:rPr lang="ru-RU" sz="1800" dirty="0" smtClean="0">
                <a:solidFill>
                  <a:schemeClr val="bg1"/>
                </a:solidFill>
              </a:rPr>
              <a:t>- музеи в организациях дополнительного образования.</a:t>
            </a:r>
          </a:p>
          <a:p>
            <a:pPr marL="179388" indent="358775" algn="just"/>
            <a:r>
              <a:rPr lang="ru-RU" sz="1800" dirty="0" smtClean="0">
                <a:solidFill>
                  <a:schemeClr val="bg1"/>
                </a:solidFill>
              </a:rPr>
              <a:t>Школьные музеи относятся к негосударственной части музейного фонда РФ.</a:t>
            </a:r>
          </a:p>
          <a:p>
            <a:pPr marL="179388" indent="358775" algn="just"/>
            <a:r>
              <a:rPr lang="ru-RU" sz="1800" dirty="0" smtClean="0">
                <a:solidFill>
                  <a:schemeClr val="bg1"/>
                </a:solidFill>
              </a:rPr>
              <a:t>Организационно-методическое сопровождение деятельности школьных музеев в Республике Крым осуществляет ГБОУ ДО РК «Центр детско-юношеского туризма и краеведения».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 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</a:rPr>
              <a:t>Контакты:</a:t>
            </a:r>
            <a:endParaRPr lang="ru-RU" sz="4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Телефон для связи: </a:t>
            </a:r>
            <a:r>
              <a:rPr lang="ru-RU" sz="3600" b="1" dirty="0" smtClean="0">
                <a:solidFill>
                  <a:schemeClr val="bg1"/>
                </a:solidFill>
              </a:rPr>
              <a:t>+7978 973 25 98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untur-museum-portal@mail.ru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–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краеведческий отдел ГБОУ ДО РК «ЦДЮТК»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untur@crimeaedu.ru</a:t>
            </a:r>
            <a:r>
              <a:rPr lang="ru-RU" sz="3600" b="1" dirty="0" smtClean="0">
                <a:solidFill>
                  <a:schemeClr val="bg1"/>
                </a:solidFill>
              </a:rPr>
              <a:t> –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ГБОУ ДО РК «ЦДЮТК»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300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42" y="1921887"/>
            <a:ext cx="3009516" cy="30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Региональный куратор в Республике Крым </a:t>
            </a:r>
            <a:r>
              <a:rPr lang="ru-RU" dirty="0" smtClean="0">
                <a:solidFill>
                  <a:schemeClr val="bg1"/>
                </a:solidFill>
              </a:rPr>
              <a:t>– ГБОУ ДО РК «Центр детско-юношеского туризма и краеведения»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Федеральный куратор – </a:t>
            </a:r>
            <a:r>
              <a:rPr lang="ru-RU" dirty="0" smtClean="0">
                <a:solidFill>
                  <a:schemeClr val="bg1"/>
                </a:solidFill>
              </a:rPr>
              <a:t>Центр </a:t>
            </a:r>
            <a:r>
              <a:rPr lang="ru-RU" dirty="0">
                <a:solidFill>
                  <a:schemeClr val="bg1"/>
                </a:solidFill>
              </a:rPr>
              <a:t>детско-юношеского туризма, краеведения и организации отдыха и оздоровления детей </a:t>
            </a:r>
            <a:r>
              <a:rPr lang="ru-RU" dirty="0" smtClean="0">
                <a:solidFill>
                  <a:schemeClr val="bg1"/>
                </a:solidFill>
              </a:rPr>
              <a:t> ФГБОУ </a:t>
            </a:r>
            <a:r>
              <a:rPr lang="ru-RU" dirty="0">
                <a:solidFill>
                  <a:schemeClr val="bg1"/>
                </a:solidFill>
              </a:rPr>
              <a:t>ДО </a:t>
            </a:r>
            <a:r>
              <a:rPr lang="ru-RU" dirty="0" smtClean="0">
                <a:solidFill>
                  <a:schemeClr val="bg1"/>
                </a:solidFill>
              </a:rPr>
              <a:t>Федеральный центр дополнительного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Приказ об утверждении Положения о паспортизации </a:t>
            </a:r>
            <a:r>
              <a:rPr lang="ru-RU" sz="2200" dirty="0">
                <a:solidFill>
                  <a:schemeClr val="bg1"/>
                </a:solidFill>
              </a:rPr>
              <a:t>школьных музеев Российской Федерации 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№9-ОД от 29.04.2021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57" y="1600200"/>
            <a:ext cx="3334086" cy="4708525"/>
          </a:xfrm>
        </p:spPr>
      </p:pic>
    </p:spTree>
    <p:extLst>
      <p:ext uri="{BB962C8B-B14F-4D97-AF65-F5344CB8AC3E}">
        <p14:creationId xmlns:p14="http://schemas.microsoft.com/office/powerpoint/2010/main" val="17103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Приказ МОНМ РК №1960 от 13.12.2021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«О проведении паспортизации и регистрации музеев образовательных организаций, расположенных на территории Республике Крым в  2022 году»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358" y="1600200"/>
            <a:ext cx="3327283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6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0" y="1600200"/>
            <a:ext cx="3133359" cy="452596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79388" indent="0" algn="just">
              <a:buNone/>
              <a:tabLst>
                <a:tab pos="3495675" algn="l"/>
              </a:tabLst>
            </a:pPr>
            <a:r>
              <a:rPr lang="ru-RU" sz="1600" dirty="0" smtClean="0">
                <a:solidFill>
                  <a:schemeClr val="bg1"/>
                </a:solidFill>
              </a:rPr>
              <a:t>Музей образовательной организации для получения статуса «школьный музей» проходит процедуру </a:t>
            </a:r>
            <a:r>
              <a:rPr lang="ru-RU" sz="1600" b="1" dirty="0" smtClean="0">
                <a:solidFill>
                  <a:schemeClr val="bg1"/>
                </a:solidFill>
              </a:rPr>
              <a:t>паспортизации и регистрации</a:t>
            </a:r>
          </a:p>
          <a:p>
            <a:pPr marL="179388" indent="0">
              <a:buNone/>
              <a:tabLst>
                <a:tab pos="3495675" algn="l"/>
              </a:tabLst>
            </a:pPr>
            <a:r>
              <a:rPr lang="ru-RU" sz="1600" b="1" dirty="0" smtClean="0">
                <a:solidFill>
                  <a:schemeClr val="bg1"/>
                </a:solidFill>
              </a:rPr>
              <a:t>Паспортизация </a:t>
            </a:r>
            <a:r>
              <a:rPr lang="ru-RU" sz="1600" b="1" dirty="0" smtClean="0">
                <a:solidFill>
                  <a:schemeClr val="bg1"/>
                </a:solidFill>
              </a:rPr>
              <a:t>– </a:t>
            </a:r>
            <a:r>
              <a:rPr lang="ru-RU" sz="1600" dirty="0" smtClean="0">
                <a:solidFill>
                  <a:schemeClr val="bg1"/>
                </a:solidFill>
              </a:rPr>
              <a:t>это процедура установления соответствия музея требованиям Методических рекомендаций и оформления необходимого пакета документов</a:t>
            </a:r>
          </a:p>
          <a:p>
            <a:pPr marL="179388" indent="0">
              <a:buNone/>
              <a:tabLst>
                <a:tab pos="3495675" algn="l"/>
              </a:tabLst>
            </a:pPr>
            <a:r>
              <a:rPr lang="ru-RU" sz="1600" b="1" dirty="0" smtClean="0">
                <a:solidFill>
                  <a:schemeClr val="bg1"/>
                </a:solidFill>
              </a:rPr>
              <a:t>Регистрация – </a:t>
            </a:r>
            <a:r>
              <a:rPr lang="ru-RU" sz="1600" dirty="0" smtClean="0">
                <a:solidFill>
                  <a:schemeClr val="bg1"/>
                </a:solidFill>
              </a:rPr>
              <a:t>это оформление страницы школьного музея на Портале школьных музеев </a:t>
            </a:r>
            <a:r>
              <a:rPr lang="ru-RU" sz="1600" dirty="0" smtClean="0">
                <a:solidFill>
                  <a:schemeClr val="bg1"/>
                </a:solidFill>
              </a:rPr>
              <a:t>РФ.</a:t>
            </a:r>
          </a:p>
          <a:p>
            <a:pPr marL="179388" indent="0">
              <a:buNone/>
              <a:tabLst>
                <a:tab pos="3495675" algn="l"/>
              </a:tabLst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79388" indent="0" algn="just">
              <a:buNone/>
              <a:tabLst>
                <a:tab pos="3495675" algn="l"/>
              </a:tabLst>
            </a:pPr>
            <a:r>
              <a:rPr lang="uk-UA" sz="1600" dirty="0" err="1">
                <a:solidFill>
                  <a:schemeClr val="bg1"/>
                </a:solidFill>
              </a:rPr>
              <a:t>Электронная</a:t>
            </a:r>
            <a:r>
              <a:rPr lang="uk-UA" sz="1600" dirty="0">
                <a:solidFill>
                  <a:schemeClr val="bg1"/>
                </a:solidFill>
              </a:rPr>
              <a:t> </a:t>
            </a:r>
            <a:r>
              <a:rPr lang="uk-UA" sz="1600" dirty="0" err="1">
                <a:solidFill>
                  <a:schemeClr val="bg1"/>
                </a:solidFill>
              </a:rPr>
              <a:t>регистрация</a:t>
            </a:r>
            <a:r>
              <a:rPr lang="uk-UA" sz="1600" dirty="0">
                <a:solidFill>
                  <a:schemeClr val="bg1"/>
                </a:solidFill>
              </a:rPr>
              <a:t> </a:t>
            </a:r>
            <a:r>
              <a:rPr lang="uk-UA" sz="1600" dirty="0" err="1">
                <a:solidFill>
                  <a:schemeClr val="bg1"/>
                </a:solidFill>
              </a:rPr>
              <a:t>школьных</a:t>
            </a:r>
            <a:r>
              <a:rPr lang="uk-UA" sz="1600" dirty="0">
                <a:solidFill>
                  <a:schemeClr val="bg1"/>
                </a:solidFill>
              </a:rPr>
              <a:t> </a:t>
            </a:r>
            <a:r>
              <a:rPr lang="uk-UA" sz="1600" dirty="0" err="1">
                <a:solidFill>
                  <a:schemeClr val="bg1"/>
                </a:solidFill>
              </a:rPr>
              <a:t>музеев</a:t>
            </a:r>
            <a:r>
              <a:rPr lang="uk-UA" sz="1600" dirty="0">
                <a:solidFill>
                  <a:schemeClr val="bg1"/>
                </a:solidFill>
              </a:rPr>
              <a:t> </a:t>
            </a:r>
            <a:r>
              <a:rPr lang="uk-UA" sz="1600" dirty="0" err="1">
                <a:solidFill>
                  <a:schemeClr val="bg1"/>
                </a:solidFill>
              </a:rPr>
              <a:t>является</a:t>
            </a:r>
            <a:r>
              <a:rPr lang="uk-UA" sz="1600" dirty="0">
                <a:solidFill>
                  <a:schemeClr val="bg1"/>
                </a:solidFill>
              </a:rPr>
              <a:t> </a:t>
            </a:r>
            <a:r>
              <a:rPr lang="uk-UA" sz="1600" dirty="0" err="1">
                <a:solidFill>
                  <a:schemeClr val="bg1"/>
                </a:solidFill>
              </a:rPr>
              <a:t>заключительным</a:t>
            </a:r>
            <a:r>
              <a:rPr lang="uk-UA" sz="1600" dirty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этапом</a:t>
            </a:r>
            <a:r>
              <a:rPr lang="uk-UA" sz="1600" dirty="0" smtClean="0">
                <a:solidFill>
                  <a:schemeClr val="bg1"/>
                </a:solidFill>
              </a:rPr>
              <a:t>, </a:t>
            </a:r>
            <a:r>
              <a:rPr lang="uk-UA" sz="1600" dirty="0">
                <a:solidFill>
                  <a:schemeClr val="bg1"/>
                </a:solidFill>
              </a:rPr>
              <a:t>по </a:t>
            </a:r>
            <a:r>
              <a:rPr lang="uk-UA" sz="1600" dirty="0" err="1">
                <a:solidFill>
                  <a:schemeClr val="bg1"/>
                </a:solidFill>
              </a:rPr>
              <a:t>итогам</a:t>
            </a:r>
            <a:r>
              <a:rPr lang="uk-UA" sz="1600" dirty="0">
                <a:solidFill>
                  <a:schemeClr val="bg1"/>
                </a:solidFill>
              </a:rPr>
              <a:t> </a:t>
            </a:r>
            <a:r>
              <a:rPr lang="uk-UA" sz="1600" dirty="0" err="1">
                <a:solidFill>
                  <a:schemeClr val="bg1"/>
                </a:solidFill>
              </a:rPr>
              <a:t>которой</a:t>
            </a:r>
            <a:r>
              <a:rPr lang="uk-UA" sz="1600" dirty="0">
                <a:solidFill>
                  <a:schemeClr val="bg1"/>
                </a:solidFill>
              </a:rPr>
              <a:t> музею </a:t>
            </a:r>
            <a:r>
              <a:rPr lang="uk-UA" sz="1600" dirty="0" err="1">
                <a:solidFill>
                  <a:schemeClr val="bg1"/>
                </a:solidFill>
              </a:rPr>
              <a:t>выдается</a:t>
            </a:r>
            <a:r>
              <a:rPr lang="uk-UA" sz="1600" dirty="0">
                <a:solidFill>
                  <a:schemeClr val="bg1"/>
                </a:solidFill>
              </a:rPr>
              <a:t> </a:t>
            </a:r>
            <a:r>
              <a:rPr lang="uk-UA" sz="1600" b="1" dirty="0" err="1">
                <a:solidFill>
                  <a:schemeClr val="bg1"/>
                </a:solidFill>
              </a:rPr>
              <a:t>Свидетельство</a:t>
            </a:r>
            <a:r>
              <a:rPr lang="uk-UA" sz="1600" b="1" dirty="0">
                <a:solidFill>
                  <a:schemeClr val="bg1"/>
                </a:solidFill>
              </a:rPr>
              <a:t> о </a:t>
            </a:r>
            <a:r>
              <a:rPr lang="uk-UA" sz="1600" b="1" dirty="0" err="1">
                <a:solidFill>
                  <a:schemeClr val="bg1"/>
                </a:solidFill>
              </a:rPr>
              <a:t>регистрации</a:t>
            </a:r>
            <a:r>
              <a:rPr lang="uk-UA" sz="1600" b="1" dirty="0">
                <a:solidFill>
                  <a:schemeClr val="bg1"/>
                </a:solidFill>
              </a:rPr>
              <a:t> </a:t>
            </a:r>
            <a:r>
              <a:rPr lang="uk-UA" sz="1600" b="1" dirty="0" err="1">
                <a:solidFill>
                  <a:schemeClr val="bg1"/>
                </a:solidFill>
              </a:rPr>
              <a:t>музея</a:t>
            </a:r>
            <a:r>
              <a:rPr lang="uk-UA" sz="1600" b="1" dirty="0">
                <a:solidFill>
                  <a:schemeClr val="bg1"/>
                </a:solidFill>
              </a:rPr>
              <a:t>.</a:t>
            </a:r>
            <a:endParaRPr lang="ru-RU" sz="1600" b="1" dirty="0">
              <a:solidFill>
                <a:schemeClr val="bg1"/>
              </a:solidFill>
            </a:endParaRPr>
          </a:p>
          <a:p>
            <a:pPr marL="179388" indent="0">
              <a:buNone/>
              <a:tabLst>
                <a:tab pos="3495675" algn="l"/>
              </a:tabLst>
            </a:pP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Этапы паспортизации и электронной регистрации школьных музеев образовательных организаций РК в  2022 году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7362" y="1600200"/>
            <a:ext cx="3198275" cy="452596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752528"/>
          </a:xfrm>
        </p:spPr>
        <p:txBody>
          <a:bodyPr>
            <a:normAutofit fontScale="25000" lnSpcReduction="20000"/>
          </a:bodyPr>
          <a:lstStyle/>
          <a:p>
            <a:pPr marL="0" indent="0" algn="just"/>
            <a:r>
              <a:rPr lang="ru-RU" sz="6400" dirty="0">
                <a:solidFill>
                  <a:schemeClr val="bg1"/>
                </a:solidFill>
              </a:rPr>
              <a:t>В Паспортизации и электронной регистрации принимают участие </a:t>
            </a:r>
            <a:r>
              <a:rPr lang="ru-RU" sz="6400" dirty="0">
                <a:solidFill>
                  <a:schemeClr val="bg1"/>
                </a:solidFill>
              </a:rPr>
              <a:t>действующие и вновь созданные музеи образовательных организаций Республики Крым всех форм собственности, не прошедшие паспортизацию и регистрацию ранее</a:t>
            </a:r>
            <a:r>
              <a:rPr lang="ru-RU" sz="6400" dirty="0">
                <a:solidFill>
                  <a:schemeClr val="bg1"/>
                </a:solidFill>
              </a:rPr>
              <a:t>, </a:t>
            </a:r>
            <a:r>
              <a:rPr lang="ru-RU" sz="6400" dirty="0">
                <a:solidFill>
                  <a:schemeClr val="bg1"/>
                </a:solidFill>
              </a:rPr>
              <a:t>независимо </a:t>
            </a:r>
            <a:r>
              <a:rPr lang="ru-RU" sz="6400" dirty="0">
                <a:solidFill>
                  <a:schemeClr val="bg1"/>
                </a:solidFill>
              </a:rPr>
              <a:t>от </a:t>
            </a:r>
            <a:r>
              <a:rPr lang="ru-RU" sz="6400" dirty="0">
                <a:solidFill>
                  <a:schemeClr val="bg1"/>
                </a:solidFill>
              </a:rPr>
              <a:t>профиля.</a:t>
            </a:r>
          </a:p>
          <a:p>
            <a:pPr marL="0" indent="179388" algn="just">
              <a:buNone/>
            </a:pPr>
            <a:r>
              <a:rPr lang="en-US" sz="6400" b="1" dirty="0">
                <a:solidFill>
                  <a:schemeClr val="bg1"/>
                </a:solidFill>
              </a:rPr>
              <a:t>I</a:t>
            </a:r>
            <a:r>
              <a:rPr lang="ru-RU" sz="6400" b="1" dirty="0">
                <a:solidFill>
                  <a:schemeClr val="bg1"/>
                </a:solidFill>
              </a:rPr>
              <a:t> этап (с 03 по 24 октября 2022 года) </a:t>
            </a:r>
            <a:r>
              <a:rPr lang="ru-RU" sz="6400" dirty="0">
                <a:solidFill>
                  <a:schemeClr val="bg1"/>
                </a:solidFill>
              </a:rPr>
              <a:t>– паспортизация школьных музеев общеобразовательных организаций, образовательных организаций дополнительного образования и среднего профессионального образования в ГБОУ ДО РК «ЦДЮТК».</a:t>
            </a:r>
          </a:p>
          <a:p>
            <a:pPr marL="0" indent="136525" algn="just">
              <a:buNone/>
            </a:pPr>
            <a:r>
              <a:rPr lang="en-US" sz="6400" b="1" dirty="0">
                <a:solidFill>
                  <a:schemeClr val="bg1"/>
                </a:solidFill>
              </a:rPr>
              <a:t>II</a:t>
            </a:r>
            <a:r>
              <a:rPr lang="ru-RU" sz="6400" b="1" dirty="0">
                <a:solidFill>
                  <a:schemeClr val="bg1"/>
                </a:solidFill>
              </a:rPr>
              <a:t> этап (с 24 октября по 07 ноября 2022 года)</a:t>
            </a:r>
            <a:r>
              <a:rPr lang="ru-RU" sz="6400" dirty="0">
                <a:solidFill>
                  <a:schemeClr val="bg1"/>
                </a:solidFill>
              </a:rPr>
              <a:t> – регистрация музеев образовательных организаций, расположенных на территории Республики Крым на электронном Портале школьных </a:t>
            </a:r>
            <a:r>
              <a:rPr lang="ru-RU" sz="6400" dirty="0" smtClean="0">
                <a:solidFill>
                  <a:schemeClr val="bg1"/>
                </a:solidFill>
              </a:rPr>
              <a:t>музеев.</a:t>
            </a:r>
          </a:p>
          <a:p>
            <a:pPr marL="0" indent="136525" algn="just">
              <a:buNone/>
            </a:pPr>
            <a:r>
              <a:rPr lang="ru-RU" sz="6400" dirty="0" smtClean="0">
                <a:solidFill>
                  <a:schemeClr val="bg1"/>
                </a:solidFill>
              </a:rPr>
              <a:t>Срок</a:t>
            </a:r>
            <a:r>
              <a:rPr lang="uk-UA" sz="6400" dirty="0" smtClean="0">
                <a:solidFill>
                  <a:schemeClr val="bg1"/>
                </a:solidFill>
              </a:rPr>
              <a:t> </a:t>
            </a:r>
            <a:r>
              <a:rPr lang="uk-UA" sz="6400" dirty="0" err="1">
                <a:solidFill>
                  <a:schemeClr val="bg1"/>
                </a:solidFill>
              </a:rPr>
              <a:t>подачи</a:t>
            </a:r>
            <a:r>
              <a:rPr lang="uk-UA" sz="6400" dirty="0">
                <a:solidFill>
                  <a:schemeClr val="bg1"/>
                </a:solidFill>
              </a:rPr>
              <a:t> </a:t>
            </a:r>
            <a:r>
              <a:rPr lang="uk-UA" sz="6400" dirty="0" err="1">
                <a:solidFill>
                  <a:schemeClr val="bg1"/>
                </a:solidFill>
              </a:rPr>
              <a:t>документов</a:t>
            </a:r>
            <a:r>
              <a:rPr lang="uk-UA" sz="6400" dirty="0">
                <a:solidFill>
                  <a:schemeClr val="bg1"/>
                </a:solidFill>
              </a:rPr>
              <a:t> в ГБОУ ДО РК «ЦДЮТК»</a:t>
            </a:r>
            <a:r>
              <a:rPr lang="ru-RU" sz="6400" dirty="0">
                <a:solidFill>
                  <a:schemeClr val="bg1"/>
                </a:solidFill>
              </a:rPr>
              <a:t> с 25 августа по 03 </a:t>
            </a:r>
            <a:r>
              <a:rPr lang="ru-RU" sz="6400" dirty="0" err="1">
                <a:solidFill>
                  <a:schemeClr val="bg1"/>
                </a:solidFill>
              </a:rPr>
              <a:t>ок</a:t>
            </a:r>
            <a:r>
              <a:rPr lang="uk-UA" sz="6400" dirty="0" err="1">
                <a:solidFill>
                  <a:schemeClr val="bg1"/>
                </a:solidFill>
              </a:rPr>
              <a:t>тября</a:t>
            </a:r>
            <a:r>
              <a:rPr lang="uk-UA" sz="6400" dirty="0">
                <a:solidFill>
                  <a:schemeClr val="bg1"/>
                </a:solidFill>
              </a:rPr>
              <a:t> 202</a:t>
            </a:r>
            <a:r>
              <a:rPr lang="ru-RU" sz="6400" dirty="0">
                <a:solidFill>
                  <a:schemeClr val="bg1"/>
                </a:solidFill>
              </a:rPr>
              <a:t>2</a:t>
            </a:r>
            <a:r>
              <a:rPr lang="uk-UA" sz="6400" dirty="0">
                <a:solidFill>
                  <a:schemeClr val="bg1"/>
                </a:solidFill>
              </a:rPr>
              <a:t> </a:t>
            </a:r>
            <a:r>
              <a:rPr lang="uk-UA" sz="6400" dirty="0" err="1">
                <a:solidFill>
                  <a:schemeClr val="bg1"/>
                </a:solidFill>
              </a:rPr>
              <a:t>года</a:t>
            </a:r>
            <a:r>
              <a:rPr lang="uk-UA" sz="6400" dirty="0">
                <a:solidFill>
                  <a:schemeClr val="bg1"/>
                </a:solidFill>
              </a:rPr>
              <a:t>. </a:t>
            </a:r>
            <a:endParaRPr lang="ru-RU" sz="6400" dirty="0">
              <a:solidFill>
                <a:schemeClr val="bg1"/>
              </a:solidFill>
            </a:endParaRPr>
          </a:p>
          <a:p>
            <a:pPr marL="0" indent="0"/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9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ПАСПОРТИЗАЦИЯ И РЕГИСТРАЦИЯ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Autofit/>
          </a:bodyPr>
          <a:lstStyle/>
          <a:p>
            <a:pPr marL="85725" indent="50800" algn="just"/>
            <a:r>
              <a:rPr lang="ru-RU" sz="1400" dirty="0">
                <a:solidFill>
                  <a:schemeClr val="bg1"/>
                </a:solidFill>
              </a:rPr>
              <a:t>Для участия в </a:t>
            </a:r>
            <a:r>
              <a:rPr lang="en-US" sz="1400" b="1" i="1" dirty="0">
                <a:solidFill>
                  <a:schemeClr val="bg1"/>
                </a:solidFill>
              </a:rPr>
              <a:t>I</a:t>
            </a:r>
            <a:r>
              <a:rPr lang="ru-RU" sz="1400" b="1" i="1" dirty="0">
                <a:solidFill>
                  <a:schemeClr val="bg1"/>
                </a:solidFill>
              </a:rPr>
              <a:t> этапе – </a:t>
            </a:r>
            <a:r>
              <a:rPr lang="ru-RU" sz="1400" b="1" i="1" dirty="0" smtClean="0">
                <a:solidFill>
                  <a:schemeClr val="bg1"/>
                </a:solidFill>
              </a:rPr>
              <a:t>ПАСПОРТИЗАЦИИ </a:t>
            </a:r>
            <a:r>
              <a:rPr lang="ru-RU" sz="1400" dirty="0">
                <a:solidFill>
                  <a:schemeClr val="bg1"/>
                </a:solidFill>
              </a:rPr>
              <a:t>– Муниципальный куратор направляет Региональному куратору в адрес Государственного бюджетного образовательного учреждения дополнительного образования Республики Крым «Центр детско-юношеского туризма и краеведения» (295011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>
                <a:solidFill>
                  <a:schemeClr val="bg1"/>
                </a:solidFill>
              </a:rPr>
              <a:t>г. Симферополь, ул. </a:t>
            </a:r>
            <a:r>
              <a:rPr lang="ru-RU" sz="1400" dirty="0" smtClean="0">
                <a:solidFill>
                  <a:schemeClr val="bg1"/>
                </a:solidFill>
              </a:rPr>
              <a:t>Турецкая</a:t>
            </a:r>
            <a:r>
              <a:rPr lang="ru-RU" sz="1400" dirty="0">
                <a:solidFill>
                  <a:schemeClr val="bg1"/>
                </a:solidFill>
              </a:rPr>
              <a:t>, 8 (краеведческий отдел), тел. +79789732598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>
                <a:solidFill>
                  <a:schemeClr val="bg1"/>
                </a:solidFill>
              </a:rPr>
              <a:t>e-</a:t>
            </a:r>
            <a:r>
              <a:rPr lang="ru-RU" sz="1400" dirty="0" err="1">
                <a:solidFill>
                  <a:schemeClr val="bg1"/>
                </a:solidFill>
              </a:rPr>
              <a:t>mail</a:t>
            </a:r>
            <a:r>
              <a:rPr lang="ru-RU" sz="1400" dirty="0">
                <a:solidFill>
                  <a:schemeClr val="bg1"/>
                </a:solidFill>
              </a:rPr>
              <a:t>: </a:t>
            </a:r>
            <a:r>
              <a:rPr lang="ru-RU" sz="1400" u="sng" dirty="0">
                <a:solidFill>
                  <a:srgbClr val="7030A0"/>
                </a:solidFill>
              </a:rPr>
              <a:t>untur-museum-portal@mail.ru</a:t>
            </a:r>
            <a:r>
              <a:rPr lang="ru-RU" sz="1400" dirty="0">
                <a:solidFill>
                  <a:schemeClr val="bg1"/>
                </a:solidFill>
              </a:rPr>
              <a:t>) до 03 октября 2022 года следующие документы:</a:t>
            </a:r>
          </a:p>
          <a:p>
            <a:pPr marL="0" indent="136525" algn="just"/>
            <a:r>
              <a:rPr lang="ru-RU" sz="1400" dirty="0">
                <a:solidFill>
                  <a:schemeClr val="bg1"/>
                </a:solidFill>
              </a:rPr>
              <a:t>- </a:t>
            </a:r>
            <a:r>
              <a:rPr lang="ru-RU" sz="1400" b="1" i="1" dirty="0">
                <a:solidFill>
                  <a:schemeClr val="bg1"/>
                </a:solidFill>
              </a:rPr>
              <a:t>учетная карточка музея </a:t>
            </a:r>
            <a:r>
              <a:rPr lang="ru-RU" sz="1400" dirty="0">
                <a:solidFill>
                  <a:schemeClr val="bg1"/>
                </a:solidFill>
              </a:rPr>
              <a:t>образовательной организации установленного образца на бумажном носителе </a:t>
            </a:r>
            <a:r>
              <a:rPr lang="ru-RU" sz="1400" dirty="0" smtClean="0">
                <a:solidFill>
                  <a:schemeClr val="bg1"/>
                </a:solidFill>
              </a:rPr>
              <a:t>формата </a:t>
            </a:r>
            <a:r>
              <a:rPr lang="ru-RU" sz="1400" dirty="0">
                <a:solidFill>
                  <a:schemeClr val="bg1"/>
                </a:solidFill>
              </a:rPr>
              <a:t>А4 с обязательным предоставлением электронной копии в формате </a:t>
            </a:r>
            <a:r>
              <a:rPr lang="en-US" sz="1400" dirty="0">
                <a:solidFill>
                  <a:schemeClr val="bg1"/>
                </a:solidFill>
              </a:rPr>
              <a:t>Microsoft </a:t>
            </a:r>
            <a:r>
              <a:rPr lang="en-US" sz="1400" dirty="0" err="1">
                <a:solidFill>
                  <a:schemeClr val="bg1"/>
                </a:solidFill>
              </a:rPr>
              <a:t>Exel</a:t>
            </a:r>
            <a:r>
              <a:rPr lang="ru-RU" sz="1400" dirty="0">
                <a:solidFill>
                  <a:schemeClr val="bg1"/>
                </a:solidFill>
              </a:rPr>
              <a:t> (*.</a:t>
            </a:r>
            <a:r>
              <a:rPr lang="en-US" sz="1400" dirty="0" err="1">
                <a:solidFill>
                  <a:schemeClr val="bg1"/>
                </a:solidFill>
              </a:rPr>
              <a:t>xls</a:t>
            </a:r>
            <a:r>
              <a:rPr lang="ru-RU" sz="1400" dirty="0">
                <a:solidFill>
                  <a:schemeClr val="bg1"/>
                </a:solidFill>
              </a:rPr>
              <a:t> или *. </a:t>
            </a:r>
            <a:r>
              <a:rPr lang="en-US" sz="1400" dirty="0" err="1">
                <a:solidFill>
                  <a:schemeClr val="bg1"/>
                </a:solidFill>
              </a:rPr>
              <a:t>xlsx</a:t>
            </a:r>
            <a:r>
              <a:rPr lang="ru-RU" sz="1400" dirty="0" smtClean="0">
                <a:solidFill>
                  <a:schemeClr val="bg1"/>
                </a:solidFill>
              </a:rPr>
              <a:t>);</a:t>
            </a:r>
          </a:p>
          <a:p>
            <a:pPr marL="0" indent="136525" algn="just"/>
            <a:r>
              <a:rPr lang="ru-RU" sz="1400" dirty="0" smtClean="0">
                <a:solidFill>
                  <a:schemeClr val="bg1"/>
                </a:solidFill>
              </a:rPr>
              <a:t>- </a:t>
            </a:r>
            <a:r>
              <a:rPr lang="ru-RU" sz="1400" b="1" i="1" dirty="0" smtClean="0">
                <a:solidFill>
                  <a:schemeClr val="bg1"/>
                </a:solidFill>
              </a:rPr>
              <a:t>акт обследования музея </a:t>
            </a:r>
            <a:r>
              <a:rPr lang="ru-RU" sz="1400" dirty="0" smtClean="0">
                <a:solidFill>
                  <a:schemeClr val="bg1"/>
                </a:solidFill>
              </a:rPr>
              <a:t>установленного образца на бумажном носителе формата А4 с оригиналом подписи руководителя образовательной организации и мокрой печатью с обязательным предоставлением электронной копии в формате *.</a:t>
            </a:r>
            <a:r>
              <a:rPr lang="en-US" sz="1400" dirty="0" smtClean="0">
                <a:solidFill>
                  <a:schemeClr val="bg1"/>
                </a:solidFill>
              </a:rPr>
              <a:t>pdf</a:t>
            </a:r>
            <a:r>
              <a:rPr lang="ru-RU" sz="1400" dirty="0" smtClean="0">
                <a:solidFill>
                  <a:schemeClr val="bg1"/>
                </a:solidFill>
              </a:rPr>
              <a:t>. В акте обследования музея подробно отражаются основные направления деятельности музея, дается заключение комиссии о возможности присвоения музею звания «школьный музей». Акт должен быть подписан председателем и всеми членами комиссии по обследованию с указанием ФИО и должностей (Приложение 3);</a:t>
            </a:r>
          </a:p>
          <a:p>
            <a:pPr marL="0" indent="136525" algn="just"/>
            <a:r>
              <a:rPr lang="ru-RU" sz="1400" dirty="0" smtClean="0">
                <a:solidFill>
                  <a:schemeClr val="bg1"/>
                </a:solidFill>
              </a:rPr>
              <a:t>- </a:t>
            </a:r>
            <a:r>
              <a:rPr lang="ru-RU" sz="1400" b="1" i="1" dirty="0">
                <a:solidFill>
                  <a:schemeClr val="bg1"/>
                </a:solidFill>
              </a:rPr>
              <a:t>приказ о назначении руководителя школьного музея </a:t>
            </a:r>
            <a:r>
              <a:rPr lang="ru-RU" sz="1400" dirty="0">
                <a:solidFill>
                  <a:schemeClr val="bg1"/>
                </a:solidFill>
              </a:rPr>
              <a:t>(заверенный подписью руководителя и оттиском печати образовательной организации);</a:t>
            </a:r>
          </a:p>
          <a:p>
            <a:pPr marL="0" indent="136525" algn="just"/>
            <a:r>
              <a:rPr lang="ru-RU" sz="1400" dirty="0">
                <a:solidFill>
                  <a:schemeClr val="bg1"/>
                </a:solidFill>
              </a:rPr>
              <a:t>- </a:t>
            </a:r>
            <a:r>
              <a:rPr lang="ru-RU" sz="1400" b="1" i="1" dirty="0">
                <a:solidFill>
                  <a:schemeClr val="bg1"/>
                </a:solidFill>
              </a:rPr>
              <a:t>фотографии</a:t>
            </a:r>
            <a:r>
              <a:rPr lang="ru-RU" sz="1400" dirty="0">
                <a:solidFill>
                  <a:schemeClr val="bg1"/>
                </a:solidFill>
              </a:rPr>
              <a:t>, наглядно представляющие разделы экспозиции, наиболее ценные экспонаты, различные формы работы в музее – 4 фотографии </a:t>
            </a: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электронном виде в формате *.</a:t>
            </a:r>
            <a:r>
              <a:rPr lang="en-US" sz="1400" dirty="0">
                <a:solidFill>
                  <a:schemeClr val="bg1"/>
                </a:solidFill>
              </a:rPr>
              <a:t>jpeg</a:t>
            </a:r>
            <a:r>
              <a:rPr lang="ru-RU" sz="1400" dirty="0">
                <a:solidFill>
                  <a:schemeClr val="bg1"/>
                </a:solidFill>
              </a:rPr>
              <a:t> (размером 640х480);</a:t>
            </a:r>
          </a:p>
          <a:p>
            <a:pPr marL="0" indent="136525" algn="just"/>
            <a:r>
              <a:rPr lang="ru-RU" sz="1400" dirty="0">
                <a:solidFill>
                  <a:schemeClr val="bg1"/>
                </a:solidFill>
              </a:rPr>
              <a:t>- </a:t>
            </a:r>
            <a:r>
              <a:rPr lang="ru-RU" sz="1400" b="1" i="1" dirty="0">
                <a:solidFill>
                  <a:schemeClr val="bg1"/>
                </a:solidFill>
              </a:rPr>
              <a:t>заявка по установленному образцу </a:t>
            </a:r>
            <a:r>
              <a:rPr lang="ru-RU" sz="1400" dirty="0">
                <a:solidFill>
                  <a:schemeClr val="bg1"/>
                </a:solidFill>
              </a:rPr>
              <a:t>(Приложение 4);</a:t>
            </a:r>
          </a:p>
          <a:p>
            <a:pPr marL="0" indent="127000" algn="just"/>
            <a:r>
              <a:rPr lang="ru-RU" sz="1400" dirty="0">
                <a:solidFill>
                  <a:schemeClr val="bg1"/>
                </a:solidFill>
              </a:rPr>
              <a:t>- </a:t>
            </a:r>
            <a:r>
              <a:rPr lang="ru-RU" sz="1400" b="1" i="1" dirty="0">
                <a:solidFill>
                  <a:schemeClr val="bg1"/>
                </a:solidFill>
              </a:rPr>
              <a:t>заявка на предоставление доступа к электронному Порталу «Школьные музеи» </a:t>
            </a:r>
            <a:r>
              <a:rPr lang="ru-RU" sz="1400" dirty="0">
                <a:solidFill>
                  <a:schemeClr val="bg1"/>
                </a:solidFill>
              </a:rPr>
              <a:t>(Приложение 5)</a:t>
            </a:r>
          </a:p>
          <a:p>
            <a:pPr marL="0" indent="136525" algn="just"/>
            <a:r>
              <a:rPr lang="ru-RU" sz="1400" b="1" dirty="0">
                <a:solidFill>
                  <a:schemeClr val="bg1"/>
                </a:solidFill>
              </a:rPr>
              <a:t>Образцы документов и требования по оформлению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размещены </a:t>
            </a:r>
            <a:r>
              <a:rPr lang="ru-RU" sz="1400" dirty="0">
                <a:solidFill>
                  <a:schemeClr val="bg1"/>
                </a:solidFill>
              </a:rPr>
              <a:t>на сайте ЦДЮТК ФГБОУ ДО ФЦДО в разделе «Школьные музеи. Нормативная база» </a:t>
            </a:r>
            <a:r>
              <a:rPr lang="en-US" sz="1400" u="sng" dirty="0">
                <a:solidFill>
                  <a:srgbClr val="7030A0"/>
                </a:solidFill>
              </a:rPr>
              <a:t>https</a:t>
            </a:r>
            <a:r>
              <a:rPr lang="ru-RU" sz="1400" u="sng" dirty="0">
                <a:solidFill>
                  <a:srgbClr val="7030A0"/>
                </a:solidFill>
              </a:rPr>
              <a:t>://</a:t>
            </a:r>
            <a:r>
              <a:rPr lang="en-US" sz="1400" u="sng" dirty="0" err="1">
                <a:solidFill>
                  <a:srgbClr val="7030A0"/>
                </a:solidFill>
              </a:rPr>
              <a:t>fcdtk</a:t>
            </a:r>
            <a:r>
              <a:rPr lang="ru-RU" sz="1400" u="sng" dirty="0">
                <a:solidFill>
                  <a:srgbClr val="7030A0"/>
                </a:solidFill>
              </a:rPr>
              <a:t>.</a:t>
            </a:r>
            <a:r>
              <a:rPr lang="en-US" sz="1400" u="sng" dirty="0" err="1">
                <a:solidFill>
                  <a:srgbClr val="7030A0"/>
                </a:solidFill>
              </a:rPr>
              <a:t>ru</a:t>
            </a:r>
            <a:r>
              <a:rPr lang="ru-RU" sz="1400" u="sng" dirty="0">
                <a:solidFill>
                  <a:srgbClr val="7030A0"/>
                </a:solidFill>
              </a:rPr>
              <a:t>/</a:t>
            </a:r>
            <a:r>
              <a:rPr lang="en-US" sz="1400" u="sng" dirty="0">
                <a:solidFill>
                  <a:srgbClr val="7030A0"/>
                </a:solidFill>
              </a:rPr>
              <a:t>page</a:t>
            </a:r>
            <a:r>
              <a:rPr lang="ru-RU" sz="1400" u="sng" dirty="0">
                <a:solidFill>
                  <a:srgbClr val="7030A0"/>
                </a:solidFill>
              </a:rPr>
              <a:t>/1571145994553-</a:t>
            </a:r>
            <a:r>
              <a:rPr lang="en-US" sz="1400" u="sng" dirty="0" err="1">
                <a:solidFill>
                  <a:srgbClr val="7030A0"/>
                </a:solidFill>
              </a:rPr>
              <a:t>shkolnye</a:t>
            </a:r>
            <a:r>
              <a:rPr lang="ru-RU" sz="1400" u="sng" dirty="0">
                <a:solidFill>
                  <a:srgbClr val="7030A0"/>
                </a:solidFill>
              </a:rPr>
              <a:t>-</a:t>
            </a:r>
            <a:r>
              <a:rPr lang="en-US" sz="1400" u="sng" dirty="0" err="1">
                <a:solidFill>
                  <a:srgbClr val="7030A0"/>
                </a:solidFill>
              </a:rPr>
              <a:t>muzei</a:t>
            </a:r>
            <a:r>
              <a:rPr lang="ru-RU" sz="1400" u="sng" dirty="0">
                <a:solidFill>
                  <a:srgbClr val="7030A0"/>
                </a:solidFill>
              </a:rPr>
              <a:t>-</a:t>
            </a:r>
            <a:r>
              <a:rPr lang="en-US" sz="1400" u="sng" dirty="0" err="1">
                <a:solidFill>
                  <a:srgbClr val="7030A0"/>
                </a:solidFill>
              </a:rPr>
              <a:t>normativnaya</a:t>
            </a:r>
            <a:r>
              <a:rPr lang="ru-RU" sz="1400" u="sng" dirty="0">
                <a:solidFill>
                  <a:srgbClr val="7030A0"/>
                </a:solidFill>
              </a:rPr>
              <a:t>-</a:t>
            </a:r>
            <a:r>
              <a:rPr lang="en-US" sz="1400" u="sng" dirty="0" err="1">
                <a:solidFill>
                  <a:srgbClr val="7030A0"/>
                </a:solidFill>
              </a:rPr>
              <a:t>baza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8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Раздел Школьные музеи – 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Нормативная база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3968" y="2588104"/>
            <a:ext cx="233553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23988" y="1417638"/>
            <a:ext cx="8424936" cy="476247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499992" y="2480092"/>
            <a:ext cx="1728192" cy="1308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7193</TotalTime>
  <Words>879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Школьный музей -</vt:lpstr>
      <vt:lpstr>Презентация PowerPoint</vt:lpstr>
      <vt:lpstr>Приказ об утверждении Положения о паспортизации школьных музеев Российской Федерации  №9-ОД от 29.04.2021 </vt:lpstr>
      <vt:lpstr>Приказ МОНМ РК №1960 от 13.12.2021  «О проведении паспортизации и регистрации музеев образовательных организаций, расположенных на территории Республике Крым в  2022 году»</vt:lpstr>
      <vt:lpstr>Презентация PowerPoint</vt:lpstr>
      <vt:lpstr>Этапы паспортизации и электронной регистрации школьных музеев образовательных организаций РК в  2022 году </vt:lpstr>
      <vt:lpstr>ПАСПОРТИЗАЦИЯ И РЕГИСТРАЦИЯ</vt:lpstr>
      <vt:lpstr>Раздел Школьные музеи –  Нормативная база</vt:lpstr>
      <vt:lpstr>Образцы документов</vt:lpstr>
      <vt:lpstr>ПАСПОРТИЗАЦИЯ И РЕГИСТРАЦИЯ</vt:lpstr>
      <vt:lpstr>https://fcdtk.ru</vt:lpstr>
      <vt:lpstr>Раздел Школьные музеи –  Реестр школьных музеев</vt:lpstr>
      <vt:lpstr>Реестр школьных музеев РФ</vt:lpstr>
      <vt:lpstr>Количество школьных музеев, прошедших паспортизацию  в РК и регистрацию на Портале школьных музеев (на 20.09.2022)</vt:lpstr>
      <vt:lpstr>Реестр школьных музеев РК  со статусом «Подтвержден»</vt:lpstr>
      <vt:lpstr>Статус музея «Подтверждён»</vt:lpstr>
      <vt:lpstr>Итог электронной регистрации - сертификат</vt:lpstr>
      <vt:lpstr>Сертификат о регистрации школьного музея  на Портале школьных музеев РФ</vt:lpstr>
      <vt:lpstr>Контакты: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469</cp:revision>
  <dcterms:created xsi:type="dcterms:W3CDTF">2015-08-24T15:47:52Z</dcterms:created>
  <dcterms:modified xsi:type="dcterms:W3CDTF">2022-09-20T11:05:50Z</dcterms:modified>
</cp:coreProperties>
</file>