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8" r:id="rId2"/>
    <p:sldId id="471" r:id="rId3"/>
    <p:sldId id="279" r:id="rId4"/>
    <p:sldId id="470" r:id="rId5"/>
    <p:sldId id="269" r:id="rId6"/>
    <p:sldId id="469" r:id="rId7"/>
    <p:sldId id="473" r:id="rId8"/>
    <p:sldId id="472" r:id="rId9"/>
    <p:sldId id="468" r:id="rId10"/>
    <p:sldId id="287" r:id="rId11"/>
    <p:sldId id="267" r:id="rId12"/>
    <p:sldId id="283" r:id="rId13"/>
    <p:sldId id="288" r:id="rId14"/>
    <p:sldId id="475" r:id="rId15"/>
    <p:sldId id="474" r:id="rId16"/>
    <p:sldId id="257" r:id="rId17"/>
  </p:sldIdLst>
  <p:sldSz cx="12192000" cy="6858000"/>
  <p:notesSz cx="6858000" cy="9947275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259"/>
    <a:srgbClr val="133E57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2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B94E35-2DB6-4CAC-9FD1-5B45B2F20204}" type="datetime1">
              <a:rPr lang="ru-RU" smtClean="0"/>
              <a:t>23.08.2022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078EF9-7F2B-4B20-A25C-9E80C1697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075B20-9A3C-4148-8AF7-93F235ED71A1}" type="datetime1">
              <a:rPr lang="ru-RU" noProof="0" smtClean="0"/>
              <a:t>23.08.2022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AAF9CF-D1E5-49FD-94F7-B246BB67E24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28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5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8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AAF9CF-D1E5-49FD-94F7-B246BB67E24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7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ABC045-2DC8-47C6-BDCC-8A0BB0B26BBE}" type="datetime1">
              <a:rPr lang="ru-RU" noProof="0" smtClean="0"/>
              <a:t>23.08.2022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E949AA-4799-41C6-B7AF-E30CB139CE51}" type="datetime1">
              <a:rPr lang="ru-RU" noProof="0" smtClean="0"/>
              <a:t>23.08.2022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E7F378-F7E9-4AF9-845E-2CD5A7B72783}" type="datetime1">
              <a:rPr lang="ru-RU" noProof="0" smtClean="0"/>
              <a:t>23.08.2022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8E039F-24CB-46E4-A2B6-4D56D988AAD9}" type="datetime1">
              <a:rPr lang="ru-RU" noProof="0" smtClean="0"/>
              <a:t>23.08.2022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4473E400-D9F1-4EF9-A943-AF6CC9919340}" type="datetime1">
              <a:rPr lang="ru-RU" noProof="0" smtClean="0"/>
              <a:t>23.08.2022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5FA6C5-38B2-4B26-95D9-40D5DC6430FF}" type="datetime1">
              <a:rPr lang="ru-RU" noProof="0" smtClean="0"/>
              <a:t>23.08.2022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заголовк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D63808-EB2F-45FE-9F7A-42AE62FBAE56}" type="datetime1">
              <a:rPr lang="ru-RU" noProof="0" smtClean="0"/>
              <a:t>23.08.2022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Рисунок 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29F7ED-45DA-4EC7-BE64-3FC4CE75C528}" type="datetime1">
              <a:rPr lang="ru-RU" noProof="0" smtClean="0"/>
              <a:t>23.08.2022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прав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Рисунок 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780B1-DD89-41D0-911A-95ACED0939A6}" type="datetime1">
              <a:rPr lang="ru-RU" noProof="0" smtClean="0"/>
              <a:t>23.08.2022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Надпись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1" name="Надпись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Прямоугольник: Скругленные углы 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E587C7-8C99-43A0-BDFA-88897E00DCEB}" type="datetime1">
              <a:rPr lang="ru-RU" noProof="0" smtClean="0"/>
              <a:t>23.08.2022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22FB8-14FB-427F-AF07-FD406572E4AC}" type="datetime1">
              <a:rPr lang="ru-RU" noProof="0" smtClean="0"/>
              <a:t>23.08.2022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Прямоугольник: Скругленные углы 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C70BA8-9F42-4ABE-ABB0-2835B7F0D3DE}" type="datetime1">
              <a:rPr lang="ru-RU" noProof="0" smtClean="0"/>
              <a:t>23.08.2022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C8FDB16-3987-4B39-BD80-3F12E781865B}" type="datetime1">
              <a:rPr lang="ru-RU" noProof="0" smtClean="0"/>
              <a:t>23.08.2022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icrosoft.com/fwlink/?linkid=200734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начок колонны">
            <a:extLst>
              <a:ext uri="{FF2B5EF4-FFF2-40B4-BE49-F238E27FC236}">
                <a16:creationId xmlns:a16="http://schemas.microsoft.com/office/drawing/2014/main" id="{FC7E2CCC-C53E-454B-9DE0-F2484BA0F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584" y="79048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67" y="3173387"/>
            <a:ext cx="10827148" cy="2421464"/>
          </a:xfrm>
        </p:spPr>
        <p:txBody>
          <a:bodyPr rtlCol="0">
            <a:noAutofit/>
          </a:bodyPr>
          <a:lstStyle/>
          <a:p>
            <a:pPr algn="ctr" rtl="0"/>
            <a:r>
              <a:rPr lang="ru-RU" sz="6600" b="1" dirty="0"/>
              <a:t>Особенности работы </a:t>
            </a:r>
            <a:br>
              <a:rPr lang="ru-RU" sz="6600" b="1" dirty="0"/>
            </a:br>
            <a:r>
              <a:rPr lang="ru-RU" sz="6600" b="1" dirty="0"/>
              <a:t>по организации деятельности школьных музеев в Республике </a:t>
            </a:r>
            <a:r>
              <a:rPr lang="ru-RU" sz="6600" b="1" dirty="0" err="1"/>
              <a:t>крым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D42AAB4-7D75-89EB-B95F-FB430B6C0B1E}"/>
              </a:ext>
            </a:extLst>
          </p:cNvPr>
          <p:cNvSpPr/>
          <p:nvPr/>
        </p:nvSpPr>
        <p:spPr>
          <a:xfrm>
            <a:off x="919163" y="444120"/>
            <a:ext cx="11106153" cy="1157093"/>
          </a:xfrm>
          <a:prstGeom prst="roundRect">
            <a:avLst/>
          </a:prstGeom>
          <a:solidFill>
            <a:srgbClr val="F0E9F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indent="180000" algn="just"/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165 музеев образовательных организаций из 23 муниципальных образований Республики Крым. Из них из общеобразовательных учреждений – 159, из учреждений дополнительного образования – 6. По профилям: военно-исторические – 77; историко-краеведческие – 63; истории образования – 1; археологические – 1; этнографические – 16; природные – 1; литературные –2; искусствоведческие – 1; мемориальные – 2; другие -1. Наибольшее количество школьных музеев в городе Симферополе – 23, в Нижнегорском районе – 21, в Сакском и Симферопольском районах по 14.</a:t>
            </a:r>
          </a:p>
          <a:p>
            <a:pPr indent="180000"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84BF97E4-D969-A7E8-5990-91D26AA2222A}"/>
              </a:ext>
            </a:extLst>
          </p:cNvPr>
          <p:cNvSpPr/>
          <p:nvPr/>
        </p:nvSpPr>
        <p:spPr>
          <a:xfrm>
            <a:off x="130974" y="605664"/>
            <a:ext cx="847724" cy="798354"/>
          </a:xfrm>
          <a:prstGeom prst="flowChartConnector">
            <a:avLst/>
          </a:prstGeom>
          <a:solidFill>
            <a:srgbClr val="F0E9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1BC9653-2F9B-8AAA-8DE3-4DBC15399D08}"/>
              </a:ext>
            </a:extLst>
          </p:cNvPr>
          <p:cNvSpPr/>
          <p:nvPr/>
        </p:nvSpPr>
        <p:spPr>
          <a:xfrm>
            <a:off x="919157" y="1724254"/>
            <a:ext cx="11106153" cy="741834"/>
          </a:xfrm>
          <a:prstGeom prst="roundRect">
            <a:avLst/>
          </a:prstGeom>
          <a:solidFill>
            <a:srgbClr val="F0E9F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indent="180000" algn="just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12 музеев образовательных организаций из 6 муниципальных образований и 1 Государственного бюджетного общеобразовательного учреждения Республики Крым. По профилям: военно-исторические – 6, историко-краеведческие – 2, этнографические – 2, отраслевые (музей спорта) – 2.</a:t>
            </a: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85A1B8F5-8971-2547-477C-3736DC79395D}"/>
              </a:ext>
            </a:extLst>
          </p:cNvPr>
          <p:cNvSpPr/>
          <p:nvPr/>
        </p:nvSpPr>
        <p:spPr>
          <a:xfrm>
            <a:off x="93180" y="1648708"/>
            <a:ext cx="847723" cy="830462"/>
          </a:xfrm>
          <a:prstGeom prst="flowChartConnector">
            <a:avLst/>
          </a:prstGeom>
          <a:solidFill>
            <a:srgbClr val="F0E9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2017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D0E7A39-3602-AFC9-F88F-9114E00D6DA0}"/>
              </a:ext>
            </a:extLst>
          </p:cNvPr>
          <p:cNvSpPr/>
          <p:nvPr/>
        </p:nvSpPr>
        <p:spPr>
          <a:xfrm>
            <a:off x="871064" y="2642066"/>
            <a:ext cx="11106153" cy="538464"/>
          </a:xfrm>
          <a:prstGeom prst="roundRect">
            <a:avLst/>
          </a:prstGeom>
          <a:solidFill>
            <a:srgbClr val="F0E9F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indent="180000" algn="just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11 музеев образовательных организаций РК. По профилям: военно-исторические – 5; историко-краеведческие – 3; литературные – 1; этнографические – 2.</a:t>
            </a:r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1FDE4FAB-029E-40CA-CC73-C783D1A21631}"/>
              </a:ext>
            </a:extLst>
          </p:cNvPr>
          <p:cNvSpPr/>
          <p:nvPr/>
        </p:nvSpPr>
        <p:spPr>
          <a:xfrm>
            <a:off x="93180" y="2496407"/>
            <a:ext cx="847723" cy="830240"/>
          </a:xfrm>
          <a:prstGeom prst="flowChartConnector">
            <a:avLst/>
          </a:prstGeom>
          <a:solidFill>
            <a:srgbClr val="F0E9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2018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B6CB1C3-4F72-4FF4-3DC5-AD2F7F07FF53}"/>
              </a:ext>
            </a:extLst>
          </p:cNvPr>
          <p:cNvSpPr/>
          <p:nvPr/>
        </p:nvSpPr>
        <p:spPr>
          <a:xfrm>
            <a:off x="919157" y="3292423"/>
            <a:ext cx="11106153" cy="956701"/>
          </a:xfrm>
          <a:prstGeom prst="roundRect">
            <a:avLst/>
          </a:prstGeom>
          <a:solidFill>
            <a:srgbClr val="F0E9F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indent="180000" algn="just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21 музей образовательных организаций Республики Крым, из них 15 музеев общеобразовательных организаций из муниципальных округов г. Алушты, г. Феодосии, Джанкойского, Красногвардейского, Советского, Черноморского районов и 6 музеев образовательных организаций среднего профессионального образования. По профилям: военно-исторические – 8, исторические – 6, историко-краеведческие – 5, этнографические – 1, литературные – 1.</a:t>
            </a:r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EB20A03C-180B-D195-92F3-E9E2E4F60DDE}"/>
              </a:ext>
            </a:extLst>
          </p:cNvPr>
          <p:cNvSpPr/>
          <p:nvPr/>
        </p:nvSpPr>
        <p:spPr>
          <a:xfrm>
            <a:off x="114929" y="3370659"/>
            <a:ext cx="847724" cy="787310"/>
          </a:xfrm>
          <a:prstGeom prst="flowChartConnector">
            <a:avLst/>
          </a:prstGeom>
          <a:solidFill>
            <a:srgbClr val="F0E9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93317955-517F-923F-DEB6-80376135C732}"/>
              </a:ext>
            </a:extLst>
          </p:cNvPr>
          <p:cNvSpPr/>
          <p:nvPr/>
        </p:nvSpPr>
        <p:spPr>
          <a:xfrm>
            <a:off x="940903" y="4385414"/>
            <a:ext cx="11106153" cy="571275"/>
          </a:xfrm>
          <a:prstGeom prst="roundRect">
            <a:avLst/>
          </a:prstGeom>
          <a:solidFill>
            <a:srgbClr val="F0E9F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indent="180000" algn="just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 4 музея образовательных организаций Республики Крым из г. Евпатории, Бахчисарайского, Ленинского и Черноморского районов. По профилям: военно-исторические – 1, историко-краеведческие – 3.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8ED85445-1227-F3C6-EAAE-EF4C55268FDA}"/>
              </a:ext>
            </a:extLst>
          </p:cNvPr>
          <p:cNvSpPr/>
          <p:nvPr/>
        </p:nvSpPr>
        <p:spPr>
          <a:xfrm>
            <a:off x="962653" y="5188129"/>
            <a:ext cx="11106153" cy="548925"/>
          </a:xfrm>
          <a:prstGeom prst="roundRect">
            <a:avLst/>
          </a:prstGeom>
          <a:solidFill>
            <a:srgbClr val="F0E9F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indent="180000" algn="just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3 музея образовательных организаций Республики Крым из муниципальных образований г. Саки и г. Симферополя. По профилям: военно-исторические – 3.</a:t>
            </a:r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BF78DF71-2BF4-6864-1179-65ACF8FF6BB4}"/>
              </a:ext>
            </a:extLst>
          </p:cNvPr>
          <p:cNvSpPr/>
          <p:nvPr/>
        </p:nvSpPr>
        <p:spPr>
          <a:xfrm>
            <a:off x="114929" y="4222030"/>
            <a:ext cx="847724" cy="787310"/>
          </a:xfrm>
          <a:prstGeom prst="flowChartConnector">
            <a:avLst/>
          </a:prstGeom>
          <a:solidFill>
            <a:srgbClr val="F0E9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2020</a:t>
            </a:r>
          </a:p>
        </p:txBody>
      </p:sp>
      <p:sp>
        <p:nvSpPr>
          <p:cNvPr id="26" name="Блок-схема: узел 25">
            <a:extLst>
              <a:ext uri="{FF2B5EF4-FFF2-40B4-BE49-F238E27FC236}">
                <a16:creationId xmlns:a16="http://schemas.microsoft.com/office/drawing/2014/main" id="{5F1AB0F6-9D56-5C9D-9F3E-046C1D834097}"/>
              </a:ext>
            </a:extLst>
          </p:cNvPr>
          <p:cNvSpPr/>
          <p:nvPr/>
        </p:nvSpPr>
        <p:spPr>
          <a:xfrm>
            <a:off x="130974" y="5068936"/>
            <a:ext cx="847724" cy="787310"/>
          </a:xfrm>
          <a:prstGeom prst="flowChartConnector">
            <a:avLst/>
          </a:prstGeom>
          <a:solidFill>
            <a:srgbClr val="F0E9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5AC9BD-4FFE-A362-6365-1C54839D42E4}"/>
              </a:ext>
            </a:extLst>
          </p:cNvPr>
          <p:cNvSpPr txBox="1"/>
          <p:nvPr/>
        </p:nvSpPr>
        <p:spPr>
          <a:xfrm>
            <a:off x="2335943" y="-57704"/>
            <a:ext cx="9641274" cy="461665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Паспортизация музеев образовательных организаций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9DB4A4D-2E1E-D0B8-87B8-3BA47BC7B626}"/>
              </a:ext>
            </a:extLst>
          </p:cNvPr>
          <p:cNvSpPr/>
          <p:nvPr/>
        </p:nvSpPr>
        <p:spPr>
          <a:xfrm>
            <a:off x="300444" y="5821081"/>
            <a:ext cx="11751065" cy="9842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Всего с 2016 по 2021 г. в Паспортизации приняли участие 216 музеев общеобразовательных организаций, 199 - прошли электронную регистрацию. Данные школьных музеев, прошедших электронную регистрацию на портале “Школьные музеи” размещены на сайте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ЦДЮТиК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ФГБОУ ДО ФЦДО в разделе школьные музеи, реестр школьных музеев (https://fcdtk.ru/museums).</a:t>
            </a:r>
          </a:p>
        </p:txBody>
      </p:sp>
    </p:spTree>
    <p:extLst>
      <p:ext uri="{BB962C8B-B14F-4D97-AF65-F5344CB8AC3E}">
        <p14:creationId xmlns:p14="http://schemas.microsoft.com/office/powerpoint/2010/main" val="356987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0A56B6D-68FF-4857-8990-A6199FD6F087}"/>
              </a:ext>
            </a:extLst>
          </p:cNvPr>
          <p:cNvSpPr txBox="1"/>
          <p:nvPr/>
        </p:nvSpPr>
        <p:spPr>
          <a:xfrm>
            <a:off x="834222" y="1780277"/>
            <a:ext cx="29942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ru-RU"/>
            </a:defPPr>
          </a:lstStyle>
          <a:p>
            <a:pPr algn="r"/>
            <a:r>
              <a:rPr lang="ru-RU" sz="2800" b="1" dirty="0"/>
              <a:t>Количество музеев образовательных организаций, прошедших паспортизацию (регистрацию) в Республике Крым</a:t>
            </a:r>
          </a:p>
          <a:p>
            <a:pPr algn="r"/>
            <a:r>
              <a:rPr lang="ru-RU" sz="2800" b="1" dirty="0"/>
              <a:t> (на 06.05.2022)</a:t>
            </a:r>
            <a:endParaRPr lang="ru-RU" sz="2000" b="1" dirty="0"/>
          </a:p>
        </p:txBody>
      </p:sp>
      <p:pic>
        <p:nvPicPr>
          <p:cNvPr id="3" name="Рисунок 2" descr="Значок колонны">
            <a:extLst>
              <a:ext uri="{FF2B5EF4-FFF2-40B4-BE49-F238E27FC236}">
                <a16:creationId xmlns:a16="http://schemas.microsoft.com/office/drawing/2014/main" id="{472C8E21-E55F-C61F-2F0D-B5D23EFC2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4845" y="12015"/>
            <a:ext cx="1905000" cy="190500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3CB31C4-3B8D-D20B-5FE9-6F71AC142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325447"/>
              </p:ext>
            </p:extLst>
          </p:nvPr>
        </p:nvGraphicFramePr>
        <p:xfrm>
          <a:off x="4495536" y="112846"/>
          <a:ext cx="7401619" cy="66100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468269">
                  <a:extLst>
                    <a:ext uri="{9D8B030D-6E8A-4147-A177-3AD203B41FA5}">
                      <a16:colId xmlns:a16="http://schemas.microsoft.com/office/drawing/2014/main" val="452853542"/>
                    </a:ext>
                  </a:extLst>
                </a:gridCol>
                <a:gridCol w="2323603">
                  <a:extLst>
                    <a:ext uri="{9D8B030D-6E8A-4147-A177-3AD203B41FA5}">
                      <a16:colId xmlns:a16="http://schemas.microsoft.com/office/drawing/2014/main" val="2246525828"/>
                    </a:ext>
                  </a:extLst>
                </a:gridCol>
                <a:gridCol w="1045966">
                  <a:extLst>
                    <a:ext uri="{9D8B030D-6E8A-4147-A177-3AD203B41FA5}">
                      <a16:colId xmlns:a16="http://schemas.microsoft.com/office/drawing/2014/main" val="2945503317"/>
                    </a:ext>
                  </a:extLst>
                </a:gridCol>
                <a:gridCol w="2066303">
                  <a:extLst>
                    <a:ext uri="{9D8B030D-6E8A-4147-A177-3AD203B41FA5}">
                      <a16:colId xmlns:a16="http://schemas.microsoft.com/office/drawing/2014/main" val="1284597565"/>
                    </a:ext>
                  </a:extLst>
                </a:gridCol>
                <a:gridCol w="1497478">
                  <a:extLst>
                    <a:ext uri="{9D8B030D-6E8A-4147-A177-3AD203B41FA5}">
                      <a16:colId xmlns:a16="http://schemas.microsoft.com/office/drawing/2014/main" val="3763373739"/>
                    </a:ext>
                  </a:extLst>
                </a:gridCol>
              </a:tblGrid>
              <a:tr h="575051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Города/районы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Подтвержденные на Портале «Школьные музеи» (Москва)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Общее кол-во школ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2747958034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dirty="0">
                          <a:effectLst/>
                        </a:rPr>
                        <a:t>1 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200" kern="0" dirty="0">
                          <a:effectLst/>
                        </a:rPr>
                        <a:t>Алушта</a:t>
                      </a:r>
                      <a:endParaRPr lang="ru-RU" sz="1200" b="1" kern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3080237470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Армянск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2330770943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Джанкой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705760127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Евпатория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2911333323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Керчь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3318683102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Красноперекопск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200135481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Саки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2064449734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Симферополь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1647866043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Судак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515715087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Феодосия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2629400016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Ялта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4053529794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endParaRPr lang="ru-RU" sz="10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73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933485782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Бахчисарайский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292991104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Белогорский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3444869656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Джанкойский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3012590910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1532631318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Красногвардейский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1368418844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Красноперекопский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3171479056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Ленинский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4125003718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Нижнегорский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833699600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Первомайский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3264090721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Раздольненский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2095922327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Сакский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3168663579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Симферопольский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2618580169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Советский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3135047544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Черноморский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2337102249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ГБОУ РК (школы)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2413306177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Частные школы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3685813756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28 </a:t>
                      </a: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Школа Артек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3847314723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Итого: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3489870055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В С Е Г О: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2577202273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ГБПОУ РК (СПО)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2942413852"/>
                  </a:ext>
                </a:extLst>
              </a:tr>
              <a:tr h="177529"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199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/>
                </a:tc>
                <a:extLst>
                  <a:ext uri="{0D108BD9-81ED-4DB2-BD59-A6C34878D82A}">
                    <a16:rowId xmlns:a16="http://schemas.microsoft.com/office/drawing/2014/main" val="2962936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1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23F69-87BA-65BA-FB74-F977DE56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05" y="96999"/>
            <a:ext cx="5422097" cy="1323952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50800" dist="38100" algn="l" rotWithShape="0">
                    <a:schemeClr val="tx2">
                      <a:lumMod val="20000"/>
                      <a:lumOff val="80000"/>
                      <a:alpha val="40000"/>
                    </a:schemeClr>
                  </a:outerShdw>
                </a:effectLst>
                <a:latin typeface="+mn-lt"/>
                <a:cs typeface="+mn-cs"/>
              </a:rPr>
              <a:t>Республиканский этап Всероссийского конкурса школьных музеев в 2022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E90441-044F-14E1-ED6B-B5BC673C0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57" y="4275614"/>
            <a:ext cx="5467738" cy="208014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1900" dirty="0"/>
              <a:t>В работе жюри Конкурса принимают участие научные сотрудники ГБУ РК «Крымский этнографический музей» и «Центральный музей Тавриды», Государственного автономного учреждения культуры Республики Крым «Ливадийский дворец-музей».</a:t>
            </a:r>
          </a:p>
          <a:p>
            <a:pPr marL="0" indent="0" algn="just">
              <a:buNone/>
            </a:pPr>
            <a:r>
              <a:rPr lang="ru-RU" sz="1900" dirty="0"/>
              <a:t>Победители регионально этапа будут рекомендованы для участия во Всероссийском конкурсе школьных музеев в сентябре-ноябре 2022 года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906B2-C48E-88D6-62E2-69FA5EE069F3}"/>
              </a:ext>
            </a:extLst>
          </p:cNvPr>
          <p:cNvSpPr txBox="1"/>
          <p:nvPr/>
        </p:nvSpPr>
        <p:spPr>
          <a:xfrm>
            <a:off x="248637" y="1420951"/>
            <a:ext cx="53386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 республиканский этап Всероссийского конкурса школьных музеев в 2022 году были представлены 65 конкурсных работ учащихся из числа актива паспортизованных музеев образовательных организаций из 24 муниципальных образований Республики Крым.</a:t>
            </a:r>
          </a:p>
          <a:p>
            <a:endParaRPr lang="ru-RU" dirty="0"/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FC3B58-D616-D914-5D90-4A1A439B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75" y="3766457"/>
            <a:ext cx="3034782" cy="2927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2E442A-195E-8B64-E594-A7667F0C3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38" y="3657600"/>
            <a:ext cx="3073838" cy="310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4A187C-F262-1814-2225-AF6C3E6954E1}"/>
              </a:ext>
            </a:extLst>
          </p:cNvPr>
          <p:cNvSpPr/>
          <p:nvPr/>
        </p:nvSpPr>
        <p:spPr>
          <a:xfrm>
            <a:off x="6041829" y="446314"/>
            <a:ext cx="5783165" cy="332014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ru-RU" sz="1600" b="1" dirty="0">
                <a:cs typeface="Times New Roman" panose="02020603050405020304" pitchFamily="18" charset="0"/>
              </a:rPr>
              <a:t>Республиканский этап Конкурса проводится по пяти номинациям: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cs typeface="Times New Roman" panose="02020603050405020304" pitchFamily="18" charset="0"/>
              </a:rPr>
              <a:t> Музей военно-патриотической тематики.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cs typeface="Times New Roman" panose="02020603050405020304" pitchFamily="18" charset="0"/>
              </a:rPr>
              <a:t>Музей образовательной организации.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cs typeface="Times New Roman" panose="02020603050405020304" pitchFamily="18" charset="0"/>
              </a:rPr>
              <a:t>Лучший экскурсовод музея образовательной организации (по двум возрастным группам).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cs typeface="Times New Roman" panose="02020603050405020304" pitchFamily="18" charset="0"/>
              </a:rPr>
              <a:t> Лучший экскурсовод по объектам культурного и природного наследия (по двум возрастным группам).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cs typeface="Times New Roman" panose="02020603050405020304" pitchFamily="18" charset="0"/>
              </a:rPr>
              <a:t>Лучший экскурсовод военно-патриотического музея образовательной организации (по двум возрастным группам).</a:t>
            </a:r>
          </a:p>
        </p:txBody>
      </p:sp>
    </p:spTree>
    <p:extLst>
      <p:ext uri="{BB962C8B-B14F-4D97-AF65-F5344CB8AC3E}">
        <p14:creationId xmlns:p14="http://schemas.microsoft.com/office/powerpoint/2010/main" val="317418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23F69-87BA-65BA-FB74-F977DE56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14" y="162657"/>
            <a:ext cx="7101886" cy="883196"/>
          </a:xfrm>
          <a:noFill/>
          <a:effectLst/>
        </p:spPr>
        <p:txBody>
          <a:bodyPr>
            <a:noAutofit/>
          </a:bodyPr>
          <a:lstStyle/>
          <a:p>
            <a:r>
              <a:rPr lang="ru-RU" sz="2000" b="1" dirty="0">
                <a:effectLst/>
                <a:latin typeface="+mn-lt"/>
                <a:cs typeface="+mn-cs"/>
              </a:rPr>
              <a:t>Республиканский этап Всероссийского фестиваля музеев образовательных организаций</a:t>
            </a:r>
            <a:br>
              <a:rPr lang="ru-RU" sz="2000" b="1" dirty="0">
                <a:effectLst/>
                <a:latin typeface="+mn-lt"/>
                <a:cs typeface="+mn-cs"/>
              </a:rPr>
            </a:br>
            <a:r>
              <a:rPr lang="ru-RU" sz="2000" b="1" dirty="0">
                <a:effectLst/>
                <a:latin typeface="+mn-lt"/>
                <a:cs typeface="+mn-cs"/>
              </a:rPr>
              <a:t> “Без срока давности” в Республике </a:t>
            </a:r>
            <a:r>
              <a:rPr lang="ru-RU" sz="2000" b="1" dirty="0">
                <a:latin typeface="+mn-lt"/>
                <a:cs typeface="+mn-cs"/>
              </a:rPr>
              <a:t>Крым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906B2-C48E-88D6-62E2-69FA5EE069F3}"/>
              </a:ext>
            </a:extLst>
          </p:cNvPr>
          <p:cNvSpPr txBox="1"/>
          <p:nvPr/>
        </p:nvSpPr>
        <p:spPr>
          <a:xfrm>
            <a:off x="150529" y="85901"/>
            <a:ext cx="48328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Фестиваль проводился с целью сохранения и увековечения памяти о жертвах военных преступлений среди мирного населения, событиях и жертвах военных преступлений нацистов и их пособников в период Великой Отечественной войны 1941-1945 гг.</a:t>
            </a:r>
          </a:p>
          <a:p>
            <a:endParaRPr lang="ru-RU" sz="1400" dirty="0"/>
          </a:p>
          <a:p>
            <a:r>
              <a:rPr lang="ru-RU" sz="1400" dirty="0"/>
              <a:t>Республиканский этап Фестиваля проходил в трех номинациях: «Музей»; «Виртуальный музей»; «Выставка».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4A187C-F262-1814-2225-AF6C3E6954E1}"/>
              </a:ext>
            </a:extLst>
          </p:cNvPr>
          <p:cNvSpPr/>
          <p:nvPr/>
        </p:nvSpPr>
        <p:spPr>
          <a:xfrm>
            <a:off x="43757" y="1901783"/>
            <a:ext cx="5046357" cy="3470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08000" rIns="72000" bIns="108000" rtlCol="0" anchor="ctr" anchorCtr="1"/>
          <a:lstStyle/>
          <a:p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</a:rPr>
              <a:t>Республиканский этап Фестиваля включал в себя два этапа:</a:t>
            </a:r>
          </a:p>
          <a:p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</a:rPr>
              <a:t>I этап – до 09 марта 2022 года </a:t>
            </a:r>
            <a:r>
              <a:rPr lang="ru-RU" sz="1400" dirty="0">
                <a:solidFill>
                  <a:schemeClr val="bg1"/>
                </a:solidFill>
              </a:rPr>
              <a:t>– конкурсный отбор концепций музейных экспозиций общеобразовательных организаций, посвященных сохранению исторической памяти о трагедии мирного населения СССР – жертв военных преступлений нацистов и их пособников в период Великой Отечественной войны 1941-1945 гг., установлению обстоятельств вновь выявленных преступлений против мирного населения;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</a:rPr>
              <a:t> II этап – с 10 марта по 31 марта 2022 года </a:t>
            </a:r>
            <a:r>
              <a:rPr lang="ru-RU" sz="1400" dirty="0">
                <a:solidFill>
                  <a:schemeClr val="bg1"/>
                </a:solidFill>
              </a:rPr>
              <a:t>– представление школьного музея или музейных экспозиций (видеоролик-презентация по тематическому направлению).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9F351C-8245-33C2-8B38-60B86B29AA87}"/>
              </a:ext>
            </a:extLst>
          </p:cNvPr>
          <p:cNvSpPr txBox="1"/>
          <p:nvPr/>
        </p:nvSpPr>
        <p:spPr>
          <a:xfrm>
            <a:off x="148658" y="5441789"/>
            <a:ext cx="50116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На республиканский этап Фестиваля были представлены 8 конкурсных работ музеев общеобразовательных организаций из городских округов – Симферополя, Феодосии, Ялты, Белогорского, Красногвардейского и Сакского районов, ГБОУ РК «Керченская школа-интернат с усиленной физической подготовкой».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E1F5AA6-4D46-A0DC-4AB4-B12C2390058E}"/>
              </a:ext>
            </a:extLst>
          </p:cNvPr>
          <p:cNvSpPr/>
          <p:nvPr/>
        </p:nvSpPr>
        <p:spPr>
          <a:xfrm>
            <a:off x="5255229" y="1191067"/>
            <a:ext cx="6786242" cy="21387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08000" rIns="72000" bIns="108000" rtlCol="0" anchor="ctr" anchorCtr="1"/>
          <a:lstStyle/>
          <a:p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Победителями республиканского этапа Фестиваля среди общеобразовательных организаций стали:</a:t>
            </a:r>
          </a:p>
          <a:p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 номинации «Музей» - Историко-краеведческий музей муниципального бюджетного общеобразовательного учреждения «</a:t>
            </a:r>
            <a:r>
              <a:rPr lang="ru-RU" sz="1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Лесновская</a:t>
            </a: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 средняя школа» Сакского района Республики Крым;</a:t>
            </a:r>
          </a:p>
          <a:p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 в номинации «Виртуальный музей» - музей Государственного бюджетного общеобразовательного учреждения Республики Крым «Керченская школа-интернат с усиленной физической подготовкой»;</a:t>
            </a:r>
          </a:p>
          <a:p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 в номинации «Выставка» - Школьный музей «С чего начинается Родина» муниципального бюджетного общеобразовательного учреждения «</a:t>
            </a:r>
            <a:r>
              <a:rPr lang="ru-RU" sz="1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Елизаветовская</a:t>
            </a: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 средняя школа» Сакского района Республики Крым.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9740742-7D66-5FC1-2BCA-322DD63678B6}"/>
              </a:ext>
            </a:extLst>
          </p:cNvPr>
          <p:cNvSpPr/>
          <p:nvPr/>
        </p:nvSpPr>
        <p:spPr>
          <a:xfrm>
            <a:off x="5255229" y="3542581"/>
            <a:ext cx="6786242" cy="14971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08000" rIns="72000" bIns="108000" rtlCol="0" anchor="ctr" anchorCtr="1"/>
          <a:lstStyle/>
          <a:p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Победителем республиканского этапа Фестиваля среди профессиональных образовательных организаций стал в номинации «Музей»: I степени - Военно-исторический музей партизанской славы Государственного бюджетного профессионального образовательного учреждения Республики Крым «Бахчисарайский техникум строительства и транспорта» (руководитель </a:t>
            </a:r>
            <a:r>
              <a:rPr lang="ru-RU" sz="1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Чуракова</a:t>
            </a: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 Ольга Васильевна, педагог дополнительного образования Государственного бюджетного профессионального образовательного учреждения Республики Крым «Бахчисарайский техникум строительства и транспорта»). Данная организация представляла Республику Крым на Всероссийском уровне. (г. Москва)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1185208-6120-045B-388E-9E1A2D77F334}"/>
              </a:ext>
            </a:extLst>
          </p:cNvPr>
          <p:cNvSpPr/>
          <p:nvPr/>
        </p:nvSpPr>
        <p:spPr>
          <a:xfrm>
            <a:off x="5255229" y="5252538"/>
            <a:ext cx="6786242" cy="14474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08000" rIns="72000" bIns="108000" rtlCol="0" anchor="ctr" anchorCtr="1"/>
          <a:lstStyle/>
          <a:p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Победителем республиканского этапа Фестиваля среди образовательных организаций высшего образования стал  в номинации «Выставка»: 1 степени - музей Крымского юридического института (филиал) федерального государственного казенного образовательного учреждения высшего образования «Университет прокуратуры Российской Федерации» (руководитель </a:t>
            </a:r>
            <a:r>
              <a:rPr lang="ru-RU" sz="1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Задерсйчук</a:t>
            </a: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 Иван Панасович, доцент, кафедры общегуманитарных и социально-экономических дисциплин Крымского юридического института (филиал) федерального государственного казенного образовательного учреждения высшего образования «Университет прокуратуры Российской Федерации»).</a:t>
            </a:r>
          </a:p>
        </p:txBody>
      </p:sp>
    </p:spTree>
    <p:extLst>
      <p:ext uri="{BB962C8B-B14F-4D97-AF65-F5344CB8AC3E}">
        <p14:creationId xmlns:p14="http://schemas.microsoft.com/office/powerpoint/2010/main" val="406566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CDB3A-8A6E-E2BB-7734-43BFE9CB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01336"/>
            <a:ext cx="7703190" cy="2835479"/>
          </a:xfrm>
        </p:spPr>
        <p:txBody>
          <a:bodyPr>
            <a:normAutofit/>
          </a:bodyPr>
          <a:lstStyle/>
          <a:p>
            <a:r>
              <a:rPr lang="ru-RU" sz="2400" b="1" dirty="0"/>
              <a:t>Приказ Министерства образования, науки и молодежи Республики Крым от 15.08.2022 № 1248</a:t>
            </a:r>
            <a:br>
              <a:rPr lang="ru-RU" sz="2400" dirty="0"/>
            </a:br>
            <a:r>
              <a:rPr lang="ru-RU" sz="2400" dirty="0"/>
              <a:t> «О проведении регионального этапа Всероссийского конкурса цифровизации фондов и экспозиций школьных музеев «Школьный музей: цифровой формат» </a:t>
            </a:r>
            <a:br>
              <a:rPr lang="ru-RU" sz="2400" dirty="0"/>
            </a:br>
            <a:r>
              <a:rPr lang="ru-RU" sz="2400" dirty="0"/>
              <a:t>в Республике Крым в 2022году»</a:t>
            </a:r>
            <a:br>
              <a:rPr lang="ru-RU" sz="2400" dirty="0"/>
            </a:br>
            <a:endParaRPr lang="ru-RU" sz="24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C73AE5-1A4C-4E61-3103-E305C04F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284" y="2936147"/>
            <a:ext cx="11207692" cy="3825379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/>
              <a:t>Задачи конкурса: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- содействие оцифровке максимального количества вещественных и документальных материалов музейного фонда в школьных музеях образовательных организаций с целью их сохранения;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- привлечение обучающихся к школьной музейной деятельности, исследованию, изучению и сохранению истории страны;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- повышение роли информационных технологий в деятельности школьных музеев;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- обучение школьников использованию современных цифровых технологий в музейной деятельности;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- создание условий для реализации творческого потенциала обучающихся;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- изучение и обобщение опыта работы по цифровизации хранящихся в школьных музеях вещественных и документальных материалов по тематике краеведения и военной истории;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- создание интернет-страниц, аккаунтов в социальных сетях для размещения информации об экспозициях и выставках школьного музея, виртуальных экскурсий, 3-D туров и пр.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C2FB14-EE0F-C947-D827-C1C11E5DF7C2}"/>
              </a:ext>
            </a:extLst>
          </p:cNvPr>
          <p:cNvSpPr/>
          <p:nvPr/>
        </p:nvSpPr>
        <p:spPr>
          <a:xfrm>
            <a:off x="8573549" y="318782"/>
            <a:ext cx="3473042" cy="23656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84259"/>
                </a:solidFill>
              </a:rPr>
              <a:t>Конкурс проводится по инициативе Организационного комитета «НАША ПОБЕДА» в рамках федерального проекта партии «ЕДИНАЯ РОССИЯ» «Историческая память».</a:t>
            </a:r>
            <a:endParaRPr lang="ru-RU" sz="2000" dirty="0">
              <a:solidFill>
                <a:srgbClr val="1842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95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FFA0C-283D-874E-CD93-AE494FB8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Воспитательная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A36E48-9D57-5D54-9DEC-9AB46CC42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/>
              <a:t>Школьные музеи </a:t>
            </a:r>
            <a:r>
              <a:rPr lang="ru-RU" sz="2800" dirty="0"/>
              <a:t>– </a:t>
            </a:r>
          </a:p>
          <a:p>
            <a:pPr marL="0" indent="0">
              <a:buNone/>
            </a:pPr>
            <a:r>
              <a:rPr lang="ru-RU" sz="2800" dirty="0"/>
              <a:t>   100% школ - 2024 году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/>
              <a:t>Школьные спортивные клубы</a:t>
            </a:r>
            <a:r>
              <a:rPr lang="ru-RU" sz="2800" dirty="0"/>
              <a:t> – </a:t>
            </a:r>
          </a:p>
          <a:p>
            <a:pPr marL="0" indent="0">
              <a:buNone/>
            </a:pPr>
            <a:r>
              <a:rPr lang="ru-RU" sz="2800" dirty="0"/>
              <a:t>  100% школ - 2024 году</a:t>
            </a:r>
          </a:p>
          <a:p>
            <a:pPr marL="0" indent="0">
              <a:buNone/>
            </a:pPr>
            <a:endParaRPr lang="ru-R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/>
              <a:t>Походы</a:t>
            </a:r>
            <a:r>
              <a:rPr lang="ru-RU" sz="2800" dirty="0"/>
              <a:t> – 6,3% детей </a:t>
            </a:r>
          </a:p>
          <a:p>
            <a:pPr marL="0" indent="0">
              <a:buNone/>
            </a:pPr>
            <a:r>
              <a:rPr lang="ru-RU" sz="2800" dirty="0"/>
              <a:t>   Республики Крым в 2022 году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/>
              <a:t>Экскурсии</a:t>
            </a:r>
            <a:r>
              <a:rPr lang="ru-RU" sz="2800" dirty="0"/>
              <a:t> – 11% детей </a:t>
            </a:r>
          </a:p>
          <a:p>
            <a:pPr marL="0" indent="0">
              <a:buNone/>
            </a:pPr>
            <a:r>
              <a:rPr lang="ru-RU" sz="2800" dirty="0"/>
              <a:t>   Республики Крым в 2022 году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E0B2D1-9D61-419A-6EF4-418B89AF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1260000"/>
          </a:xfrm>
        </p:spPr>
        <p:txBody>
          <a:bodyPr>
            <a:normAutofit fontScale="92500"/>
          </a:bodyPr>
          <a:lstStyle/>
          <a:p>
            <a:r>
              <a:rPr lang="ru-RU" dirty="0"/>
              <a:t>Включение  в программы воспитания образовательных организаций, </a:t>
            </a:r>
          </a:p>
          <a:p>
            <a:r>
              <a:rPr lang="ru-RU" dirty="0"/>
              <a:t> формы организация работы с родителями </a:t>
            </a:r>
          </a:p>
        </p:txBody>
      </p:sp>
    </p:spTree>
    <p:extLst>
      <p:ext uri="{BB962C8B-B14F-4D97-AF65-F5344CB8AC3E}">
        <p14:creationId xmlns:p14="http://schemas.microsoft.com/office/powerpoint/2010/main" val="189392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258423" y="2468131"/>
            <a:ext cx="9675153" cy="3148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ru-RU" sz="6000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6A95A-39C3-0660-AF68-B55207894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1721" y="103517"/>
            <a:ext cx="8683625" cy="1422079"/>
          </a:xfrm>
        </p:spPr>
        <p:txBody>
          <a:bodyPr>
            <a:normAutofit fontScale="90000"/>
          </a:bodyPr>
          <a:lstStyle/>
          <a:p>
            <a:r>
              <a:rPr lang="ru-RU" dirty="0"/>
              <a:t>Нормативная база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15D15D-90C7-05D5-1B57-440E3691C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63" y="968893"/>
            <a:ext cx="11927874" cy="73284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 основных нормативных правовых актов, необходимых для руководства и использования в работе </a:t>
            </a:r>
          </a:p>
          <a:p>
            <a:pPr algn="ctr">
              <a:lnSpc>
                <a:spcPct val="8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руководителю музея образовательной организации (школьному музею)</a:t>
            </a:r>
          </a:p>
          <a:p>
            <a:pPr algn="ctr"/>
            <a:endParaRPr lang="ru-RU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 ЗАКОНЫ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29 декабря 2012 г. №273-ФЗ «Об образовании» (ред. от 02.07.2021 г.)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26 мая 1996 г. №54-ФЗ «О Музейном фонде» (ред. от 11.06.2021 г.)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15 апреля 1998 г. №64-ФЗ «О культурных ценностях» (ред. от 11.06.2021 г.)</a:t>
            </a:r>
          </a:p>
          <a:p>
            <a:pPr algn="l"/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ПОЛОЖЕНИЕ. МЕТОДИЧЕСКИЕ РЕКОМЕНДАЦИИ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 по организации экскурсий для обучающихся, включая экскурсии по историко-культурной, научно-образовательной и патриотической тематике от 10.06.2022 г.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 паспортизации школьных музеев Российской Федерации от 29 апреля 2021 г.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Настоящим Положением определяется порядок паспортизации школьных музеев и их регистрации на Портале школьных музеев Российской Федерации, размещенном на  единой информационной платформе https://fcdtk.ru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 Министерства просвещения Российской Федерации от 09 июля 2020 г. №06-735 «О направлении методических рекомендаций»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 о создании структурных подразделений образовательных организаций, выполняющих учебно-воспитательные функции музейными средствами от 09 июля 2020 г.</a:t>
            </a:r>
          </a:p>
        </p:txBody>
      </p:sp>
    </p:spTree>
    <p:extLst>
      <p:ext uri="{BB962C8B-B14F-4D97-AF65-F5344CB8AC3E}">
        <p14:creationId xmlns:p14="http://schemas.microsoft.com/office/powerpoint/2010/main" val="31498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5614D5-9BDC-64A4-1C6E-980693D56FF6}"/>
              </a:ext>
            </a:extLst>
          </p:cNvPr>
          <p:cNvSpPr txBox="1"/>
          <p:nvPr/>
        </p:nvSpPr>
        <p:spPr>
          <a:xfrm>
            <a:off x="526211" y="489734"/>
            <a:ext cx="1075714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cs typeface="Times New Roman" panose="02020603050405020304" pitchFamily="18" charset="0"/>
              </a:rPr>
              <a:t>Поручение Главы Республики Крым </a:t>
            </a:r>
          </a:p>
          <a:p>
            <a:pPr algn="ctr"/>
            <a:r>
              <a:rPr lang="ru-RU" sz="3600" b="1" dirty="0">
                <a:cs typeface="Times New Roman" panose="02020603050405020304" pitchFamily="18" charset="0"/>
              </a:rPr>
              <a:t>от 22.04.2022 № 1/01-32/2070 </a:t>
            </a:r>
            <a:endParaRPr lang="en-US" sz="3600" b="1" dirty="0">
              <a:cs typeface="Times New Roman" panose="02020603050405020304" pitchFamily="18" charset="0"/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Пункт 7: Активизировать работу по созданию в муниципальных общеобразовательных организациях: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Школьных музеев,   Школьных спортивных клубов,    Школьных театров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Пункт 9: Утвердить концепцию создания и развития школьного музея в каждой общеобразовательной организации с учетом плана работы по присвоению общеобразовательным организациям имен героев.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sz="2400" b="1" dirty="0"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cs typeface="Times New Roman" panose="02020603050405020304" pitchFamily="18" charset="0"/>
              </a:rPr>
              <a:t>Распоряжение Совета министров Республики Крым </a:t>
            </a:r>
          </a:p>
          <a:p>
            <a:pPr algn="ctr"/>
            <a:r>
              <a:rPr lang="ru-RU" sz="3200" b="1" dirty="0">
                <a:cs typeface="Times New Roman" panose="02020603050405020304" pitchFamily="18" charset="0"/>
              </a:rPr>
              <a:t>от 11 августа 2022 года № 1179-р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«О реализации Концепции дополнительного образования детей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 2030 года в Республике Крым» Пункт 2.25</a:t>
            </a:r>
          </a:p>
        </p:txBody>
      </p:sp>
    </p:spTree>
    <p:extLst>
      <p:ext uri="{BB962C8B-B14F-4D97-AF65-F5344CB8AC3E}">
        <p14:creationId xmlns:p14="http://schemas.microsoft.com/office/powerpoint/2010/main" val="14438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начок колонны">
            <a:extLst>
              <a:ext uri="{FF2B5EF4-FFF2-40B4-BE49-F238E27FC236}">
                <a16:creationId xmlns:a16="http://schemas.microsoft.com/office/drawing/2014/main" id="{472C8E21-E55F-C61F-2F0D-B5D23EFC2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37501"/>
          <a:stretch/>
        </p:blipFill>
        <p:spPr>
          <a:xfrm>
            <a:off x="0" y="327633"/>
            <a:ext cx="1905000" cy="1190616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1D068B-7226-0AA0-A4D6-459D2427E040}"/>
              </a:ext>
            </a:extLst>
          </p:cNvPr>
          <p:cNvSpPr txBox="1"/>
          <p:nvPr/>
        </p:nvSpPr>
        <p:spPr>
          <a:xfrm>
            <a:off x="1457865" y="2825021"/>
            <a:ext cx="91439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ru-RU" sz="3200" b="0" i="0" dirty="0">
                <a:effectLst/>
                <a:latin typeface="Open Sans" panose="020B0606030504020204" pitchFamily="34" charset="0"/>
              </a:rPr>
              <a:t>решение задач обучения и воспитания посредством использования музейных коллекций и материалов;</a:t>
            </a:r>
          </a:p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ru-RU" sz="3200" b="0" i="0" dirty="0">
                <a:effectLst/>
                <a:latin typeface="Open Sans" panose="020B0606030504020204" pitchFamily="34" charset="0"/>
              </a:rPr>
              <a:t>сохранение историко-культурного и природного наследия как национального достояния.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D2C34A-F6D5-D97B-47D3-5DB07977E4F2}"/>
              </a:ext>
            </a:extLst>
          </p:cNvPr>
          <p:cNvSpPr txBox="1"/>
          <p:nvPr/>
        </p:nvSpPr>
        <p:spPr>
          <a:xfrm>
            <a:off x="1905000" y="740913"/>
            <a:ext cx="5185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3600" b="1" i="0" dirty="0">
                <a:effectLst/>
                <a:latin typeface="Open Sans" panose="020B0606030504020204" pitchFamily="34" charset="0"/>
              </a:rPr>
              <a:t>Основные функции </a:t>
            </a:r>
          </a:p>
          <a:p>
            <a:pPr algn="just" fontAlgn="base"/>
            <a:r>
              <a:rPr lang="ru-RU" sz="3600" b="1" i="0" dirty="0">
                <a:effectLst/>
                <a:latin typeface="Open Sans" panose="020B0606030504020204" pitchFamily="34" charset="0"/>
              </a:rPr>
              <a:t>Школьного музея:</a:t>
            </a:r>
            <a:endParaRPr lang="ru-RU" sz="2000" b="1" i="0" dirty="0">
              <a:effectLst/>
              <a:latin typeface="Open Sans" panose="020B0606030504020204" pitchFamily="34" charset="0"/>
            </a:endParaRPr>
          </a:p>
        </p:txBody>
      </p:sp>
      <p:pic>
        <p:nvPicPr>
          <p:cNvPr id="9" name="Рисунок 8" descr="Значок колонны">
            <a:extLst>
              <a:ext uri="{FF2B5EF4-FFF2-40B4-BE49-F238E27FC236}">
                <a16:creationId xmlns:a16="http://schemas.microsoft.com/office/drawing/2014/main" id="{6536D9DE-8A2A-3137-E7E3-7CDE42FB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61558" b="-1"/>
          <a:stretch/>
        </p:blipFill>
        <p:spPr>
          <a:xfrm>
            <a:off x="-1" y="1475116"/>
            <a:ext cx="1905001" cy="53828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0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93A0F2E-974B-BF13-815F-FF45AA653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7461" y="116203"/>
            <a:ext cx="2460247" cy="2016600"/>
          </a:xfrm>
        </p:spPr>
        <p:txBody>
          <a:bodyPr/>
          <a:lstStyle/>
          <a:p>
            <a:r>
              <a:rPr lang="ru-RU" sz="5400" b="1" dirty="0"/>
              <a:t>ЦЕЛИ: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26952-A67D-18EF-F96A-B4495582C31A}"/>
              </a:ext>
            </a:extLst>
          </p:cNvPr>
          <p:cNvSpPr txBox="1"/>
          <p:nvPr/>
        </p:nvSpPr>
        <p:spPr>
          <a:xfrm>
            <a:off x="1909673" y="1053528"/>
            <a:ext cx="10397381" cy="5371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b="1" dirty="0">
                <a:effectLst/>
              </a:rPr>
              <a:t>Расширение сферы образования через приобщение к музейной педагогике,</a:t>
            </a:r>
          </a:p>
          <a:p>
            <a:pPr>
              <a:lnSpc>
                <a:spcPct val="120000"/>
              </a:lnSpc>
            </a:pPr>
            <a:r>
              <a:rPr lang="ru-RU" sz="3200" b="1" dirty="0">
                <a:effectLst/>
              </a:rPr>
              <a:t>Гармонизация развития творческой личности,</a:t>
            </a:r>
          </a:p>
          <a:p>
            <a:pPr>
              <a:lnSpc>
                <a:spcPct val="120000"/>
              </a:lnSpc>
            </a:pPr>
            <a:r>
              <a:rPr lang="ru-RU" sz="3200" b="1" dirty="0">
                <a:effectLst/>
              </a:rPr>
              <a:t>Формирование национальной идеологии,</a:t>
            </a:r>
          </a:p>
          <a:p>
            <a:pPr>
              <a:lnSpc>
                <a:spcPct val="120000"/>
              </a:lnSpc>
            </a:pPr>
            <a:r>
              <a:rPr lang="ru-RU" sz="3200" b="1" dirty="0">
                <a:effectLst/>
              </a:rPr>
              <a:t>Сохранение традиций, возвращение к исконно духовным ценностям</a:t>
            </a:r>
            <a:r>
              <a:rPr lang="ru-RU" sz="3200" b="1" dirty="0"/>
              <a:t>,</a:t>
            </a:r>
            <a:endParaRPr lang="ru-RU" sz="3200" b="1" dirty="0">
              <a:effectLst/>
            </a:endParaRPr>
          </a:p>
          <a:p>
            <a:pPr>
              <a:lnSpc>
                <a:spcPct val="120000"/>
              </a:lnSpc>
            </a:pPr>
            <a:r>
              <a:rPr lang="ru-RU" sz="3200" b="1" dirty="0"/>
              <a:t>П</a:t>
            </a:r>
            <a:r>
              <a:rPr lang="ru-RU" sz="3200" b="1" dirty="0">
                <a:effectLst/>
              </a:rPr>
              <a:t>атриотическое воспитание граждан своего Отечества,</a:t>
            </a:r>
          </a:p>
          <a:p>
            <a:pPr>
              <a:lnSpc>
                <a:spcPct val="120000"/>
              </a:lnSpc>
            </a:pPr>
            <a:r>
              <a:rPr lang="ru-RU" sz="3200" b="1" dirty="0">
                <a:effectLst/>
              </a:rPr>
              <a:t>Создание новой музейной аудитории; расширение пространства влияния музея.</a:t>
            </a:r>
          </a:p>
        </p:txBody>
      </p:sp>
      <p:pic>
        <p:nvPicPr>
          <p:cNvPr id="10" name="Рисунок 9" descr="Значок колонны">
            <a:extLst>
              <a:ext uri="{FF2B5EF4-FFF2-40B4-BE49-F238E27FC236}">
                <a16:creationId xmlns:a16="http://schemas.microsoft.com/office/drawing/2014/main" id="{DE784385-B831-55F5-4DD2-A06BE6FD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93987" y="1270631"/>
            <a:ext cx="532683" cy="495484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 descr="Значок колонны">
            <a:extLst>
              <a:ext uri="{FF2B5EF4-FFF2-40B4-BE49-F238E27FC236}">
                <a16:creationId xmlns:a16="http://schemas.microsoft.com/office/drawing/2014/main" id="{23753621-B9A9-FAEA-F121-E7937D964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25" y="2431436"/>
            <a:ext cx="536275" cy="467634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 descr="Значок колонны">
            <a:extLst>
              <a:ext uri="{FF2B5EF4-FFF2-40B4-BE49-F238E27FC236}">
                <a16:creationId xmlns:a16="http://schemas.microsoft.com/office/drawing/2014/main" id="{CE6C82DC-57E7-99A2-4506-27D864234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72817" y="3019128"/>
            <a:ext cx="537714" cy="467634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 descr="Значок колонны">
            <a:extLst>
              <a:ext uri="{FF2B5EF4-FFF2-40B4-BE49-F238E27FC236}">
                <a16:creationId xmlns:a16="http://schemas.microsoft.com/office/drawing/2014/main" id="{9BECF4E4-1D25-381D-3FE8-84FC91C2A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56" y="3614140"/>
            <a:ext cx="537714" cy="467634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 descr="Значок колонны">
            <a:extLst>
              <a:ext uri="{FF2B5EF4-FFF2-40B4-BE49-F238E27FC236}">
                <a16:creationId xmlns:a16="http://schemas.microsoft.com/office/drawing/2014/main" id="{214EAE6D-37DC-DC8B-84E4-EF0B41DB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56" y="5362224"/>
            <a:ext cx="537714" cy="467634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Значок колонны">
            <a:extLst>
              <a:ext uri="{FF2B5EF4-FFF2-40B4-BE49-F238E27FC236}">
                <a16:creationId xmlns:a16="http://schemas.microsoft.com/office/drawing/2014/main" id="{890C3750-2B0E-3C0C-A94C-D5EF1FC4E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25" y="4725197"/>
            <a:ext cx="537714" cy="4676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93A0F2E-974B-BF13-815F-FF45AA653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16862" y="92102"/>
            <a:ext cx="2460247" cy="2016600"/>
          </a:xfrm>
        </p:spPr>
        <p:txBody>
          <a:bodyPr/>
          <a:lstStyle/>
          <a:p>
            <a:r>
              <a:rPr lang="ru-RU" sz="4000" b="1" dirty="0"/>
              <a:t>ЗАДАЧИ:</a:t>
            </a:r>
          </a:p>
          <a:p>
            <a:endParaRPr lang="ru-RU" dirty="0"/>
          </a:p>
        </p:txBody>
      </p:sp>
      <p:pic>
        <p:nvPicPr>
          <p:cNvPr id="10" name="Рисунок 9" descr="Значок колонны">
            <a:extLst>
              <a:ext uri="{FF2B5EF4-FFF2-40B4-BE49-F238E27FC236}">
                <a16:creationId xmlns:a16="http://schemas.microsoft.com/office/drawing/2014/main" id="{DE784385-B831-55F5-4DD2-A06BE6FD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-1" b="37208"/>
          <a:stretch/>
        </p:blipFill>
        <p:spPr>
          <a:xfrm>
            <a:off x="-155275" y="92101"/>
            <a:ext cx="2309001" cy="1383015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261E81-BAFD-63C8-30B2-32F9F1C504E7}"/>
              </a:ext>
            </a:extLst>
          </p:cNvPr>
          <p:cNvSpPr txBox="1"/>
          <p:nvPr/>
        </p:nvSpPr>
        <p:spPr>
          <a:xfrm>
            <a:off x="1662733" y="610136"/>
            <a:ext cx="1022517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Воспитание любви к родному краю и людям, заботящимся о его процветании;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Формирование самосознания, становления активной жизненной позиции, умения успешно адаптироваться в окружающем мире;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Развитие творческих и организаторских способностей, предоставление возможности реализоваться в соответствии со своими склонностями и интересами, выявить свою неповторимую индивидуальность;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Формирование детско-взрослой совместной деятельности на материале музейной практики; привлечение родительской общественности к  музейной работе;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Освоение нового типа занятий, формирование профессиональной компетентности музейного педагога;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Формирование системы критериев и механизмов оценки образовательного результата музейной педагогики;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Обогащение предметно-развивающей среды образовательного учреждения;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Формирование у детей представления о музее;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Развитие познавательных способностей и познавательной деятельности, создание условия для достижения успеха 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Формирование проектно-исследовательских умений и навыков;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Развитие речи и расширения словарного запаса;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Воспитание любви к природе родного края и чувство сопричастности к ее сбережению;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Воспитание культуры поведения.</a:t>
            </a:r>
          </a:p>
        </p:txBody>
      </p:sp>
      <p:pic>
        <p:nvPicPr>
          <p:cNvPr id="5" name="Рисунок 4" descr="Значок колонны">
            <a:extLst>
              <a:ext uri="{FF2B5EF4-FFF2-40B4-BE49-F238E27FC236}">
                <a16:creationId xmlns:a16="http://schemas.microsoft.com/office/drawing/2014/main" id="{FD26C56B-FD61-9379-CADF-A076A3805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61558" b="-1"/>
          <a:stretch/>
        </p:blipFill>
        <p:spPr>
          <a:xfrm>
            <a:off x="-43712" y="1475116"/>
            <a:ext cx="2085873" cy="53828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8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81BEB-76C7-8DFB-6B15-BD744AEF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Кадровый потенциал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BBFAEF-849C-A0F1-44AD-603C0077E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Назначение руководителя музея  организационно распорядительным актом образовательной организации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Наставничество - универсальная технология передачи опыта, знаний, формирования навыков, компетенций, и ценностей через неформальное общение, основанное на доверии и партнерстве.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Обновление и переобучение кадров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Участие руководителя музея в семинарах, мастер-классах, форумах…по профессиональной компетентности музейной работы, в том числе сотрудничество с крупными музеями Крыма и России</a:t>
            </a:r>
          </a:p>
          <a:p>
            <a:pPr marL="0" indent="0">
              <a:buNone/>
            </a:pPr>
            <a:r>
              <a:rPr lang="ru-RU" sz="1700" dirty="0"/>
              <a:t>Ежегодный Республиканский семинар по повышению профессиональной компетентности работников образовательных организаций, осуществляющих полномочия руководителей музеев и музейных комнат образовательных организаций согласно Концепции развития детского туризма в Республике Крым на период до 2025 года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Участие руководителей и школьного актива музея в конкурсах краеведческой и музейной тематики </a:t>
            </a:r>
          </a:p>
        </p:txBody>
      </p:sp>
    </p:spTree>
    <p:extLst>
      <p:ext uri="{BB962C8B-B14F-4D97-AF65-F5344CB8AC3E}">
        <p14:creationId xmlns:p14="http://schemas.microsoft.com/office/powerpoint/2010/main" val="379311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7DB16-D2A1-A230-00D6-F6A18241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03" y="1912690"/>
            <a:ext cx="4145384" cy="3674378"/>
          </a:xfrm>
        </p:spPr>
        <p:txBody>
          <a:bodyPr/>
          <a:lstStyle/>
          <a:p>
            <a:r>
              <a:rPr lang="ru-RU" sz="4000" b="1" dirty="0"/>
              <a:t>Ресурсный центр</a:t>
            </a:r>
            <a:br>
              <a:rPr lang="ru-RU" dirty="0"/>
            </a:br>
            <a:br>
              <a:rPr lang="ru-RU" dirty="0"/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ДО РК 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«Центр детско-юношеского туризма и краеведения » определен  Ресурсным центром по туристско- краеведческой направленности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A678F6-F591-7546-F01C-D2AAFF506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604007"/>
            <a:ext cx="7543800" cy="5989740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/>
              <a:t>Координирует</a:t>
            </a:r>
            <a:r>
              <a:rPr lang="ru-RU" sz="2400" dirty="0"/>
              <a:t> работу школьных музеев;</a:t>
            </a:r>
          </a:p>
          <a:p>
            <a:pPr marL="0" indent="0">
              <a:spcAft>
                <a:spcPts val="0"/>
              </a:spcAft>
              <a:buNone/>
            </a:pPr>
            <a:endParaRPr lang="ru-RU" sz="2000" dirty="0"/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/>
              <a:t>Проводит</a:t>
            </a:r>
            <a:r>
              <a:rPr lang="ru-RU" sz="2400" dirty="0"/>
              <a:t> мониторинг туристско-краеведческой деятельности;</a:t>
            </a:r>
          </a:p>
          <a:p>
            <a:pPr marL="0" indent="0">
              <a:spcAft>
                <a:spcPts val="0"/>
              </a:spcAft>
              <a:buNone/>
            </a:pPr>
            <a:endParaRPr lang="ru-RU" sz="2000" dirty="0"/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/>
              <a:t>Консультирует</a:t>
            </a:r>
            <a:r>
              <a:rPr lang="ru-RU" sz="2400" dirty="0"/>
              <a:t> по вопросам паспортизации, школьных музеев, и внесению в федеральный реестр школьных музеев;</a:t>
            </a:r>
          </a:p>
          <a:p>
            <a:pPr marL="0" indent="0">
              <a:spcAft>
                <a:spcPts val="0"/>
              </a:spcAft>
              <a:buNone/>
            </a:pPr>
            <a:endParaRPr lang="ru-RU" sz="1200" dirty="0"/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/>
              <a:t>Организует и проводит 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семинары по повышению профессиональной компетентности работников образовательных организаций, осуществляющих полномочия руководителей музеев и музейных комнат;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Краеведческие конкурсы связанные с работой школьных  музеев Республики Крым.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Всероссийский образовательный проект «Музейный час»</a:t>
            </a:r>
          </a:p>
          <a:p>
            <a:pPr>
              <a:spcAft>
                <a:spcPts val="0"/>
              </a:spcAft>
            </a:pPr>
            <a:endParaRPr lang="ru-RU" sz="2400" dirty="0"/>
          </a:p>
          <a:p>
            <a:pPr>
              <a:spcAft>
                <a:spcPts val="0"/>
              </a:spcAf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876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AB1A2F5-F59D-7FF4-C9EF-0C241CB91E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393786"/>
              </p:ext>
            </p:extLst>
          </p:nvPr>
        </p:nvGraphicFramePr>
        <p:xfrm>
          <a:off x="5649655" y="57847"/>
          <a:ext cx="5971821" cy="674230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1108">
                  <a:extLst>
                    <a:ext uri="{9D8B030D-6E8A-4147-A177-3AD203B41FA5}">
                      <a16:colId xmlns:a16="http://schemas.microsoft.com/office/drawing/2014/main" val="75612910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val="4289151504"/>
                    </a:ext>
                  </a:extLst>
                </a:gridCol>
                <a:gridCol w="1400149">
                  <a:extLst>
                    <a:ext uri="{9D8B030D-6E8A-4147-A177-3AD203B41FA5}">
                      <a16:colId xmlns:a16="http://schemas.microsoft.com/office/drawing/2014/main" val="1744945188"/>
                    </a:ext>
                  </a:extLst>
                </a:gridCol>
                <a:gridCol w="1675014">
                  <a:extLst>
                    <a:ext uri="{9D8B030D-6E8A-4147-A177-3AD203B41FA5}">
                      <a16:colId xmlns:a16="http://schemas.microsoft.com/office/drawing/2014/main" val="564145653"/>
                    </a:ext>
                  </a:extLst>
                </a:gridCol>
              </a:tblGrid>
              <a:tr h="435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№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Муниципалитет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Кол. программ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Кол.  детей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 anchor="ctr"/>
                </a:tc>
                <a:extLst>
                  <a:ext uri="{0D108BD9-81ED-4DB2-BD59-A6C34878D82A}">
                    <a16:rowId xmlns:a16="http://schemas.microsoft.com/office/drawing/2014/main" val="1292623592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г. Симферополь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132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1779570963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г. Алушта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1556863581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г. Армянск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3070695469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г. Джанкой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2796594042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г. Евпатория 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40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1009891802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6.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г. Керчь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46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4147357452"/>
                  </a:ext>
                </a:extLst>
              </a:tr>
              <a:tr h="213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7.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г. Красноперекопск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1057088418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8.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г. Саки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3759253626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9.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г. Судак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18930611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10.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г. Феодосия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49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2352504409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11.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г. Ялта 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141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1553664604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12.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Бахчисарайский р-н.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2722046065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13.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Белогорский р-н.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1368391764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14.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Джанкойский р-н.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579452852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15.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Кировский р-н.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28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241023658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16.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Красногвардейский р-н.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38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2920136270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17.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Красноперекопский р-н.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3990561182"/>
                  </a:ext>
                </a:extLst>
              </a:tr>
              <a:tr h="213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18.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Ленинский р-н.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71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1358291916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19.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Нижнегорский р-н.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366177336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Первомайский р-н.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882112225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21.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Раздольненский р-н.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153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763501018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22.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Сакский р-н.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163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4085669287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23.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Симферопольский р-н.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2610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3305460341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24.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Советский р-н.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89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3449260138"/>
                  </a:ext>
                </a:extLst>
              </a:tr>
              <a:tr h="213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25.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Черноморский р-н.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200" b="1" spc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58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2436007805"/>
                  </a:ext>
                </a:extLst>
              </a:tr>
              <a:tr h="246401">
                <a:tc>
                  <a:txBody>
                    <a:bodyPr/>
                    <a:lstStyle/>
                    <a:p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87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spc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3669</a:t>
                      </a:r>
                      <a:endParaRPr lang="ru-RU" sz="1200" b="1" spc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68580" marT="0" marB="0"/>
                </a:tc>
                <a:extLst>
                  <a:ext uri="{0D108BD9-81ED-4DB2-BD59-A6C34878D82A}">
                    <a16:rowId xmlns:a16="http://schemas.microsoft.com/office/drawing/2014/main" val="1068510079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A4E31DB-E3B9-7DB6-90C0-E102DC0BC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766" y="1720264"/>
            <a:ext cx="4933950" cy="2420937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 данным «Навигатора» в Республике Крым в 2021-2022 учебном году по программам музейного направления занималось 3669 воспитанников в 87 творческих объединениях.</a:t>
            </a:r>
          </a:p>
        </p:txBody>
      </p:sp>
    </p:spTree>
    <p:extLst>
      <p:ext uri="{BB962C8B-B14F-4D97-AF65-F5344CB8AC3E}">
        <p14:creationId xmlns:p14="http://schemas.microsoft.com/office/powerpoint/2010/main" val="56098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0957916_TF22736411_Win32" id="{907B29F2-C7A9-4D6E-9280-13BDA4C2379B}" vid="{F9140B98-99C4-487F-8E54-B29203BD39E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известного события истории</Template>
  <TotalTime>820</TotalTime>
  <Words>2281</Words>
  <Application>Microsoft Office PowerPoint</Application>
  <PresentationFormat>Широкоэкранный</PresentationFormat>
  <Paragraphs>417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Open Sans</vt:lpstr>
      <vt:lpstr>Times New Roman</vt:lpstr>
      <vt:lpstr>Wingdings</vt:lpstr>
      <vt:lpstr>Небеса</vt:lpstr>
      <vt:lpstr>Особенности работы  по организации деятельности школьных музеев в Республике крым</vt:lpstr>
      <vt:lpstr>Нормативная база </vt:lpstr>
      <vt:lpstr>Презентация PowerPoint</vt:lpstr>
      <vt:lpstr>Презентация PowerPoint</vt:lpstr>
      <vt:lpstr>Презентация PowerPoint</vt:lpstr>
      <vt:lpstr>Презентация PowerPoint</vt:lpstr>
      <vt:lpstr>Кадровый потенциал</vt:lpstr>
      <vt:lpstr>Ресурсный центр  ГБОУ ДО РК  «Центр детско-юношеского туризма и краеведения » определен  Ресурсным центром по туристско- краеведческой направленности </vt:lpstr>
      <vt:lpstr>По данным «Навигатора» в Республике Крым в 2021-2022 учебном году по программам музейного направления занималось 3669 воспитанников в 87 творческих объединениях.</vt:lpstr>
      <vt:lpstr>Презентация PowerPoint</vt:lpstr>
      <vt:lpstr>Презентация PowerPoint</vt:lpstr>
      <vt:lpstr>Республиканский этап Всероссийского конкурса школьных музеев в 2022 году</vt:lpstr>
      <vt:lpstr>Республиканский этап Всероссийского фестиваля музеев образовательных организаций  “Без срока давности” в Республике Крым</vt:lpstr>
      <vt:lpstr>Приказ Министерства образования, науки и молодежи Республики Крым от 15.08.2022 № 1248  «О проведении регионального этапа Всероссийского конкурса цифровизации фондов и экспозиций школьных музеев «Школьный музей: цифровой формат»  в Республике Крым в 2022году» </vt:lpstr>
      <vt:lpstr>Воспитательная работа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в школе</dc:title>
  <dc:creator>Лариса Идова</dc:creator>
  <cp:lastModifiedBy>Пользователь</cp:lastModifiedBy>
  <cp:revision>12</cp:revision>
  <cp:lastPrinted>2022-08-23T13:42:05Z</cp:lastPrinted>
  <dcterms:created xsi:type="dcterms:W3CDTF">2022-08-18T11:32:13Z</dcterms:created>
  <dcterms:modified xsi:type="dcterms:W3CDTF">2022-08-23T14:13:21Z</dcterms:modified>
</cp:coreProperties>
</file>