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frame.html?&amp;imgurl=http://shkolazhizni.ru/img/content/i5/5556.gif&amp;pageurl=http://www.slami.ru/netcat/modules/catalog/CNT03899&amp;id=21575750&amp;iid=5&amp;imgwidth=400&amp;imgheight=295&amp;imgsize=67910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://dic.academic.ru/dic.nsf/ruwiki/32319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c.academic.ru/dic.nsf/ruwiki/35073" TargetMode="External"/><Relationship Id="rId5" Type="http://schemas.openxmlformats.org/officeDocument/2006/relationships/hyperlink" Target="http://dic.academic.ru/dic.nsf/ruwiki/143433" TargetMode="External"/><Relationship Id="rId4" Type="http://schemas.openxmlformats.org/officeDocument/2006/relationships/hyperlink" Target="http://dic.academic.ru/dic.nsf/ruwiki/625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23728" y="548680"/>
            <a:ext cx="4536504" cy="3024336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0099"/>
                </a:solidFill>
                <a:latin typeface="Monotype Corsiva" pitchFamily="66" charset="0"/>
              </a:rPr>
              <a:t>Волшебная палочка дирижера</a:t>
            </a:r>
            <a:r>
              <a:rPr lang="ru-RU" sz="4000" dirty="0"/>
              <a:t> </a:t>
            </a:r>
          </a:p>
        </p:txBody>
      </p:sp>
      <p:pic>
        <p:nvPicPr>
          <p:cNvPr id="1028" name="Picture 4" descr="http://ic.pics.livejournal.com/kot_de_azur/31835946/1061203/1061203_9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6992"/>
            <a:ext cx="54006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007_Ave Mari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33400" y="838200"/>
            <a:ext cx="8229600" cy="4525963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CLASSICAL</a:t>
            </a:r>
            <a:r>
              <a:rPr lang="ru-RU" sz="4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(в переводе с латинского – образцовый, правильный) – это художественный стиль в изобразительном искусстве, архитектуре, литературе, музыке с 1750 – 1825 гг.</a:t>
            </a:r>
          </a:p>
          <a:p>
            <a:pPr>
              <a:buFontTx/>
              <a:buNone/>
            </a:pPr>
            <a:endParaRPr lang="ru-RU" sz="4800" b="1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0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274638"/>
            <a:ext cx="3429000" cy="5897562"/>
          </a:xfrm>
        </p:spPr>
        <p:txBody>
          <a:bodyPr/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Вольфганг Амадей Моцарт </a:t>
            </a:r>
            <a:b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(1756 – 1791 гг.)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– австрийский композитор.</a:t>
            </a:r>
          </a:p>
        </p:txBody>
      </p:sp>
      <p:pic>
        <p:nvPicPr>
          <p:cNvPr id="12291" name="Picture 3" descr="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4533900" cy="569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395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175125" y="274638"/>
            <a:ext cx="4429323" cy="5897562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Деревянные</a:t>
            </a:r>
            <a:b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духовые </a:t>
            </a:r>
            <a:r>
              <a:rPr lang="ru-RU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инструменты</a:t>
            </a:r>
          </a:p>
        </p:txBody>
      </p:sp>
      <p:pic>
        <p:nvPicPr>
          <p:cNvPr id="15363" name="Picture 3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3717925" cy="621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712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274638"/>
            <a:ext cx="3429000" cy="5135562"/>
          </a:xfrm>
        </p:spPr>
        <p:txBody>
          <a:bodyPr/>
          <a:lstStyle/>
          <a:p>
            <a:r>
              <a:rPr lang="ru-RU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Людвиг ван Бетховен</a:t>
            </a:r>
            <a:br>
              <a:rPr lang="ru-RU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(1770 – 1825 гг.)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b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– </a:t>
            </a:r>
            <a:r>
              <a:rPr lang="ru-RU" sz="4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композитор эпохи классицизма</a:t>
            </a:r>
          </a:p>
        </p:txBody>
      </p:sp>
      <p:pic>
        <p:nvPicPr>
          <p:cNvPr id="16387" name="Picture 3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5022850" cy="588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822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10200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Э.Делакруа. Свобода на баррикадах</a:t>
            </a:r>
          </a:p>
        </p:txBody>
      </p:sp>
      <p:pic>
        <p:nvPicPr>
          <p:cNvPr id="17411" name="Picture 3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7988"/>
            <a:ext cx="6019800" cy="495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72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81000" y="10668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ROMANTIK</a:t>
            </a:r>
            <a:r>
              <a:rPr lang="en-US" sz="4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4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(в переводе с французского – чувственный) –</a:t>
            </a:r>
            <a:r>
              <a:rPr lang="ru-RU" sz="4800">
                <a:latin typeface="Monotype Corsiva" pitchFamily="66" charset="0"/>
              </a:rPr>
              <a:t> </a:t>
            </a:r>
            <a:r>
              <a:rPr lang="ru-RU" sz="48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это художественный стиль в изобразительном искусстве, архитектуре, литературе, музыке с 1825 – 1900 гг.</a:t>
            </a:r>
          </a:p>
        </p:txBody>
      </p:sp>
    </p:spTree>
    <p:extLst>
      <p:ext uri="{BB962C8B-B14F-4D97-AF65-F5344CB8AC3E}">
        <p14:creationId xmlns:p14="http://schemas.microsoft.com/office/powerpoint/2010/main" val="217855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Медные духовые инструменты</a:t>
            </a:r>
          </a:p>
        </p:txBody>
      </p:sp>
      <p:pic>
        <p:nvPicPr>
          <p:cNvPr id="18435" name="Picture 3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38600"/>
            <a:ext cx="235426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71600"/>
            <a:ext cx="2411413" cy="25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2806700" cy="384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24200"/>
            <a:ext cx="264636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898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81000" y="10668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MODERN</a:t>
            </a:r>
            <a:r>
              <a:rPr lang="en-US" sz="4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(в переводе с французского – новейший, современный) –</a:t>
            </a:r>
            <a:r>
              <a:rPr lang="ru-RU" sz="4400">
                <a:latin typeface="Monotype Corsiva" pitchFamily="66" charset="0"/>
              </a:rPr>
              <a:t> 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это художественный стиль в изобразительном искусстве, архитектуре, литературе, музыке с  1900 гг.</a:t>
            </a:r>
          </a:p>
        </p:txBody>
      </p:sp>
    </p:spTree>
    <p:extLst>
      <p:ext uri="{BB962C8B-B14F-4D97-AF65-F5344CB8AC3E}">
        <p14:creationId xmlns:p14="http://schemas.microsoft.com/office/powerpoint/2010/main" val="139555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381000"/>
            <a:ext cx="5330552" cy="3048000"/>
          </a:xfrm>
        </p:spPr>
        <p:txBody>
          <a:bodyPr/>
          <a:lstStyle/>
          <a:p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Ударные инструменты</a:t>
            </a:r>
          </a:p>
        </p:txBody>
      </p:sp>
      <p:pic>
        <p:nvPicPr>
          <p:cNvPr id="21507" name="Picture 3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29908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i?id=21575750&amp;tov=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114800"/>
            <a:ext cx="30289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is?-84VVPyWinzN8WaF1c2lQk9GILZ9bPA7Xr3FO0ShGN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181600"/>
            <a:ext cx="20574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88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274638"/>
            <a:ext cx="4724400" cy="6354762"/>
          </a:xfrm>
        </p:spPr>
        <p:txBody>
          <a:bodyPr/>
          <a:lstStyle/>
          <a:p>
            <a:r>
              <a:rPr lang="ru-RU" sz="3600" b="1" dirty="0">
                <a:latin typeface="Monotype Corsiva" pitchFamily="66" charset="0"/>
              </a:rPr>
              <a:t>«Когда играешь Баха или Моцарта, Вивальди или Гайдна, Шостаковича или Щедрина, </a:t>
            </a:r>
            <a:r>
              <a:rPr lang="ru-RU" sz="3600" b="1" dirty="0" err="1">
                <a:latin typeface="Monotype Corsiva" pitchFamily="66" charset="0"/>
              </a:rPr>
              <a:t>Губайдулину</a:t>
            </a:r>
            <a:r>
              <a:rPr lang="ru-RU" sz="3600" b="1" dirty="0">
                <a:latin typeface="Monotype Corsiva" pitchFamily="66" charset="0"/>
              </a:rPr>
              <a:t> или </a:t>
            </a:r>
            <a:r>
              <a:rPr lang="ru-RU" sz="3600" b="1" dirty="0" err="1">
                <a:latin typeface="Monotype Corsiva" pitchFamily="66" charset="0"/>
              </a:rPr>
              <a:t>Шнитке</a:t>
            </a:r>
            <a:r>
              <a:rPr lang="ru-RU" sz="3600" b="1" dirty="0">
                <a:latin typeface="Monotype Corsiva" pitchFamily="66" charset="0"/>
              </a:rPr>
              <a:t>, происходит работа души. Мне всегда хотелось, чтобы человек после концерта чувствовал себя окрыленным». </a:t>
            </a:r>
            <a:br>
              <a:rPr lang="ru-RU" sz="3600" b="1" dirty="0">
                <a:latin typeface="Monotype Corsiva" pitchFamily="66" charset="0"/>
              </a:rPr>
            </a:br>
            <a:r>
              <a:rPr lang="ru-RU" sz="3600" b="1" dirty="0">
                <a:latin typeface="Monotype Corsiva" pitchFamily="66" charset="0"/>
              </a:rPr>
              <a:t>                   В. Спиваков</a:t>
            </a:r>
          </a:p>
        </p:txBody>
      </p:sp>
      <p:pic>
        <p:nvPicPr>
          <p:cNvPr id="20483" name="Picture 3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4319588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207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26594"/>
            <a:ext cx="2327176" cy="351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0"/>
          <a:stretch>
            <a:fillRect/>
          </a:stretch>
        </p:blipFill>
        <p:spPr bwMode="auto">
          <a:xfrm>
            <a:off x="6858000" y="3226594"/>
            <a:ext cx="2157512" cy="351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48680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Дирижёр</a:t>
            </a:r>
            <a:r>
              <a:rPr lang="ru-RU" dirty="0"/>
              <a:t> (от </a:t>
            </a:r>
            <a:r>
              <a:rPr lang="ru-RU" u="sng" dirty="0">
                <a:hlinkClick r:id="rId4"/>
              </a:rPr>
              <a:t>фр</a:t>
            </a:r>
            <a:r>
              <a:rPr lang="ru-RU" u="sng" dirty="0">
                <a:solidFill>
                  <a:srgbClr val="FF0000"/>
                </a:solidFill>
                <a:hlinkClick r:id="rId4"/>
              </a:rPr>
              <a:t>.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i="1" dirty="0" err="1">
                <a:solidFill>
                  <a:srgbClr val="FF0000"/>
                </a:solidFill>
              </a:rPr>
              <a:t>diriger</a:t>
            </a:r>
            <a:r>
              <a:rPr lang="ru-RU" dirty="0">
                <a:solidFill>
                  <a:srgbClr val="FF0000"/>
                </a:solidFill>
              </a:rPr>
              <a:t> — управлять, направлять, руководить) — руководитель разучивания</a:t>
            </a:r>
            <a:r>
              <a:rPr lang="ru-RU" dirty="0"/>
              <a:t> и </a:t>
            </a:r>
            <a:r>
              <a:rPr lang="ru-RU" dirty="0" smtClean="0"/>
              <a:t>исполнения ансамблевой</a:t>
            </a:r>
            <a:r>
              <a:rPr lang="ru-RU" dirty="0"/>
              <a:t> (</a:t>
            </a:r>
            <a:r>
              <a:rPr lang="ru-RU" u="sng" dirty="0">
                <a:hlinkClick r:id="rId5"/>
              </a:rPr>
              <a:t>оркестровой</a:t>
            </a:r>
            <a:r>
              <a:rPr lang="ru-RU" dirty="0"/>
              <a:t>, </a:t>
            </a:r>
            <a:r>
              <a:rPr lang="ru-RU" u="sng" dirty="0">
                <a:hlinkClick r:id="rId6"/>
              </a:rPr>
              <a:t>хоровой</a:t>
            </a:r>
            <a:r>
              <a:rPr lang="ru-RU" dirty="0"/>
              <a:t>, </a:t>
            </a:r>
            <a:r>
              <a:rPr lang="ru-RU" u="sng" dirty="0">
                <a:hlinkClick r:id="rId7"/>
              </a:rPr>
              <a:t>оперной</a:t>
            </a:r>
            <a:r>
              <a:rPr lang="ru-RU" dirty="0"/>
              <a:t> и т. д.) музыки, которому принадлежит </a:t>
            </a:r>
            <a:r>
              <a:rPr lang="ru-RU" dirty="0" smtClean="0"/>
              <a:t>художественная трактовка</a:t>
            </a:r>
            <a:r>
              <a:rPr lang="ru-RU" dirty="0"/>
              <a:t> произведения, </a:t>
            </a:r>
            <a:endParaRPr lang="ru-RU" dirty="0" smtClean="0"/>
          </a:p>
          <a:p>
            <a:r>
              <a:rPr lang="ru-RU" dirty="0" smtClean="0"/>
              <a:t>осуществляемая</a:t>
            </a:r>
            <a:r>
              <a:rPr lang="ru-RU" dirty="0"/>
              <a:t> под его управлением всем ансамблем исполнителей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708919"/>
            <a:ext cx="403244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Способности, качества, которыми должен обладать дирижер: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Хороший музыкальный слух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Память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Коммуникабельность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Жизненная активность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Великолепная физическая форма</a:t>
            </a:r>
          </a:p>
          <a:p>
            <a:pPr algn="ctr">
              <a:buFontTx/>
              <a:buChar char="-"/>
              <a:defRPr/>
            </a:pPr>
            <a:r>
              <a:rPr lang="ru-RU" b="1" dirty="0">
                <a:latin typeface="Monotype Corsiva" pitchFamily="66" charset="0"/>
              </a:rPr>
              <a:t>Громадная сила воли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b="1" dirty="0" smtClean="0">
                <a:latin typeface="Monotype Corsiva" pitchFamily="66" charset="0"/>
              </a:rPr>
              <a:t>Широчайший </a:t>
            </a:r>
            <a:r>
              <a:rPr lang="ru-RU" b="1" dirty="0">
                <a:latin typeface="Monotype Corsiva" pitchFamily="66" charset="0"/>
              </a:rPr>
              <a:t>кругозор знаний </a:t>
            </a:r>
            <a:endParaRPr lang="ru-RU" b="1" dirty="0" smtClean="0">
              <a:latin typeface="Monotype Corsiva" pitchFamily="66" charset="0"/>
            </a:endParaRPr>
          </a:p>
          <a:p>
            <a:pPr marL="285750" indent="-285750" algn="ctr">
              <a:buFontTx/>
              <a:buChar char="-"/>
              <a:defRPr/>
            </a:pPr>
            <a:r>
              <a:rPr lang="ru-RU" b="1" dirty="0" smtClean="0">
                <a:latin typeface="Monotype Corsiva" pitchFamily="66" charset="0"/>
              </a:rPr>
              <a:t>в </a:t>
            </a:r>
            <a:r>
              <a:rPr lang="ru-RU" b="1" dirty="0">
                <a:latin typeface="Monotype Corsiva" pitchFamily="66" charset="0"/>
              </a:rPr>
              <a:t>самых разных областях</a:t>
            </a:r>
          </a:p>
        </p:txBody>
      </p:sp>
    </p:spTree>
    <p:extLst>
      <p:ext uri="{BB962C8B-B14F-4D97-AF65-F5344CB8AC3E}">
        <p14:creationId xmlns:p14="http://schemas.microsoft.com/office/powerpoint/2010/main" val="185784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33400" y="457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sz="440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Дирижирование</a:t>
            </a:r>
            <a:r>
              <a:rPr lang="ru-RU" sz="44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>
                <a:latin typeface="Monotype Corsiva" pitchFamily="66" charset="0"/>
              </a:rPr>
              <a:t>– </a:t>
            </a:r>
          </a:p>
          <a:p>
            <a:pPr algn="ctr">
              <a:buFontTx/>
              <a:buNone/>
            </a:pPr>
            <a:r>
              <a:rPr lang="ru-RU" sz="4400">
                <a:latin typeface="Monotype Corsiva" pitchFamily="66" charset="0"/>
              </a:rPr>
              <a:t>один из наиболее сложных видов музыкально-исполнительского искусства; это управление музыкальным коллективом в процессе разучивания и публичного исполнения ими музыкального произведения.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01835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1" y="188640"/>
            <a:ext cx="5029199" cy="1368152"/>
          </a:xfrm>
        </p:spPr>
        <p:txBody>
          <a:bodyPr/>
          <a:lstStyle/>
          <a:p>
            <a:r>
              <a:rPr lang="ru-RU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Виды оркестров</a:t>
            </a:r>
          </a:p>
        </p:txBody>
      </p:sp>
      <p:sp useBgFill="1">
        <p:nvSpPr>
          <p:cNvPr id="7174" name="AutoShape 6"/>
          <p:cNvSpPr>
            <a:spLocks noChangeArrowheads="1"/>
          </p:cNvSpPr>
          <p:nvPr/>
        </p:nvSpPr>
        <p:spPr bwMode="auto">
          <a:xfrm>
            <a:off x="5257800" y="4876800"/>
            <a:ext cx="2438400" cy="9144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Джазовый</a:t>
            </a:r>
          </a:p>
        </p:txBody>
      </p:sp>
      <p:sp useBgFill="1">
        <p:nvSpPr>
          <p:cNvPr id="7175" name="AutoShape 7"/>
          <p:cNvSpPr>
            <a:spLocks noChangeArrowheads="1"/>
          </p:cNvSpPr>
          <p:nvPr/>
        </p:nvSpPr>
        <p:spPr bwMode="auto">
          <a:xfrm>
            <a:off x="6172200" y="3352800"/>
            <a:ext cx="2667000" cy="9144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Эстрадно-</a:t>
            </a: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симфонический</a:t>
            </a:r>
          </a:p>
        </p:txBody>
      </p:sp>
      <p:sp useBgFill="1">
        <p:nvSpPr>
          <p:cNvPr id="7176" name="AutoShape 8"/>
          <p:cNvSpPr>
            <a:spLocks noChangeArrowheads="1"/>
          </p:cNvSpPr>
          <p:nvPr/>
        </p:nvSpPr>
        <p:spPr bwMode="auto">
          <a:xfrm>
            <a:off x="1828800" y="4876800"/>
            <a:ext cx="2438400" cy="11430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Оркестр </a:t>
            </a: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народных </a:t>
            </a: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инструментов</a:t>
            </a:r>
          </a:p>
        </p:txBody>
      </p:sp>
      <p:sp useBgFill="1">
        <p:nvSpPr>
          <p:cNvPr id="7177" name="AutoShape 9"/>
          <p:cNvSpPr>
            <a:spLocks noChangeArrowheads="1"/>
          </p:cNvSpPr>
          <p:nvPr/>
        </p:nvSpPr>
        <p:spPr bwMode="auto">
          <a:xfrm>
            <a:off x="6477000" y="1676400"/>
            <a:ext cx="2438400" cy="9144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Духовой</a:t>
            </a:r>
          </a:p>
        </p:txBody>
      </p:sp>
      <p:sp useBgFill="1">
        <p:nvSpPr>
          <p:cNvPr id="7178" name="AutoShape 10"/>
          <p:cNvSpPr>
            <a:spLocks noChangeArrowheads="1"/>
          </p:cNvSpPr>
          <p:nvPr/>
        </p:nvSpPr>
        <p:spPr bwMode="auto">
          <a:xfrm>
            <a:off x="609600" y="3429000"/>
            <a:ext cx="2438400" cy="9144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Камерный </a:t>
            </a:r>
          </a:p>
        </p:txBody>
      </p:sp>
      <p:sp useBgFill="1">
        <p:nvSpPr>
          <p:cNvPr id="7179" name="AutoShape 11"/>
          <p:cNvSpPr>
            <a:spLocks noChangeArrowheads="1"/>
          </p:cNvSpPr>
          <p:nvPr/>
        </p:nvSpPr>
        <p:spPr bwMode="auto">
          <a:xfrm>
            <a:off x="152400" y="1905000"/>
            <a:ext cx="2590800" cy="914400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Симфонический</a:t>
            </a:r>
          </a:p>
        </p:txBody>
      </p:sp>
      <p:sp useBgFill="1">
        <p:nvSpPr>
          <p:cNvPr id="7180" name="Oval 12"/>
          <p:cNvSpPr>
            <a:spLocks noChangeArrowheads="1"/>
          </p:cNvSpPr>
          <p:nvPr/>
        </p:nvSpPr>
        <p:spPr bwMode="auto">
          <a:xfrm>
            <a:off x="3429000" y="2133600"/>
            <a:ext cx="2286000" cy="1752600"/>
          </a:xfrm>
          <a:prstGeom prst="ellipse">
            <a:avLst/>
          </a:prstGeom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Оркестр 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743200" y="2362200"/>
            <a:ext cx="838200" cy="2286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V="1">
            <a:off x="3048000" y="3429000"/>
            <a:ext cx="533400" cy="5334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3581400" y="3810000"/>
            <a:ext cx="609600" cy="10668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5105400" y="3810000"/>
            <a:ext cx="609600" cy="10668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5486400" y="3505200"/>
            <a:ext cx="685800" cy="3810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V="1">
            <a:off x="5562600" y="2362200"/>
            <a:ext cx="914400" cy="2286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Кубанский симфонический оркестр</a:t>
            </a:r>
          </a:p>
        </p:txBody>
      </p:sp>
      <p:pic>
        <p:nvPicPr>
          <p:cNvPr id="8196" name="Picture 4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2054225" cy="31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95400"/>
            <a:ext cx="3328988" cy="217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657600"/>
            <a:ext cx="5473700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92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0"/>
            <a:ext cx="8001000" cy="2286000"/>
          </a:xfrm>
        </p:spPr>
        <p:txBody>
          <a:bodyPr>
            <a:normAutofit fontScale="90000"/>
          </a:bodyPr>
          <a:lstStyle/>
          <a:p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«Наличие или отсутствие таланта обнаруживается сразу, как только музыкант впервые поднял руки у дирижерского пульта. Но из пяти талантливых в лучшем случае один становится настоящим дирижером».</a:t>
            </a:r>
            <a:r>
              <a:rPr lang="ru-RU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4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</a:t>
            </a: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В. Понькин</a:t>
            </a:r>
          </a:p>
        </p:txBody>
      </p:sp>
      <p:pic>
        <p:nvPicPr>
          <p:cNvPr id="9219" name="Picture 3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"/>
            <a:ext cx="4572000" cy="296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10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 b="1">
                <a:solidFill>
                  <a:srgbClr val="FF0000"/>
                </a:solidFill>
                <a:latin typeface="Monotype Corsiva" pitchFamily="66" charset="0"/>
              </a:rPr>
              <a:t>BAROGUE</a:t>
            </a:r>
            <a:r>
              <a:rPr lang="ru-RU" sz="4400" b="1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400" b="1">
                <a:latin typeface="Monotype Corsiva" pitchFamily="66" charset="0"/>
              </a:rPr>
              <a:t>(в переводе с итальянского –  причудливый) – это художественный стиль, господствующий в музыке, архитектуре, изобразительном искусстве с 1600 – 1750 гг.  </a:t>
            </a:r>
          </a:p>
        </p:txBody>
      </p:sp>
    </p:spTree>
    <p:extLst>
      <p:ext uri="{BB962C8B-B14F-4D97-AF65-F5344CB8AC3E}">
        <p14:creationId xmlns:p14="http://schemas.microsoft.com/office/powerpoint/2010/main" val="385790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0" y="838200"/>
            <a:ext cx="3429000" cy="5059363"/>
          </a:xfrm>
        </p:spPr>
        <p:txBody>
          <a:bodyPr>
            <a:normAutofit fontScale="90000"/>
          </a:bodyPr>
          <a:lstStyle/>
          <a:p>
            <a:r>
              <a:rPr lang="ru-RU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Иоганн Себастьян Бах</a:t>
            </a:r>
            <a:r>
              <a:rPr lang="ru-RU" sz="5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br>
              <a:rPr lang="ru-RU" sz="5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(1685 -1750 гг.)</a:t>
            </a:r>
            <a:r>
              <a:rPr lang="ru-RU" sz="5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5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5400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– великий композитор эпохи барокко</a:t>
            </a:r>
          </a:p>
        </p:txBody>
      </p:sp>
      <p:pic>
        <p:nvPicPr>
          <p:cNvPr id="10243" name="Picture 3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403383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7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Струнные смычковые инструменты</a:t>
            </a:r>
          </a:p>
        </p:txBody>
      </p:sp>
      <p:pic>
        <p:nvPicPr>
          <p:cNvPr id="11268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3255963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10832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5063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</TotalTime>
  <Words>275</Words>
  <Application>Microsoft Office PowerPoint</Application>
  <PresentationFormat>Экран (4:3)</PresentationFormat>
  <Paragraphs>40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Волшебная палочка дирижера </vt:lpstr>
      <vt:lpstr>Презентация PowerPoint</vt:lpstr>
      <vt:lpstr>Презентация PowerPoint</vt:lpstr>
      <vt:lpstr>Виды оркестров</vt:lpstr>
      <vt:lpstr>Кубанский симфонический оркестр</vt:lpstr>
      <vt:lpstr>«Наличие или отсутствие таланта обнаруживается сразу, как только музыкант впервые поднял руки у дирижерского пульта. Но из пяти талантливых в лучшем случае один становится настоящим дирижером».                                      В. Понькин</vt:lpstr>
      <vt:lpstr>Презентация PowerPoint</vt:lpstr>
      <vt:lpstr>Иоганн Себастьян Бах  (1685 -1750 гг.) – великий композитор эпохи барокко</vt:lpstr>
      <vt:lpstr>Струнные смычковые инструменты</vt:lpstr>
      <vt:lpstr>Презентация PowerPoint</vt:lpstr>
      <vt:lpstr>Вольфганг Амадей Моцарт  (1756 – 1791 гг.) – австрийский композитор.</vt:lpstr>
      <vt:lpstr>Деревянные духовые инструменты</vt:lpstr>
      <vt:lpstr>Людвиг ван Бетховен (1770 – 1825 гг.)  – композитор эпохи классицизма</vt:lpstr>
      <vt:lpstr>Э.Делакруа. Свобода на баррикадах</vt:lpstr>
      <vt:lpstr>Презентация PowerPoint</vt:lpstr>
      <vt:lpstr>Медные духовые инструменты</vt:lpstr>
      <vt:lpstr>Презентация PowerPoint</vt:lpstr>
      <vt:lpstr>Ударные инструменты</vt:lpstr>
      <vt:lpstr>«Когда играешь Баха или Моцарта, Вивальди или Гайдна, Шостаковича или Щедрина, Губайдулину или Шнитке, происходит работа души. Мне всегда хотелось, чтобы человек после концерта чувствовал себя окрыленным».                     В. Спиваков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Волшебная палочка дирижера </dc:title>
  <cp:lastModifiedBy>Пользователь Windows</cp:lastModifiedBy>
  <cp:revision>5</cp:revision>
  <dcterms:modified xsi:type="dcterms:W3CDTF">2016-10-04T18:26:29Z</dcterms:modified>
</cp:coreProperties>
</file>