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8" r:id="rId3"/>
    <p:sldId id="259" r:id="rId4"/>
    <p:sldId id="286" r:id="rId5"/>
    <p:sldId id="260" r:id="rId6"/>
    <p:sldId id="261" r:id="rId7"/>
    <p:sldId id="276" r:id="rId8"/>
    <p:sldId id="277" r:id="rId9"/>
    <p:sldId id="278" r:id="rId10"/>
    <p:sldId id="279" r:id="rId11"/>
    <p:sldId id="287" r:id="rId12"/>
    <p:sldId id="280" r:id="rId13"/>
    <p:sldId id="281" r:id="rId14"/>
    <p:sldId id="262" r:id="rId15"/>
    <p:sldId id="282" r:id="rId16"/>
    <p:sldId id="283" r:id="rId17"/>
    <p:sldId id="284" r:id="rId18"/>
    <p:sldId id="28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73e0628c555a64b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D:\+1%20&#1096;&#1082;&#1086;&#1083;&#1072;\1%20&#1041;&#1099;&#1082;&#1072;&#1085;&#1086;&#1074;&#1072;%20&#1051;.&#1040;.%202015-2016%20&#1091;&#1095;.%20&#1075;\&#1055;&#1077;&#1076;&#1089;&#1086;&#1074;&#1077;&#1090;\+2022-2023\&#1055;&#1057;%20&#1103;&#1085;&#1074;&#1072;&#1088;&#1100;\&#1082;&#1072;&#1095;&#1077;&#1089;&#1090;&#1074;&#1086;%20&#1086;&#1073;&#1091;&#1095;&#1077;&#1085;&#1085;&#1086;&#1089;&#1090;&#108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Успеваемость,%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DB-4F9B-9494-8B5E6FF935F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6DB-4F9B-9494-8B5E6FF935F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6DB-4F9B-9494-8B5E6FF935F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6DB-4F9B-9494-8B5E6FF935F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6DB-4F9B-9494-8B5E6FF935F3}"/>
              </c:ext>
            </c:extLst>
          </c:dPt>
          <c:cat>
            <c:strRef>
              <c:f>Лист1!$A$2:$A$6</c:f>
              <c:strCache>
                <c:ptCount val="5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  <c:pt idx="4">
                  <c:v>"н/а"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</c:v>
                </c:pt>
                <c:pt idx="1">
                  <c:v>56</c:v>
                </c:pt>
                <c:pt idx="2">
                  <c:v>59</c:v>
                </c:pt>
                <c:pt idx="3">
                  <c:v>9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39-4C65-8717-BBDFE712E4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5759011774904283"/>
          <c:y val="2.62295081967213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четверть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Лист1!$A$2:$A$11</c:f>
              <c:numCache>
                <c:formatCode>General</c:formatCode>
                <c:ptCount val="10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</c:numCache>
            </c:numRef>
          </c:cat>
          <c:val>
            <c:numRef>
              <c:f>Лист1!$B$2:$B$11</c:f>
              <c:numCache>
                <c:formatCode>0%</c:formatCode>
                <c:ptCount val="10"/>
                <c:pt idx="0">
                  <c:v>0.47</c:v>
                </c:pt>
                <c:pt idx="1">
                  <c:v>0.75</c:v>
                </c:pt>
                <c:pt idx="2">
                  <c:v>0.39</c:v>
                </c:pt>
                <c:pt idx="3">
                  <c:v>0.39</c:v>
                </c:pt>
                <c:pt idx="4">
                  <c:v>0.33</c:v>
                </c:pt>
                <c:pt idx="5">
                  <c:v>0.13</c:v>
                </c:pt>
                <c:pt idx="6">
                  <c:v>0.4</c:v>
                </c:pt>
                <c:pt idx="7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58-48CA-930B-4BF613FD875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четверть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Лист1!$A$2:$A$11</c:f>
              <c:numCache>
                <c:formatCode>General</c:formatCode>
                <c:ptCount val="10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</c:numCache>
            </c:numRef>
          </c:cat>
          <c:val>
            <c:numRef>
              <c:f>Лист1!$C$2:$C$11</c:f>
              <c:numCache>
                <c:formatCode>0%</c:formatCode>
                <c:ptCount val="10"/>
                <c:pt idx="0">
                  <c:v>0.53</c:v>
                </c:pt>
                <c:pt idx="1">
                  <c:v>0.67</c:v>
                </c:pt>
                <c:pt idx="2">
                  <c:v>0.5</c:v>
                </c:pt>
                <c:pt idx="3">
                  <c:v>0.33</c:v>
                </c:pt>
                <c:pt idx="4">
                  <c:v>0.43</c:v>
                </c:pt>
                <c:pt idx="5">
                  <c:v>0.47</c:v>
                </c:pt>
                <c:pt idx="6">
                  <c:v>0.4</c:v>
                </c:pt>
                <c:pt idx="7">
                  <c:v>0.46</c:v>
                </c:pt>
                <c:pt idx="8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58-48CA-930B-4BF613FD875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годовая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Лист1!$A$2:$A$11</c:f>
              <c:numCache>
                <c:formatCode>General</c:formatCode>
                <c:ptCount val="10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</c:numCache>
            </c:numRef>
          </c:cat>
          <c:val>
            <c:numRef>
              <c:f>Лист1!$D$2:$D$11</c:f>
              <c:numCache>
                <c:formatCode>0%</c:formatCode>
                <c:ptCount val="10"/>
                <c:pt idx="1">
                  <c:v>0.75</c:v>
                </c:pt>
                <c:pt idx="2">
                  <c:v>0.56000000000000005</c:v>
                </c:pt>
                <c:pt idx="3">
                  <c:v>0.4</c:v>
                </c:pt>
                <c:pt idx="4">
                  <c:v>0.45</c:v>
                </c:pt>
                <c:pt idx="5">
                  <c:v>0.47</c:v>
                </c:pt>
                <c:pt idx="6">
                  <c:v>0.33</c:v>
                </c:pt>
                <c:pt idx="7">
                  <c:v>0.43</c:v>
                </c:pt>
                <c:pt idx="8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58-48CA-930B-4BF613FD87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6491912"/>
        <c:axId val="476490272"/>
      </c:barChart>
      <c:catAx>
        <c:axId val="476491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6490272"/>
        <c:crosses val="autoZero"/>
        <c:auto val="1"/>
        <c:lblAlgn val="ctr"/>
        <c:lblOffset val="100"/>
        <c:noMultiLvlLbl val="0"/>
      </c:catAx>
      <c:valAx>
        <c:axId val="47649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6491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8-29T21:42:33.281" idx="1">
    <p:pos x="7930" y="2448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B8BE2-D00B-43B5-821B-A6D5BBA8804C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EFF92F-C9AF-4CC2-A665-B801AF6FA4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52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(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EFF92F-C9AF-4CC2-A665-B801AF6FA4F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610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60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928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5571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676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4406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693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675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617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72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558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115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317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219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620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617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344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A1D86-8295-43FF-80B8-738EF419B014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3B9B729-BA1D-4BB9-A3B7-3AE5FE9A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452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886835"/>
            <a:ext cx="9144000" cy="1768442"/>
          </a:xfrm>
        </p:spPr>
        <p:txBody>
          <a:bodyPr>
            <a:noAutofit/>
          </a:bodyPr>
          <a:lstStyle/>
          <a:p>
            <a:pPr lvl="0" algn="ctr">
              <a:spcBef>
                <a:spcPts val="1000"/>
              </a:spcBef>
            </a:pPr>
            <a:r>
              <a:rPr lang="ru-RU" sz="1900" b="1" dirty="0">
                <a:solidFill>
                  <a:prstClr val="black"/>
                </a:solidFill>
                <a:ea typeface="+mn-ea"/>
                <a:cs typeface="+mn-cs"/>
              </a:rPr>
              <a:t>МУНИЦИПАЛЬНОЕ БЮДЖЕТНОЕ ОБЩЕОБРАЗОВАТЕЛЬНОЕ УЧРЕЖДЕНИЕ</a:t>
            </a:r>
            <a:br>
              <a:rPr lang="ru-RU" sz="19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900" b="1" dirty="0">
                <a:solidFill>
                  <a:prstClr val="black"/>
                </a:solidFill>
                <a:ea typeface="+mn-ea"/>
                <a:cs typeface="+mn-cs"/>
              </a:rPr>
              <a:t> «МУСКАТНОВСКАЯ ШКОЛА»</a:t>
            </a:r>
            <a:br>
              <a:rPr lang="ru-RU" sz="19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900" b="1" dirty="0">
                <a:solidFill>
                  <a:prstClr val="black"/>
                </a:solidFill>
                <a:ea typeface="+mn-ea"/>
                <a:cs typeface="+mn-cs"/>
              </a:rPr>
              <a:t> КРАСНОГВАРДЕЙСКОГО РАЙОНА РЕСПУБЛИКИ КРЫМ</a:t>
            </a:r>
            <a:br>
              <a:rPr lang="ru-RU" sz="1900" b="1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798474"/>
            <a:ext cx="9144000" cy="3022033"/>
          </a:xfrm>
        </p:spPr>
        <p:txBody>
          <a:bodyPr>
            <a:normAutofit fontScale="62500" lnSpcReduction="20000"/>
          </a:bodyPr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Педагогический совет №1 от16.01.2023</a:t>
            </a:r>
          </a:p>
          <a:p>
            <a:pPr algn="ctr"/>
            <a:r>
              <a:rPr lang="ru-RU" sz="4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Результаты учебной деятельности</a:t>
            </a:r>
          </a:p>
          <a:p>
            <a:pPr algn="ctr"/>
            <a:r>
              <a:rPr lang="ru-RU" sz="48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</a:t>
            </a:r>
            <a:r>
              <a:rPr lang="ru-RU" sz="4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 2 четверть (1 полугодие)</a:t>
            </a:r>
          </a:p>
          <a:p>
            <a:pPr algn="ctr"/>
            <a:r>
              <a:rPr lang="ru-RU" sz="4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2022/2023 учебного года</a:t>
            </a: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заместитель директора БЫКАНОВА Л.А.</a:t>
            </a:r>
          </a:p>
        </p:txBody>
      </p:sp>
    </p:spTree>
    <p:extLst>
      <p:ext uri="{BB962C8B-B14F-4D97-AF65-F5344CB8AC3E}">
        <p14:creationId xmlns:p14="http://schemas.microsoft.com/office/powerpoint/2010/main" val="63702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2663"/>
            <a:ext cx="8596668" cy="5687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Неуспевающие во 2 четверти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802052"/>
              </p:ext>
            </p:extLst>
          </p:nvPr>
        </p:nvGraphicFramePr>
        <p:xfrm>
          <a:off x="677863" y="691375"/>
          <a:ext cx="8596314" cy="5876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2719">
                  <a:extLst>
                    <a:ext uri="{9D8B030D-6E8A-4147-A177-3AD203B41FA5}">
                      <a16:colId xmlns:a16="http://schemas.microsoft.com/office/drawing/2014/main" val="2069912327"/>
                    </a:ext>
                  </a:extLst>
                </a:gridCol>
                <a:gridCol w="1432719">
                  <a:extLst>
                    <a:ext uri="{9D8B030D-6E8A-4147-A177-3AD203B41FA5}">
                      <a16:colId xmlns:a16="http://schemas.microsoft.com/office/drawing/2014/main" val="1035024948"/>
                    </a:ext>
                  </a:extLst>
                </a:gridCol>
                <a:gridCol w="1432719">
                  <a:extLst>
                    <a:ext uri="{9D8B030D-6E8A-4147-A177-3AD203B41FA5}">
                      <a16:colId xmlns:a16="http://schemas.microsoft.com/office/drawing/2014/main" val="1495230134"/>
                    </a:ext>
                  </a:extLst>
                </a:gridCol>
                <a:gridCol w="1432719">
                  <a:extLst>
                    <a:ext uri="{9D8B030D-6E8A-4147-A177-3AD203B41FA5}">
                      <a16:colId xmlns:a16="http://schemas.microsoft.com/office/drawing/2014/main" val="3786935146"/>
                    </a:ext>
                  </a:extLst>
                </a:gridCol>
                <a:gridCol w="1432719">
                  <a:extLst>
                    <a:ext uri="{9D8B030D-6E8A-4147-A177-3AD203B41FA5}">
                      <a16:colId xmlns:a16="http://schemas.microsoft.com/office/drawing/2014/main" val="1132284515"/>
                    </a:ext>
                  </a:extLst>
                </a:gridCol>
                <a:gridCol w="1432719">
                  <a:extLst>
                    <a:ext uri="{9D8B030D-6E8A-4147-A177-3AD203B41FA5}">
                      <a16:colId xmlns:a16="http://schemas.microsoft.com/office/drawing/2014/main" val="1026449592"/>
                    </a:ext>
                  </a:extLst>
                </a:gridCol>
              </a:tblGrid>
              <a:tr h="344485"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Фамилия, имя учащегося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1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Классный руководитель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284565474"/>
                  </a:ext>
                </a:extLst>
              </a:tr>
              <a:tr h="700674"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Рахмангулов Тимур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1.русский язык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2.лит. чтение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3.математика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4.окруж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 мир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133466196"/>
                  </a:ext>
                </a:extLst>
              </a:tr>
              <a:tr h="1175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2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Шерфединов Тимур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2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1.русский язык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2.лит. чтение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3.математика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4.окруж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. мир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5.родн..яз.( русс)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6.лит.чт.на род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яз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 (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русск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986807876"/>
                  </a:ext>
                </a:extLst>
              </a:tr>
              <a:tr h="1718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Валиев Константин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5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русский язык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Зейтуллаева Э.Н.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Сейтмеметова Л.Д.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330834519"/>
                  </a:ext>
                </a:extLst>
              </a:tr>
              <a:tr h="1175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Исмаилов Медат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5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1.русский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язык,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2.иностр.яз. (англ.)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3.математика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,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4.история России Всеобщая Россия,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5.обществознание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,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6.технология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.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Никитин И.В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Сейтмеметова Л.Д.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Даниленко О.В.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Белоус Д.А.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Белоус Д.А.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Быканова Л.А.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Кулешов А.Н.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056953635"/>
                  </a:ext>
                </a:extLst>
              </a:tr>
              <a:tr h="344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Хайбуллаев Решат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6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1.история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России. Всеобщая история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Белоус Д.А.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Кулешов А.Н.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513359885"/>
                  </a:ext>
                </a:extLst>
              </a:tr>
              <a:tr h="8482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Хотченков Павел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7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1.биология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,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2.обществознание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,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3.история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России. Всеобщая история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4.физика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Мустафаева С.М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Белоус Д.А.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Белоус Д.А.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Быканова Л.А.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Даниленко О.В.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124809779"/>
                  </a:ext>
                </a:extLst>
              </a:tr>
              <a:tr h="5225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Брайон Денис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7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1.алгебра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,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2.геометрия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,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3.иностр. яз.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англ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Даниленко О.В.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Даниленко О.В.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Сейтмеметова Л.Д.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Даниленко О.В.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470337261"/>
                  </a:ext>
                </a:extLst>
              </a:tr>
              <a:tr h="1718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Шестеров Артем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8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 физика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Зинединов А.С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Эдимова З.Р.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86430712"/>
                  </a:ext>
                </a:extLst>
              </a:tr>
              <a:tr h="1718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Зекирья Мурат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9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1.химия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Долгова С.И.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Мустафаева С.М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753119523"/>
                  </a:ext>
                </a:extLst>
              </a:tr>
              <a:tr h="1718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10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Юлдашев Адиль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10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1.математика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Даниленко О.В.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Мустафаева С.М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727741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68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33816"/>
            <a:ext cx="8596668" cy="646770"/>
          </a:xfrm>
        </p:spPr>
        <p:txBody>
          <a:bodyPr/>
          <a:lstStyle/>
          <a:p>
            <a:pPr algn="ctr"/>
            <a:r>
              <a:rPr lang="ru-RU" b="1" dirty="0" smtClean="0"/>
              <a:t>Неуспевающие за две четверти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6966991"/>
              </p:ext>
            </p:extLst>
          </p:nvPr>
        </p:nvGraphicFramePr>
        <p:xfrm>
          <a:off x="892098" y="947856"/>
          <a:ext cx="9065941" cy="5674490"/>
        </p:xfrm>
        <a:graphic>
          <a:graphicData uri="http://schemas.openxmlformats.org/drawingml/2006/table">
            <a:tbl>
              <a:tblPr/>
              <a:tblGrid>
                <a:gridCol w="412465">
                  <a:extLst>
                    <a:ext uri="{9D8B030D-6E8A-4147-A177-3AD203B41FA5}">
                      <a16:colId xmlns:a16="http://schemas.microsoft.com/office/drawing/2014/main" val="1492024993"/>
                    </a:ext>
                  </a:extLst>
                </a:gridCol>
                <a:gridCol w="1348809">
                  <a:extLst>
                    <a:ext uri="{9D8B030D-6E8A-4147-A177-3AD203B41FA5}">
                      <a16:colId xmlns:a16="http://schemas.microsoft.com/office/drawing/2014/main" val="1362315094"/>
                    </a:ext>
                  </a:extLst>
                </a:gridCol>
                <a:gridCol w="587882">
                  <a:extLst>
                    <a:ext uri="{9D8B030D-6E8A-4147-A177-3AD203B41FA5}">
                      <a16:colId xmlns:a16="http://schemas.microsoft.com/office/drawing/2014/main" val="688186002"/>
                    </a:ext>
                  </a:extLst>
                </a:gridCol>
                <a:gridCol w="1342291">
                  <a:extLst>
                    <a:ext uri="{9D8B030D-6E8A-4147-A177-3AD203B41FA5}">
                      <a16:colId xmlns:a16="http://schemas.microsoft.com/office/drawing/2014/main" val="2345462017"/>
                    </a:ext>
                  </a:extLst>
                </a:gridCol>
                <a:gridCol w="1342291">
                  <a:extLst>
                    <a:ext uri="{9D8B030D-6E8A-4147-A177-3AD203B41FA5}">
                      <a16:colId xmlns:a16="http://schemas.microsoft.com/office/drawing/2014/main" val="3318238149"/>
                    </a:ext>
                  </a:extLst>
                </a:gridCol>
                <a:gridCol w="504323">
                  <a:extLst>
                    <a:ext uri="{9D8B030D-6E8A-4147-A177-3AD203B41FA5}">
                      <a16:colId xmlns:a16="http://schemas.microsoft.com/office/drawing/2014/main" val="3103231471"/>
                    </a:ext>
                  </a:extLst>
                </a:gridCol>
                <a:gridCol w="923898">
                  <a:extLst>
                    <a:ext uri="{9D8B030D-6E8A-4147-A177-3AD203B41FA5}">
                      <a16:colId xmlns:a16="http://schemas.microsoft.com/office/drawing/2014/main" val="2806784360"/>
                    </a:ext>
                  </a:extLst>
                </a:gridCol>
                <a:gridCol w="756186">
                  <a:extLst>
                    <a:ext uri="{9D8B030D-6E8A-4147-A177-3AD203B41FA5}">
                      <a16:colId xmlns:a16="http://schemas.microsoft.com/office/drawing/2014/main" val="2484226234"/>
                    </a:ext>
                  </a:extLst>
                </a:gridCol>
                <a:gridCol w="923898">
                  <a:extLst>
                    <a:ext uri="{9D8B030D-6E8A-4147-A177-3AD203B41FA5}">
                      <a16:colId xmlns:a16="http://schemas.microsoft.com/office/drawing/2014/main" val="2124043014"/>
                    </a:ext>
                  </a:extLst>
                </a:gridCol>
                <a:gridCol w="923898">
                  <a:extLst>
                    <a:ext uri="{9D8B030D-6E8A-4147-A177-3AD203B41FA5}">
                      <a16:colId xmlns:a16="http://schemas.microsoft.com/office/drawing/2014/main" val="1173276975"/>
                    </a:ext>
                  </a:extLst>
                </a:gridCol>
              </a:tblGrid>
              <a:tr h="323912"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Фамилия, имя учащегося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четверть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Фамилия, имя учащегося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08806"/>
                  </a:ext>
                </a:extLst>
              </a:tr>
              <a:tr h="696020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Рахмангулов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Тимур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русский язык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математика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окружающий мир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РябченкоО.А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РябченкоО.А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РябченкоО.А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Рахмангулов Тимур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1.русский язык 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2.лит. чтение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3.Математика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4.Окруж. мир</a:t>
                      </a: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923241"/>
                  </a:ext>
                </a:extLst>
              </a:tr>
              <a:tr h="1104589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Шерфединов Тимур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русский язык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математика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РябченкоО.А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РябченкоО.А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Шерфединов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Тимур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1.русский язык 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2.лит. чтение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3.Математика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4.Окруж. мир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5.родн..яз.( русс) 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6.лит.чт.на род яз (русск)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404965"/>
                  </a:ext>
                </a:extLst>
              </a:tr>
              <a:tr h="448128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Хайбуллаев Решат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Ин.яз.(англ)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Сейтмеметова Л.Д.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Хайбуллаев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Решат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1.история России. Всеобщая история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Белоус Д.А.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175519"/>
                  </a:ext>
                </a:extLst>
              </a:tr>
              <a:tr h="863765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Брайон Денис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алгебра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геометрия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Ин.яз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.(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англ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история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обществознание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 физика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 биология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Сейтмеметова Л.Д.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Даниленко О.В.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Даниленко О.В.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Белоус Д.А.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Белоус Д.А.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Зинединов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А.С.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Мустафаева С.М.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Брайон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Денис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алгебра, 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геометрия, 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ин. язык (</a:t>
                      </a:r>
                      <a:r>
                        <a:rPr lang="ru-RU" sz="105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англ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Даниленко О.В.</a:t>
                      </a: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Даниленко О.В.</a:t>
                      </a: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Сейтмеметова Л.Д.</a:t>
                      </a: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093776"/>
                  </a:ext>
                </a:extLst>
              </a:tr>
              <a:tr h="901801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Хотченков Павел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Ин.яз.(англ)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история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обществознание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физика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Сейтмеметова Л.Д.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Белоус Д.А.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Белоус Д.А.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Быканова Л.А.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Хотченков Павел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биология,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обществознани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России. Всеобщая история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Мустафаева С.М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Белоус Д.А.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Белоус Д.А.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Быканова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Л.А.</a:t>
                      </a: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1172823"/>
                  </a:ext>
                </a:extLst>
              </a:tr>
              <a:tr h="2611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Шестеров Артем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геометрия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физика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Даниленко О.В.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Зинединов А.С.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Шестеров Артем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физика</a:t>
                      </a: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Зинединов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А.С</a:t>
                      </a:r>
                    </a:p>
                  </a:txBody>
                  <a:tcPr marL="4299" marR="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299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394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/>
              <a:t>Неаттестация</a:t>
            </a:r>
            <a:r>
              <a:rPr lang="ru-RU" b="1" dirty="0" smtClean="0"/>
              <a:t>, </a:t>
            </a:r>
            <a:r>
              <a:rPr lang="ru-RU" b="1" dirty="0" smtClean="0"/>
              <a:t>50% пропусков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8399694"/>
              </p:ext>
            </p:extLst>
          </p:nvPr>
        </p:nvGraphicFramePr>
        <p:xfrm>
          <a:off x="677863" y="1460808"/>
          <a:ext cx="8596314" cy="3900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2719">
                  <a:extLst>
                    <a:ext uri="{9D8B030D-6E8A-4147-A177-3AD203B41FA5}">
                      <a16:colId xmlns:a16="http://schemas.microsoft.com/office/drawing/2014/main" val="2659814551"/>
                    </a:ext>
                  </a:extLst>
                </a:gridCol>
                <a:gridCol w="1432719">
                  <a:extLst>
                    <a:ext uri="{9D8B030D-6E8A-4147-A177-3AD203B41FA5}">
                      <a16:colId xmlns:a16="http://schemas.microsoft.com/office/drawing/2014/main" val="49960092"/>
                    </a:ext>
                  </a:extLst>
                </a:gridCol>
                <a:gridCol w="1432719">
                  <a:extLst>
                    <a:ext uri="{9D8B030D-6E8A-4147-A177-3AD203B41FA5}">
                      <a16:colId xmlns:a16="http://schemas.microsoft.com/office/drawing/2014/main" val="3877139152"/>
                    </a:ext>
                  </a:extLst>
                </a:gridCol>
                <a:gridCol w="1432719">
                  <a:extLst>
                    <a:ext uri="{9D8B030D-6E8A-4147-A177-3AD203B41FA5}">
                      <a16:colId xmlns:a16="http://schemas.microsoft.com/office/drawing/2014/main" val="1911185790"/>
                    </a:ext>
                  </a:extLst>
                </a:gridCol>
                <a:gridCol w="1432719">
                  <a:extLst>
                    <a:ext uri="{9D8B030D-6E8A-4147-A177-3AD203B41FA5}">
                      <a16:colId xmlns:a16="http://schemas.microsoft.com/office/drawing/2014/main" val="3911441113"/>
                    </a:ext>
                  </a:extLst>
                </a:gridCol>
                <a:gridCol w="1432719">
                  <a:extLst>
                    <a:ext uri="{9D8B030D-6E8A-4147-A177-3AD203B41FA5}">
                      <a16:colId xmlns:a16="http://schemas.microsoft.com/office/drawing/2014/main" val="3109178477"/>
                    </a:ext>
                  </a:extLst>
                </a:gridCol>
              </a:tblGrid>
              <a:tr h="344562"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1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1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Фамилия, имя учащегося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1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1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1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1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Классный руководитель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371235441"/>
                  </a:ext>
                </a:extLst>
              </a:tr>
              <a:tr h="344562"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Рахмангулов Тимур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изо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технология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306249011"/>
                  </a:ext>
                </a:extLst>
              </a:tr>
              <a:tr h="82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Ибрагимов Тимур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русский язык,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2.литература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математика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история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 биология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Зейтуллаева Э.Н.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Зейтуллаева Э.Н.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Зинединов А.С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Белоус Д.А.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Мустафаева С.М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Сейтмеметова Л.Д.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938745781"/>
                  </a:ext>
                </a:extLst>
              </a:tr>
              <a:tr h="3445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Гоферман Максим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1. 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биология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Мустафаева С.М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Кулешов А.Н.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952422088"/>
                  </a:ext>
                </a:extLst>
              </a:tr>
              <a:tr h="4956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Брайон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 Денис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 биология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 информатика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физика 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Мустафаева С.М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Зинединов А.С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Быканова Л.А.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Даниленко О.В.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334015846"/>
                  </a:ext>
                </a:extLst>
              </a:tr>
              <a:tr h="4956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Шестеров Артем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 алгебра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 геометрия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информатика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Даниленко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Даниленко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Зинединов А.С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Эдимова З.Р.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111819202"/>
                  </a:ext>
                </a:extLst>
              </a:tr>
              <a:tr h="4956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Зекирья Мурат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10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 .литература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 родной язык (русский)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Зейтуллаева Э.Н.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Зейтуллаева Э.Н.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Мустафаева С.М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23877721"/>
                  </a:ext>
                </a:extLst>
              </a:tr>
              <a:tr h="3445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Юлдашев Адиль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10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1.родной язык (русский)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Зейтуллаева Э.Н.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Мустафаева С.М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9692378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149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Решение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</a:t>
            </a:r>
            <a:r>
              <a:rPr lang="ru-RU" dirty="0" smtClean="0"/>
              <a:t>роанализировать </a:t>
            </a:r>
            <a:r>
              <a:rPr lang="ru-RU" dirty="0"/>
              <a:t>результаты второй четверти (первого полугодия) </a:t>
            </a:r>
            <a:r>
              <a:rPr lang="ru-RU" dirty="0" smtClean="0"/>
              <a:t>и </a:t>
            </a:r>
            <a:r>
              <a:rPr lang="ru-RU" dirty="0"/>
              <a:t>разработать систему коррекционной работы по предметам, с целью повышения качества знаний обучающихся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Письменно </a:t>
            </a:r>
            <a:r>
              <a:rPr lang="ru-RU" dirty="0"/>
              <a:t>уведомить родителей (законных представителей) обучающихся под подпись, закончивших </a:t>
            </a:r>
            <a:r>
              <a:rPr lang="ru-RU" dirty="0" smtClean="0"/>
              <a:t>2 четверть</a:t>
            </a:r>
            <a:r>
              <a:rPr lang="ru-RU" dirty="0"/>
              <a:t>, </a:t>
            </a:r>
            <a:r>
              <a:rPr lang="ru-RU" dirty="0" smtClean="0"/>
              <a:t>1 полугодие </a:t>
            </a:r>
            <a:r>
              <a:rPr lang="ru-RU" dirty="0"/>
              <a:t>с академической </a:t>
            </a:r>
            <a:r>
              <a:rPr lang="ru-RU" dirty="0" smtClean="0"/>
              <a:t>задолженностью.</a:t>
            </a:r>
          </a:p>
          <a:p>
            <a:r>
              <a:rPr lang="ru-RU" dirty="0" smtClean="0"/>
              <a:t>Организовать ликвидацию н/а </a:t>
            </a:r>
            <a:r>
              <a:rPr lang="ru-RU" dirty="0"/>
              <a:t>по предметам, по письменному заявлению родителей (законных представителей) в течении двух недель следующего учебного периода.</a:t>
            </a:r>
          </a:p>
          <a:p>
            <a:r>
              <a:rPr lang="ru-RU" dirty="0" smtClean="0"/>
              <a:t>Классным руководителям взять </a:t>
            </a:r>
            <a:r>
              <a:rPr lang="ru-RU" dirty="0"/>
              <a:t>под контроль посещение учебных занятий учащимися, имеющими неудовлетворительные </a:t>
            </a:r>
            <a:r>
              <a:rPr lang="ru-RU" dirty="0" smtClean="0"/>
              <a:t>результаты </a:t>
            </a:r>
            <a:r>
              <a:rPr lang="ru-RU" dirty="0"/>
              <a:t>по </a:t>
            </a:r>
            <a:r>
              <a:rPr lang="ru-RU" dirty="0" smtClean="0"/>
              <a:t>предметам.</a:t>
            </a:r>
          </a:p>
          <a:p>
            <a:r>
              <a:rPr lang="ru-RU" dirty="0"/>
              <a:t>Провести совет профилактики в срок до 20.01.23 г. (с приглашением родителей неуспевающих учащихся)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615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807" y="247642"/>
            <a:ext cx="9271441" cy="1469646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Осенние ВПР </a:t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19 сентября по 24 октября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прошли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осенние ВПР за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прошлый год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писали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5-9 классы.</a:t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167" y="1951463"/>
            <a:ext cx="10154790" cy="3635298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b="1" dirty="0" smtClean="0"/>
              <a:t>Результаты </a:t>
            </a:r>
            <a:r>
              <a:rPr lang="ru-RU" b="1" dirty="0"/>
              <a:t>ВПР-2022 в 5 классах (по программе 4 класса</a:t>
            </a:r>
            <a:r>
              <a:rPr lang="ru-RU" b="1" dirty="0" smtClean="0"/>
              <a:t>)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771698"/>
              </p:ext>
            </p:extLst>
          </p:nvPr>
        </p:nvGraphicFramePr>
        <p:xfrm>
          <a:off x="1762284" y="3033130"/>
          <a:ext cx="6427470" cy="2352908"/>
        </p:xfrm>
        <a:graphic>
          <a:graphicData uri="http://schemas.openxmlformats.org/drawingml/2006/table">
            <a:tbl>
              <a:tblPr/>
              <a:tblGrid>
                <a:gridCol w="38100">
                  <a:extLst>
                    <a:ext uri="{9D8B030D-6E8A-4147-A177-3AD203B41FA5}">
                      <a16:colId xmlns:a16="http://schemas.microsoft.com/office/drawing/2014/main" val="3634915479"/>
                    </a:ext>
                  </a:extLst>
                </a:gridCol>
                <a:gridCol w="3442335">
                  <a:extLst>
                    <a:ext uri="{9D8B030D-6E8A-4147-A177-3AD203B41FA5}">
                      <a16:colId xmlns:a16="http://schemas.microsoft.com/office/drawing/2014/main" val="2522366111"/>
                    </a:ext>
                  </a:extLst>
                </a:gridCol>
                <a:gridCol w="956945">
                  <a:extLst>
                    <a:ext uri="{9D8B030D-6E8A-4147-A177-3AD203B41FA5}">
                      <a16:colId xmlns:a16="http://schemas.microsoft.com/office/drawing/2014/main" val="45219248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3882474842"/>
                    </a:ext>
                  </a:extLst>
                </a:gridCol>
                <a:gridCol w="999490">
                  <a:extLst>
                    <a:ext uri="{9D8B030D-6E8A-4147-A177-3AD203B41FA5}">
                      <a16:colId xmlns:a16="http://schemas.microsoft.com/office/drawing/2014/main" val="227894108"/>
                    </a:ext>
                  </a:extLst>
                </a:gridCol>
              </a:tblGrid>
              <a:tr h="509294">
                <a:tc gridSpan="2">
                  <a:txBody>
                    <a:bodyPr/>
                    <a:lstStyle/>
                    <a:p>
                      <a:pPr marL="10287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Образовательные организации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Русский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язык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Математика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Окружающий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мир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033871"/>
                  </a:ext>
                </a:extLst>
              </a:tr>
              <a:tr h="646972">
                <a:tc gridSpan="2">
                  <a:txBody>
                    <a:bodyPr/>
                    <a:lstStyle/>
                    <a:p>
                      <a:pPr marL="1270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Республика Крым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3,70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3,92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207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3,92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933631"/>
                  </a:ext>
                </a:extLst>
              </a:tr>
              <a:tr h="646972">
                <a:tc gridSpan="2">
                  <a:txBody>
                    <a:bodyPr/>
                    <a:lstStyle/>
                    <a:p>
                      <a:pPr marL="2667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Красногвардейский район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3,68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3,87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207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3,85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4616933"/>
                  </a:ext>
                </a:extLst>
              </a:tr>
              <a:tr h="5496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Courier New" panose="02070309020205020404" pitchFamily="49" charset="0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МБОУ "Мускатновская школа"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3,25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3,71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207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3,27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164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373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Результаты ВПР-2022 в 6 классах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по программе 5 класса)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0357929"/>
              </p:ext>
            </p:extLst>
          </p:nvPr>
        </p:nvGraphicFramePr>
        <p:xfrm>
          <a:off x="1662906" y="2330605"/>
          <a:ext cx="6626225" cy="2966224"/>
        </p:xfrm>
        <a:graphic>
          <a:graphicData uri="http://schemas.openxmlformats.org/drawingml/2006/table">
            <a:tbl>
              <a:tblPr/>
              <a:tblGrid>
                <a:gridCol w="38100">
                  <a:extLst>
                    <a:ext uri="{9D8B030D-6E8A-4147-A177-3AD203B41FA5}">
                      <a16:colId xmlns:a16="http://schemas.microsoft.com/office/drawing/2014/main" val="196872962"/>
                    </a:ext>
                  </a:extLst>
                </a:gridCol>
                <a:gridCol w="3716655">
                  <a:extLst>
                    <a:ext uri="{9D8B030D-6E8A-4147-A177-3AD203B41FA5}">
                      <a16:colId xmlns:a16="http://schemas.microsoft.com/office/drawing/2014/main" val="3311373057"/>
                    </a:ext>
                  </a:extLst>
                </a:gridCol>
                <a:gridCol w="628015">
                  <a:extLst>
                    <a:ext uri="{9D8B030D-6E8A-4147-A177-3AD203B41FA5}">
                      <a16:colId xmlns:a16="http://schemas.microsoft.com/office/drawing/2014/main" val="3619282238"/>
                    </a:ext>
                  </a:extLst>
                </a:gridCol>
                <a:gridCol w="892810">
                  <a:extLst>
                    <a:ext uri="{9D8B030D-6E8A-4147-A177-3AD203B41FA5}">
                      <a16:colId xmlns:a16="http://schemas.microsoft.com/office/drawing/2014/main" val="4144428708"/>
                    </a:ext>
                  </a:extLst>
                </a:gridCol>
                <a:gridCol w="719455">
                  <a:extLst>
                    <a:ext uri="{9D8B030D-6E8A-4147-A177-3AD203B41FA5}">
                      <a16:colId xmlns:a16="http://schemas.microsoft.com/office/drawing/2014/main" val="1744054425"/>
                    </a:ext>
                  </a:extLst>
                </a:gridCol>
                <a:gridCol w="631190">
                  <a:extLst>
                    <a:ext uri="{9D8B030D-6E8A-4147-A177-3AD203B41FA5}">
                      <a16:colId xmlns:a16="http://schemas.microsoft.com/office/drawing/2014/main" val="2552980387"/>
                    </a:ext>
                  </a:extLst>
                </a:gridCol>
              </a:tblGrid>
              <a:tr h="574626">
                <a:tc gridSpan="2">
                  <a:txBody>
                    <a:bodyPr/>
                    <a:lstStyle/>
                    <a:p>
                      <a:pPr marL="11811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Образовательные организации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Русский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R="165100" algn="r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язык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Математика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Биология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История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0955518"/>
                  </a:ext>
                </a:extLst>
              </a:tr>
              <a:tr h="832337">
                <a:tc gridSpan="2">
                  <a:txBody>
                    <a:bodyPr/>
                    <a:lstStyle/>
                    <a:p>
                      <a:pPr marL="1397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Республика Крым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59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3,62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3,66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3,77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170687"/>
                  </a:ext>
                </a:extLst>
              </a:tr>
              <a:tr h="843318">
                <a:tc gridSpan="2">
                  <a:txBody>
                    <a:bodyPr/>
                    <a:lstStyle/>
                    <a:p>
                      <a:pPr marL="2921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Красногвардейский район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651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3,45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3,46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4,04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651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3,66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916495"/>
                  </a:ext>
                </a:extLst>
              </a:tr>
              <a:tr h="7159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Courier New" panose="02070309020205020404" pitchFamily="49" charset="0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МБОУ "Мускатновская школа"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65100" algn="r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3,53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3,76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65100" algn="r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3,68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5153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888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Результаты ВПР-2020 в 7 классах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по программе 6 класса)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5354793"/>
              </p:ext>
            </p:extLst>
          </p:nvPr>
        </p:nvGraphicFramePr>
        <p:xfrm>
          <a:off x="1565116" y="2330606"/>
          <a:ext cx="6821805" cy="3055434"/>
        </p:xfrm>
        <a:graphic>
          <a:graphicData uri="http://schemas.openxmlformats.org/drawingml/2006/table">
            <a:tbl>
              <a:tblPr/>
              <a:tblGrid>
                <a:gridCol w="38100">
                  <a:extLst>
                    <a:ext uri="{9D8B030D-6E8A-4147-A177-3AD203B41FA5}">
                      <a16:colId xmlns:a16="http://schemas.microsoft.com/office/drawing/2014/main" val="959040008"/>
                    </a:ext>
                  </a:extLst>
                </a:gridCol>
                <a:gridCol w="3159125">
                  <a:extLst>
                    <a:ext uri="{9D8B030D-6E8A-4147-A177-3AD203B41FA5}">
                      <a16:colId xmlns:a16="http://schemas.microsoft.com/office/drawing/2014/main" val="1594142584"/>
                    </a:ext>
                  </a:extLst>
                </a:gridCol>
                <a:gridCol w="542290">
                  <a:extLst>
                    <a:ext uri="{9D8B030D-6E8A-4147-A177-3AD203B41FA5}">
                      <a16:colId xmlns:a16="http://schemas.microsoft.com/office/drawing/2014/main" val="3932189785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1226672504"/>
                    </a:ext>
                  </a:extLst>
                </a:gridCol>
                <a:gridCol w="631190">
                  <a:extLst>
                    <a:ext uri="{9D8B030D-6E8A-4147-A177-3AD203B41FA5}">
                      <a16:colId xmlns:a16="http://schemas.microsoft.com/office/drawing/2014/main" val="3621913909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1149235285"/>
                    </a:ext>
                  </a:extLst>
                </a:gridCol>
                <a:gridCol w="719455">
                  <a:extLst>
                    <a:ext uri="{9D8B030D-6E8A-4147-A177-3AD203B41FA5}">
                      <a16:colId xmlns:a16="http://schemas.microsoft.com/office/drawing/2014/main" val="2690245226"/>
                    </a:ext>
                  </a:extLst>
                </a:gridCol>
                <a:gridCol w="652145">
                  <a:extLst>
                    <a:ext uri="{9D8B030D-6E8A-4147-A177-3AD203B41FA5}">
                      <a16:colId xmlns:a16="http://schemas.microsoft.com/office/drawing/2014/main" val="3003832409"/>
                    </a:ext>
                  </a:extLst>
                </a:gridCol>
              </a:tblGrid>
              <a:tr h="686506">
                <a:tc gridSpan="2">
                  <a:txBody>
                    <a:bodyPr/>
                    <a:lstStyle/>
                    <a:p>
                      <a:pPr marL="9144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Образовательные организации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35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30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русский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2700" algn="l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язык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300"/>
                        </a:spcAft>
                      </a:pPr>
                      <a:r>
                        <a:rPr lang="ru-RU" sz="1200" b="1" spc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матема</a:t>
                      </a: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­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2700" algn="l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тика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биология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история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география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300"/>
                        </a:spcAft>
                      </a:pPr>
                      <a:r>
                        <a:rPr lang="ru-RU" sz="1200" b="1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общество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2700" algn="l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знание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055944"/>
                  </a:ext>
                </a:extLst>
              </a:tr>
              <a:tr h="834558">
                <a:tc gridSpan="2">
                  <a:txBody>
                    <a:bodyPr/>
                    <a:lstStyle/>
                    <a:p>
                      <a:pPr marL="1524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Республика Крым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3,46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3,63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78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3,69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032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3,71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016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3,70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069563"/>
                  </a:ext>
                </a:extLst>
              </a:tr>
              <a:tr h="834558">
                <a:tc gridSpan="2">
                  <a:txBody>
                    <a:bodyPr/>
                    <a:lstStyle/>
                    <a:p>
                      <a:pPr marL="3048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Красногвардейский район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3,35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3,31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3,48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78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032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3,72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016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924988"/>
                  </a:ext>
                </a:extLst>
              </a:tr>
              <a:tr h="6998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Courier New" panose="02070309020205020404" pitchFamily="49" charset="0"/>
                        </a:rPr>
                        <a:t> 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6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МБОУ "Мускатновская школа"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6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3,27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6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3,50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6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3,50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78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1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н/п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н/п</a:t>
                      </a:r>
                      <a:endParaRPr lang="ru-RU" sz="1100" b="1" dirty="0"/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R="101600" algn="r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6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3,69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566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91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Результаты ВПР-2022 в 8 классах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по программе 7 класса)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9523415"/>
              </p:ext>
            </p:extLst>
          </p:nvPr>
        </p:nvGraphicFramePr>
        <p:xfrm>
          <a:off x="677335" y="2754350"/>
          <a:ext cx="8210186" cy="2520176"/>
        </p:xfrm>
        <a:graphic>
          <a:graphicData uri="http://schemas.openxmlformats.org/drawingml/2006/table">
            <a:tbl>
              <a:tblPr/>
              <a:tblGrid>
                <a:gridCol w="47613">
                  <a:extLst>
                    <a:ext uri="{9D8B030D-6E8A-4147-A177-3AD203B41FA5}">
                      <a16:colId xmlns:a16="http://schemas.microsoft.com/office/drawing/2014/main" val="374552124"/>
                    </a:ext>
                  </a:extLst>
                </a:gridCol>
                <a:gridCol w="1849315">
                  <a:extLst>
                    <a:ext uri="{9D8B030D-6E8A-4147-A177-3AD203B41FA5}">
                      <a16:colId xmlns:a16="http://schemas.microsoft.com/office/drawing/2014/main" val="3299298651"/>
                    </a:ext>
                  </a:extLst>
                </a:gridCol>
                <a:gridCol w="744396">
                  <a:extLst>
                    <a:ext uri="{9D8B030D-6E8A-4147-A177-3AD203B41FA5}">
                      <a16:colId xmlns:a16="http://schemas.microsoft.com/office/drawing/2014/main" val="2603552286"/>
                    </a:ext>
                  </a:extLst>
                </a:gridCol>
                <a:gridCol w="712493">
                  <a:extLst>
                    <a:ext uri="{9D8B030D-6E8A-4147-A177-3AD203B41FA5}">
                      <a16:colId xmlns:a16="http://schemas.microsoft.com/office/drawing/2014/main" val="606495232"/>
                    </a:ext>
                  </a:extLst>
                </a:gridCol>
                <a:gridCol w="652360">
                  <a:extLst>
                    <a:ext uri="{9D8B030D-6E8A-4147-A177-3AD203B41FA5}">
                      <a16:colId xmlns:a16="http://schemas.microsoft.com/office/drawing/2014/main" val="3801758011"/>
                    </a:ext>
                  </a:extLst>
                </a:gridCol>
                <a:gridCol w="735981">
                  <a:extLst>
                    <a:ext uri="{9D8B030D-6E8A-4147-A177-3AD203B41FA5}">
                      <a16:colId xmlns:a16="http://schemas.microsoft.com/office/drawing/2014/main" val="537033719"/>
                    </a:ext>
                  </a:extLst>
                </a:gridCol>
                <a:gridCol w="669073">
                  <a:extLst>
                    <a:ext uri="{9D8B030D-6E8A-4147-A177-3AD203B41FA5}">
                      <a16:colId xmlns:a16="http://schemas.microsoft.com/office/drawing/2014/main" val="4292715710"/>
                    </a:ext>
                  </a:extLst>
                </a:gridCol>
                <a:gridCol w="724829">
                  <a:extLst>
                    <a:ext uri="{9D8B030D-6E8A-4147-A177-3AD203B41FA5}">
                      <a16:colId xmlns:a16="http://schemas.microsoft.com/office/drawing/2014/main" val="577251210"/>
                    </a:ext>
                  </a:extLst>
                </a:gridCol>
                <a:gridCol w="1048215">
                  <a:extLst>
                    <a:ext uri="{9D8B030D-6E8A-4147-A177-3AD203B41FA5}">
                      <a16:colId xmlns:a16="http://schemas.microsoft.com/office/drawing/2014/main" val="2713441440"/>
                    </a:ext>
                  </a:extLst>
                </a:gridCol>
                <a:gridCol w="1025911">
                  <a:extLst>
                    <a:ext uri="{9D8B030D-6E8A-4147-A177-3AD203B41FA5}">
                      <a16:colId xmlns:a16="http://schemas.microsoft.com/office/drawing/2014/main" val="2723361345"/>
                    </a:ext>
                  </a:extLst>
                </a:gridCol>
              </a:tblGrid>
              <a:tr h="460901">
                <a:tc gridSpan="2">
                  <a:txBody>
                    <a:bodyPr/>
                    <a:lstStyle/>
                    <a:p>
                      <a:pPr marL="9017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Образовательные организации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016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600"/>
                        </a:spcAft>
                      </a:pPr>
                      <a:r>
                        <a:rPr lang="ru-RU" sz="105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русский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R="101600" algn="r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язык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marR="71755" algn="l">
                        <a:lnSpc>
                          <a:spcPts val="4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500" b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71755" marR="71755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математика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52400" marR="71755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53" marR="575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биология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016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история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география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60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общество-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65100"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знание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30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Англий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65100" algn="l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ский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016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физика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183918"/>
                  </a:ext>
                </a:extLst>
              </a:tr>
              <a:tr h="709833">
                <a:tc gridSpan="2">
                  <a:txBody>
                    <a:bodyPr/>
                    <a:lstStyle/>
                    <a:p>
                      <a:pPr marL="1397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|Республика </a:t>
                      </a: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Крым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3,43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3,47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3,38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3,70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3,50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3,60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3,39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3,54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5288062"/>
                  </a:ext>
                </a:extLst>
              </a:tr>
              <a:tr h="738302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Courier New" panose="02070309020205020404" pitchFamily="49" charset="0"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5753" marR="5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Красногвардейский район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3,29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3,42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3,73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3,56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3,42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3,57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3,21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3,57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049669"/>
                  </a:ext>
                </a:extLst>
              </a:tr>
              <a:tr h="6111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16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МБОУ "Мускатновская школа"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3,10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3,70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1270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н/п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н/п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3,89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4,13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3,14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н/п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53" marR="57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979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14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Результаты ВПР-2022 в 9 классах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по программе 8 класса)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8446406"/>
              </p:ext>
            </p:extLst>
          </p:nvPr>
        </p:nvGraphicFramePr>
        <p:xfrm>
          <a:off x="1048216" y="2765502"/>
          <a:ext cx="7950817" cy="2405404"/>
        </p:xfrm>
        <a:graphic>
          <a:graphicData uri="http://schemas.openxmlformats.org/drawingml/2006/table">
            <a:tbl>
              <a:tblPr/>
              <a:tblGrid>
                <a:gridCol w="44521">
                  <a:extLst>
                    <a:ext uri="{9D8B030D-6E8A-4147-A177-3AD203B41FA5}">
                      <a16:colId xmlns:a16="http://schemas.microsoft.com/office/drawing/2014/main" val="2202518162"/>
                    </a:ext>
                  </a:extLst>
                </a:gridCol>
                <a:gridCol w="3695293">
                  <a:extLst>
                    <a:ext uri="{9D8B030D-6E8A-4147-A177-3AD203B41FA5}">
                      <a16:colId xmlns:a16="http://schemas.microsoft.com/office/drawing/2014/main" val="227071455"/>
                    </a:ext>
                  </a:extLst>
                </a:gridCol>
                <a:gridCol w="526839">
                  <a:extLst>
                    <a:ext uri="{9D8B030D-6E8A-4147-A177-3AD203B41FA5}">
                      <a16:colId xmlns:a16="http://schemas.microsoft.com/office/drawing/2014/main" val="3237513487"/>
                    </a:ext>
                  </a:extLst>
                </a:gridCol>
                <a:gridCol w="523871">
                  <a:extLst>
                    <a:ext uri="{9D8B030D-6E8A-4147-A177-3AD203B41FA5}">
                      <a16:colId xmlns:a16="http://schemas.microsoft.com/office/drawing/2014/main" val="283409307"/>
                    </a:ext>
                  </a:extLst>
                </a:gridCol>
                <a:gridCol w="526839">
                  <a:extLst>
                    <a:ext uri="{9D8B030D-6E8A-4147-A177-3AD203B41FA5}">
                      <a16:colId xmlns:a16="http://schemas.microsoft.com/office/drawing/2014/main" val="2385967145"/>
                    </a:ext>
                  </a:extLst>
                </a:gridCol>
                <a:gridCol w="523871">
                  <a:extLst>
                    <a:ext uri="{9D8B030D-6E8A-4147-A177-3AD203B41FA5}">
                      <a16:colId xmlns:a16="http://schemas.microsoft.com/office/drawing/2014/main" val="91939114"/>
                    </a:ext>
                  </a:extLst>
                </a:gridCol>
                <a:gridCol w="506062">
                  <a:extLst>
                    <a:ext uri="{9D8B030D-6E8A-4147-A177-3AD203B41FA5}">
                      <a16:colId xmlns:a16="http://schemas.microsoft.com/office/drawing/2014/main" val="1543193320"/>
                    </a:ext>
                  </a:extLst>
                </a:gridCol>
                <a:gridCol w="630723">
                  <a:extLst>
                    <a:ext uri="{9D8B030D-6E8A-4147-A177-3AD203B41FA5}">
                      <a16:colId xmlns:a16="http://schemas.microsoft.com/office/drawing/2014/main" val="2679466056"/>
                    </a:ext>
                  </a:extLst>
                </a:gridCol>
                <a:gridCol w="523871">
                  <a:extLst>
                    <a:ext uri="{9D8B030D-6E8A-4147-A177-3AD203B41FA5}">
                      <a16:colId xmlns:a16="http://schemas.microsoft.com/office/drawing/2014/main" val="3743056751"/>
                    </a:ext>
                  </a:extLst>
                </a:gridCol>
                <a:gridCol w="448927">
                  <a:extLst>
                    <a:ext uri="{9D8B030D-6E8A-4147-A177-3AD203B41FA5}">
                      <a16:colId xmlns:a16="http://schemas.microsoft.com/office/drawing/2014/main" val="3011432793"/>
                    </a:ext>
                  </a:extLst>
                </a:gridCol>
              </a:tblGrid>
              <a:tr h="981308">
                <a:tc gridSpan="2">
                  <a:txBody>
                    <a:bodyPr/>
                    <a:lstStyle/>
                    <a:p>
                      <a:pPr marL="9017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6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Образовательные организации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  <a:spcBef>
                          <a:spcPts val="900"/>
                        </a:spcBef>
                        <a:spcAft>
                          <a:spcPts val="600"/>
                        </a:spcAft>
                      </a:pPr>
                      <a:r>
                        <a:rPr lang="ru-RU" sz="105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русский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8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язык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  <a:spcBef>
                          <a:spcPts val="900"/>
                        </a:spcBef>
                        <a:spcAft>
                          <a:spcPts val="600"/>
                        </a:spcAft>
                      </a:pPr>
                      <a:r>
                        <a:rPr lang="ru-RU" sz="1050" b="0" spc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матема</a:t>
                      </a:r>
                      <a:r>
                        <a:rPr lang="ru-RU" sz="105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­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8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тика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l">
                        <a:lnSpc>
                          <a:spcPts val="85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химия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история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l">
                        <a:lnSpc>
                          <a:spcPts val="85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биология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l">
                        <a:lnSpc>
                          <a:spcPts val="85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география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физика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  <a:spcBef>
                          <a:spcPts val="900"/>
                        </a:spcBef>
                        <a:spcAft>
                          <a:spcPts val="600"/>
                        </a:spcAft>
                      </a:pPr>
                      <a:r>
                        <a:rPr lang="ru-RU" sz="1050" b="0" spc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обществозн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0" algn="l">
                        <a:lnSpc>
                          <a:spcPts val="8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050" b="0" spc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ание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498651"/>
                  </a:ext>
                </a:extLst>
              </a:tr>
              <a:tr h="490887">
                <a:tc gridSpan="2">
                  <a:txBody>
                    <a:bodyPr/>
                    <a:lstStyle/>
                    <a:p>
                      <a:pPr marL="1397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Республика 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Крым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3,48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3,32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97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3,77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3,68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3,61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3,53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3,54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3,53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8245280"/>
                  </a:ext>
                </a:extLst>
              </a:tr>
              <a:tr h="510574">
                <a:tc gridSpan="2">
                  <a:txBody>
                    <a:bodyPr/>
                    <a:lstStyle/>
                    <a:p>
                      <a:pPr marL="2921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Красногвардейский район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3,32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3,32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97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3,68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3,67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3,54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3,58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3,47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ts val="11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3,55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594068"/>
                  </a:ext>
                </a:extLst>
              </a:tr>
              <a:tr h="4226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Courier New" panose="02070309020205020404" pitchFamily="49" charset="0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МБОУ "Мускатновская школа"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R="38100" algn="r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3,31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78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н/п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4,13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4,09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н/п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н/п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ts val="1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н/п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074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866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89932"/>
            <a:ext cx="8596668" cy="94785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2 четверти (1 полугодия)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9073862"/>
              </p:ext>
            </p:extLst>
          </p:nvPr>
        </p:nvGraphicFramePr>
        <p:xfrm>
          <a:off x="457199" y="1237791"/>
          <a:ext cx="10132540" cy="5229911"/>
        </p:xfrm>
        <a:graphic>
          <a:graphicData uri="http://schemas.openxmlformats.org/drawingml/2006/table">
            <a:tbl>
              <a:tblPr firstRow="1" firstCol="1" bandRow="1"/>
              <a:tblGrid>
                <a:gridCol w="572071">
                  <a:extLst>
                    <a:ext uri="{9D8B030D-6E8A-4147-A177-3AD203B41FA5}">
                      <a16:colId xmlns:a16="http://schemas.microsoft.com/office/drawing/2014/main" val="1727980554"/>
                    </a:ext>
                  </a:extLst>
                </a:gridCol>
                <a:gridCol w="405918">
                  <a:extLst>
                    <a:ext uri="{9D8B030D-6E8A-4147-A177-3AD203B41FA5}">
                      <a16:colId xmlns:a16="http://schemas.microsoft.com/office/drawing/2014/main" val="932738250"/>
                    </a:ext>
                  </a:extLst>
                </a:gridCol>
                <a:gridCol w="322491">
                  <a:extLst>
                    <a:ext uri="{9D8B030D-6E8A-4147-A177-3AD203B41FA5}">
                      <a16:colId xmlns:a16="http://schemas.microsoft.com/office/drawing/2014/main" val="4266641407"/>
                    </a:ext>
                  </a:extLst>
                </a:gridCol>
                <a:gridCol w="322491">
                  <a:extLst>
                    <a:ext uri="{9D8B030D-6E8A-4147-A177-3AD203B41FA5}">
                      <a16:colId xmlns:a16="http://schemas.microsoft.com/office/drawing/2014/main" val="3476483899"/>
                    </a:ext>
                  </a:extLst>
                </a:gridCol>
                <a:gridCol w="433961">
                  <a:extLst>
                    <a:ext uri="{9D8B030D-6E8A-4147-A177-3AD203B41FA5}">
                      <a16:colId xmlns:a16="http://schemas.microsoft.com/office/drawing/2014/main" val="1415677288"/>
                    </a:ext>
                  </a:extLst>
                </a:gridCol>
                <a:gridCol w="485841">
                  <a:extLst>
                    <a:ext uri="{9D8B030D-6E8A-4147-A177-3AD203B41FA5}">
                      <a16:colId xmlns:a16="http://schemas.microsoft.com/office/drawing/2014/main" val="3350914366"/>
                    </a:ext>
                  </a:extLst>
                </a:gridCol>
                <a:gridCol w="485841">
                  <a:extLst>
                    <a:ext uri="{9D8B030D-6E8A-4147-A177-3AD203B41FA5}">
                      <a16:colId xmlns:a16="http://schemas.microsoft.com/office/drawing/2014/main" val="3301572730"/>
                    </a:ext>
                  </a:extLst>
                </a:gridCol>
                <a:gridCol w="485841">
                  <a:extLst>
                    <a:ext uri="{9D8B030D-6E8A-4147-A177-3AD203B41FA5}">
                      <a16:colId xmlns:a16="http://schemas.microsoft.com/office/drawing/2014/main" val="158078379"/>
                    </a:ext>
                  </a:extLst>
                </a:gridCol>
                <a:gridCol w="485841">
                  <a:extLst>
                    <a:ext uri="{9D8B030D-6E8A-4147-A177-3AD203B41FA5}">
                      <a16:colId xmlns:a16="http://schemas.microsoft.com/office/drawing/2014/main" val="3924921405"/>
                    </a:ext>
                  </a:extLst>
                </a:gridCol>
                <a:gridCol w="485841">
                  <a:extLst>
                    <a:ext uri="{9D8B030D-6E8A-4147-A177-3AD203B41FA5}">
                      <a16:colId xmlns:a16="http://schemas.microsoft.com/office/drawing/2014/main" val="2199977108"/>
                    </a:ext>
                  </a:extLst>
                </a:gridCol>
                <a:gridCol w="485841">
                  <a:extLst>
                    <a:ext uri="{9D8B030D-6E8A-4147-A177-3AD203B41FA5}">
                      <a16:colId xmlns:a16="http://schemas.microsoft.com/office/drawing/2014/main" val="297914887"/>
                    </a:ext>
                  </a:extLst>
                </a:gridCol>
                <a:gridCol w="485841">
                  <a:extLst>
                    <a:ext uri="{9D8B030D-6E8A-4147-A177-3AD203B41FA5}">
                      <a16:colId xmlns:a16="http://schemas.microsoft.com/office/drawing/2014/main" val="2885552563"/>
                    </a:ext>
                  </a:extLst>
                </a:gridCol>
                <a:gridCol w="539822">
                  <a:extLst>
                    <a:ext uri="{9D8B030D-6E8A-4147-A177-3AD203B41FA5}">
                      <a16:colId xmlns:a16="http://schemas.microsoft.com/office/drawing/2014/main" val="3292609248"/>
                    </a:ext>
                  </a:extLst>
                </a:gridCol>
                <a:gridCol w="539822">
                  <a:extLst>
                    <a:ext uri="{9D8B030D-6E8A-4147-A177-3AD203B41FA5}">
                      <a16:colId xmlns:a16="http://schemas.microsoft.com/office/drawing/2014/main" val="3714058760"/>
                    </a:ext>
                  </a:extLst>
                </a:gridCol>
                <a:gridCol w="539822">
                  <a:extLst>
                    <a:ext uri="{9D8B030D-6E8A-4147-A177-3AD203B41FA5}">
                      <a16:colId xmlns:a16="http://schemas.microsoft.com/office/drawing/2014/main" val="477341870"/>
                    </a:ext>
                  </a:extLst>
                </a:gridCol>
                <a:gridCol w="490748">
                  <a:extLst>
                    <a:ext uri="{9D8B030D-6E8A-4147-A177-3AD203B41FA5}">
                      <a16:colId xmlns:a16="http://schemas.microsoft.com/office/drawing/2014/main" val="2782579417"/>
                    </a:ext>
                  </a:extLst>
                </a:gridCol>
                <a:gridCol w="490748">
                  <a:extLst>
                    <a:ext uri="{9D8B030D-6E8A-4147-A177-3AD203B41FA5}">
                      <a16:colId xmlns:a16="http://schemas.microsoft.com/office/drawing/2014/main" val="549472646"/>
                    </a:ext>
                  </a:extLst>
                </a:gridCol>
                <a:gridCol w="504068">
                  <a:extLst>
                    <a:ext uri="{9D8B030D-6E8A-4147-A177-3AD203B41FA5}">
                      <a16:colId xmlns:a16="http://schemas.microsoft.com/office/drawing/2014/main" val="1317350049"/>
                    </a:ext>
                  </a:extLst>
                </a:gridCol>
                <a:gridCol w="1569691">
                  <a:extLst>
                    <a:ext uri="{9D8B030D-6E8A-4147-A177-3AD203B41FA5}">
                      <a16:colId xmlns:a16="http://schemas.microsoft.com/office/drawing/2014/main" val="3125678642"/>
                    </a:ext>
                  </a:extLst>
                </a:gridCol>
              </a:tblGrid>
              <a:tr h="46007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Класс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Количество учащихся на начало II четверти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Прибыло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Выбыло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Количество учащихся на конец II четверти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Уровень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Успешность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Качество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средний балл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классный руководитель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718900"/>
                  </a:ext>
                </a:extLst>
              </a:tr>
              <a:tr h="11812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Высокий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%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Достаточный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%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Средний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%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Начальный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%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Количество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%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Количество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%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203634"/>
                  </a:ext>
                </a:extLst>
              </a:tr>
              <a:tr h="276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Рябченко Т.А.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5425811"/>
                  </a:ext>
                </a:extLst>
              </a:tr>
              <a:tr h="276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Белялова Э.С.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965334"/>
                  </a:ext>
                </a:extLst>
              </a:tr>
              <a:tr h="276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Кулешова Т.И.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3102739"/>
                  </a:ext>
                </a:extLst>
              </a:tr>
              <a:tr h="276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9543267"/>
                  </a:ext>
                </a:extLst>
              </a:tr>
              <a:tr h="276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Сейтмеметова Л.Д.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306952"/>
                  </a:ext>
                </a:extLst>
              </a:tr>
              <a:tr h="276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Кулешов А.Н.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506524"/>
                  </a:ext>
                </a:extLst>
              </a:tr>
              <a:tr h="276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Даниленко О.В.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6599564"/>
                  </a:ext>
                </a:extLst>
              </a:tr>
              <a:tr h="276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Лейченко Е.А.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8398222"/>
                  </a:ext>
                </a:extLst>
              </a:tr>
              <a:tr h="276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Эдимова З.Р.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212663"/>
                  </a:ext>
                </a:extLst>
              </a:tr>
              <a:tr h="276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9629691"/>
                  </a:ext>
                </a:extLst>
              </a:tr>
              <a:tr h="276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Мустафаева С.М.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2870267"/>
                  </a:ext>
                </a:extLst>
              </a:tr>
              <a:tr h="276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706470"/>
                  </a:ext>
                </a:extLst>
              </a:tr>
              <a:tr h="276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191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83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711" y="5107259"/>
            <a:ext cx="9712713" cy="148311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2 четверти повысились на:</a:t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успеваемость-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качество-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8713" y="434898"/>
            <a:ext cx="9456234" cy="452739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1 четверти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2-4 классы: успеваемость- 42 (89 %), качество- 24 (51%)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5-9 классы: успеваемость- 68 (88%), качество- 27 (35%)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школе: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успеваемость- 110 (89%),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 (41%)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2 четверти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2-4 классы: успеваемость-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(96%),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(55%)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5-9 классы: успеваемость-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 (90%),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(42%)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успеваемость-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(80%),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(50%)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школе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успеваемость- 122 (91%),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 (47%)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51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Итоги 2 четверти</a:t>
            </a:r>
            <a:endParaRPr lang="ru-RU" b="1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379289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70607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29772"/>
            <a:ext cx="10872241" cy="1320800"/>
          </a:xfrm>
        </p:spPr>
        <p:txBody>
          <a:bodyPr>
            <a:no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за 2 четверти </a:t>
            </a:r>
            <a:br>
              <a:rPr lang="ru-RU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2022/2023 учебный год в сравнении с </a:t>
            </a:r>
            <a:r>
              <a:rPr lang="ru-RU" sz="3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годовой 2021/2022г.</a:t>
            </a:r>
            <a:r>
              <a:rPr lang="ru-RU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8932706"/>
              </p:ext>
            </p:extLst>
          </p:nvPr>
        </p:nvGraphicFramePr>
        <p:xfrm>
          <a:off x="508000" y="1550572"/>
          <a:ext cx="10353288" cy="4593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3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869" y="286043"/>
            <a:ext cx="8596668" cy="109259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 успеваемость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070916"/>
              </p:ext>
            </p:extLst>
          </p:nvPr>
        </p:nvGraphicFramePr>
        <p:xfrm>
          <a:off x="354013" y="1377950"/>
          <a:ext cx="986313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1569">
                  <a:extLst>
                    <a:ext uri="{9D8B030D-6E8A-4147-A177-3AD203B41FA5}">
                      <a16:colId xmlns:a16="http://schemas.microsoft.com/office/drawing/2014/main" val="3706352934"/>
                    </a:ext>
                  </a:extLst>
                </a:gridCol>
                <a:gridCol w="4931569">
                  <a:extLst>
                    <a:ext uri="{9D8B030D-6E8A-4147-A177-3AD203B41FA5}">
                      <a16:colId xmlns:a16="http://schemas.microsoft.com/office/drawing/2014/main" val="22557206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Класс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Классный руководитель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459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Белялова</a:t>
                      </a:r>
                      <a:r>
                        <a:rPr lang="ru-RU" baseline="0" dirty="0" smtClean="0"/>
                        <a:t> Э.С.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606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Кулешова Т.И.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9965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Лейченко</a:t>
                      </a:r>
                      <a:r>
                        <a:rPr lang="ru-RU" dirty="0" smtClean="0"/>
                        <a:t> Е.А.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8819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026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Отличники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452355"/>
              </p:ext>
            </p:extLst>
          </p:nvPr>
        </p:nvGraphicFramePr>
        <p:xfrm>
          <a:off x="677863" y="2160588"/>
          <a:ext cx="8596312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156">
                  <a:extLst>
                    <a:ext uri="{9D8B030D-6E8A-4147-A177-3AD203B41FA5}">
                      <a16:colId xmlns:a16="http://schemas.microsoft.com/office/drawing/2014/main" val="4220370649"/>
                    </a:ext>
                  </a:extLst>
                </a:gridCol>
                <a:gridCol w="4298156">
                  <a:extLst>
                    <a:ext uri="{9D8B030D-6E8A-4147-A177-3AD203B41FA5}">
                      <a16:colId xmlns:a16="http://schemas.microsoft.com/office/drawing/2014/main" val="20900749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Фамилия, Имя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8033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Балакирева Виктория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2312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Кравченко Иван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969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Линников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Климентий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918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Аметов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Осман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8823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Ваджипова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Эльнара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7508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Ибраимов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Джемиль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7043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Беликов Владислав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8727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531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Работа с резервом</a:t>
            </a:r>
            <a:br>
              <a:rPr lang="ru-RU" b="1" dirty="0" smtClean="0"/>
            </a:br>
            <a:r>
              <a:rPr lang="ru-RU" b="1" dirty="0" smtClean="0"/>
              <a:t>имеют одну «4»</a:t>
            </a:r>
            <a:endParaRPr lang="ru-RU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0499618"/>
              </p:ext>
            </p:extLst>
          </p:nvPr>
        </p:nvGraphicFramePr>
        <p:xfrm>
          <a:off x="677863" y="2160588"/>
          <a:ext cx="8596140" cy="285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9228">
                  <a:extLst>
                    <a:ext uri="{9D8B030D-6E8A-4147-A177-3AD203B41FA5}">
                      <a16:colId xmlns:a16="http://schemas.microsoft.com/office/drawing/2014/main" val="3489308393"/>
                    </a:ext>
                  </a:extLst>
                </a:gridCol>
                <a:gridCol w="1719228">
                  <a:extLst>
                    <a:ext uri="{9D8B030D-6E8A-4147-A177-3AD203B41FA5}">
                      <a16:colId xmlns:a16="http://schemas.microsoft.com/office/drawing/2014/main" val="267281022"/>
                    </a:ext>
                  </a:extLst>
                </a:gridCol>
                <a:gridCol w="1719228">
                  <a:extLst>
                    <a:ext uri="{9D8B030D-6E8A-4147-A177-3AD203B41FA5}">
                      <a16:colId xmlns:a16="http://schemas.microsoft.com/office/drawing/2014/main" val="2053301140"/>
                    </a:ext>
                  </a:extLst>
                </a:gridCol>
                <a:gridCol w="1719228">
                  <a:extLst>
                    <a:ext uri="{9D8B030D-6E8A-4147-A177-3AD203B41FA5}">
                      <a16:colId xmlns:a16="http://schemas.microsoft.com/office/drawing/2014/main" val="2967152821"/>
                    </a:ext>
                  </a:extLst>
                </a:gridCol>
                <a:gridCol w="1719228">
                  <a:extLst>
                    <a:ext uri="{9D8B030D-6E8A-4147-A177-3AD203B41FA5}">
                      <a16:colId xmlns:a16="http://schemas.microsoft.com/office/drawing/2014/main" val="2303633866"/>
                    </a:ext>
                  </a:extLst>
                </a:gridCol>
              </a:tblGrid>
              <a:tr h="714365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учащегося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400990200"/>
                  </a:ext>
                </a:extLst>
              </a:tr>
              <a:tr h="714365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Вербицкая Маргарита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4034804551"/>
                  </a:ext>
                </a:extLst>
              </a:tr>
              <a:tr h="714365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 Радмир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Окружающий мир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Кулешова Т.И.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01358839"/>
                  </a:ext>
                </a:extLst>
              </a:tr>
              <a:tr h="714365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Коробий Арина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История России. Всеобщая история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Белоус Д.А.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694925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763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Работа с резервом</a:t>
            </a:r>
            <a:br>
              <a:rPr lang="ru-RU" b="1" dirty="0" smtClean="0"/>
            </a:br>
            <a:r>
              <a:rPr lang="ru-RU" b="1" dirty="0" smtClean="0"/>
              <a:t>имеют одну «3»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4897454"/>
              </p:ext>
            </p:extLst>
          </p:nvPr>
        </p:nvGraphicFramePr>
        <p:xfrm>
          <a:off x="677863" y="1839948"/>
          <a:ext cx="8596310" cy="4575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9262">
                  <a:extLst>
                    <a:ext uri="{9D8B030D-6E8A-4147-A177-3AD203B41FA5}">
                      <a16:colId xmlns:a16="http://schemas.microsoft.com/office/drawing/2014/main" val="1836664545"/>
                    </a:ext>
                  </a:extLst>
                </a:gridCol>
                <a:gridCol w="1719262">
                  <a:extLst>
                    <a:ext uri="{9D8B030D-6E8A-4147-A177-3AD203B41FA5}">
                      <a16:colId xmlns:a16="http://schemas.microsoft.com/office/drawing/2014/main" val="294320406"/>
                    </a:ext>
                  </a:extLst>
                </a:gridCol>
                <a:gridCol w="1719262">
                  <a:extLst>
                    <a:ext uri="{9D8B030D-6E8A-4147-A177-3AD203B41FA5}">
                      <a16:colId xmlns:a16="http://schemas.microsoft.com/office/drawing/2014/main" val="2513793206"/>
                    </a:ext>
                  </a:extLst>
                </a:gridCol>
                <a:gridCol w="1719262">
                  <a:extLst>
                    <a:ext uri="{9D8B030D-6E8A-4147-A177-3AD203B41FA5}">
                      <a16:colId xmlns:a16="http://schemas.microsoft.com/office/drawing/2014/main" val="2297304111"/>
                    </a:ext>
                  </a:extLst>
                </a:gridCol>
                <a:gridCol w="1719262">
                  <a:extLst>
                    <a:ext uri="{9D8B030D-6E8A-4147-A177-3AD203B41FA5}">
                      <a16:colId xmlns:a16="http://schemas.microsoft.com/office/drawing/2014/main" val="1294080806"/>
                    </a:ext>
                  </a:extLst>
                </a:gridCol>
              </a:tblGrid>
              <a:tr h="278084"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Фамилия, имя учащегося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641980970"/>
                  </a:ext>
                </a:extLst>
              </a:tr>
              <a:tr h="27808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Икромова Севда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478769450"/>
                  </a:ext>
                </a:extLst>
              </a:tr>
              <a:tr h="27808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Куртсеитов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05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Люман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Рябченко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981232374"/>
                  </a:ext>
                </a:extLst>
              </a:tr>
              <a:tr h="27808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Сеидхалилов Али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Иностранный язык(английский)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Сейтмеметова Л.Д.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358759223"/>
                  </a:ext>
                </a:extLst>
              </a:tr>
              <a:tr h="27808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Сейтмеметова Эмилия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русский язык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Белялова Э.С.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381052806"/>
                  </a:ext>
                </a:extLst>
              </a:tr>
              <a:tr h="27808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Суханов Эмир-Али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Иностранный язык(английский)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Сейтмеметова Л.Д.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662604305"/>
                  </a:ext>
                </a:extLst>
              </a:tr>
              <a:tr h="27808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Бурлака Николай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Кулешова Т.И.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794893450"/>
                  </a:ext>
                </a:extLst>
              </a:tr>
              <a:tr h="27808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Платицына Милана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Кулешова Т.И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430300741"/>
                  </a:ext>
                </a:extLst>
              </a:tr>
              <a:tr h="27808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Саидов Саид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Иностранный язык(английский)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Сейтмеметова Л.Д.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4052586693"/>
                  </a:ext>
                </a:extLst>
              </a:tr>
              <a:tr h="27808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Ваджипов Ильяс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</a:rPr>
                        <a:t>Русский язык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Зейтуллаева Э.Н.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912050341"/>
                  </a:ext>
                </a:extLst>
              </a:tr>
              <a:tr h="27808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Вербенский Роман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Зейтуллаева Э.Н.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63868418"/>
                  </a:ext>
                </a:extLst>
              </a:tr>
              <a:tr h="27808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Мухтаров Билял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Зейтуллаева Э.Н.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559137845"/>
                  </a:ext>
                </a:extLst>
              </a:tr>
              <a:tr h="27808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Соболев Ярослав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Зейтуллаева Э.Н.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4144953334"/>
                  </a:ext>
                </a:extLst>
              </a:tr>
              <a:tr h="27808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Старчоус Лилия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Даниленко О.А.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325475984"/>
                  </a:ext>
                </a:extLst>
              </a:tr>
              <a:tr h="27808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Басюк Даниил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Лейченко Е.А.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087675932"/>
                  </a:ext>
                </a:extLst>
              </a:tr>
              <a:tr h="27808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Игамбердиева Диана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Лейченко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Е.А.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8140478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713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432</TotalTime>
  <Words>1697</Words>
  <Application>Microsoft Office PowerPoint</Application>
  <PresentationFormat>Широкоэкранный</PresentationFormat>
  <Paragraphs>895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Courier New</vt:lpstr>
      <vt:lpstr>Times New Roman</vt:lpstr>
      <vt:lpstr>Trebuchet MS</vt:lpstr>
      <vt:lpstr>Wingdings 3</vt:lpstr>
      <vt:lpstr>Аспект</vt:lpstr>
      <vt:lpstr>МУНИЦИПАЛЬНОЕ БЮДЖЕТНОЕ ОБЩЕОБРАЗОВАТЕЛЬНОЕ УЧРЕЖДЕНИЕ  «МУСКАТНОВСКАЯ ШКОЛА»  КРАСНОГВАРДЕЙСКОГО РАЙОНА РЕСПУБЛИКИ КРЫМ </vt:lpstr>
      <vt:lpstr>Результаты 2 четверти (1 полугодия)</vt:lpstr>
      <vt:lpstr>Результаты 2 четверти повысились на: успеваемость- 12 (2%), качество- 12 (6%)</vt:lpstr>
      <vt:lpstr>Итоги 2 четверти</vt:lpstr>
      <vt:lpstr>Качество знаний за 2 четверти  2022/2023 учебный год в сравнении с годовой 2021/2022г. </vt:lpstr>
      <vt:lpstr>100% успеваемость</vt:lpstr>
      <vt:lpstr>Отличники</vt:lpstr>
      <vt:lpstr>Работа с резервом имеют одну «4»</vt:lpstr>
      <vt:lpstr>Работа с резервом имеют одну «3»</vt:lpstr>
      <vt:lpstr>Неуспевающие во 2 четверти</vt:lpstr>
      <vt:lpstr>Неуспевающие за две четверти</vt:lpstr>
      <vt:lpstr>Неаттестация, 50% пропусков</vt:lpstr>
      <vt:lpstr>Решение</vt:lpstr>
      <vt:lpstr>Осенние ВПР  С 19 сентября по 24 октября прошли осенние ВПР за прошлый год.  Работы писали 5-9 классы.  </vt:lpstr>
      <vt:lpstr>Результаты ВПР-2022 в 6 классах  (по программе 5 класса)</vt:lpstr>
      <vt:lpstr>Результаты ВПР-2020 в 7 классах  (по программе 6 класса)</vt:lpstr>
      <vt:lpstr>Результаты ВПР-2022 в 8 классах  (по программе 7 класса)</vt:lpstr>
      <vt:lpstr>Результаты ВПР-2022 в 9 классах  (по программе 8 класса)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 Август</dc:title>
  <dc:creator>Admin</dc:creator>
  <cp:lastModifiedBy>Л И Л И Я</cp:lastModifiedBy>
  <cp:revision>49</cp:revision>
  <dcterms:created xsi:type="dcterms:W3CDTF">2022-08-29T17:42:12Z</dcterms:created>
  <dcterms:modified xsi:type="dcterms:W3CDTF">2023-01-16T10:04:46Z</dcterms:modified>
</cp:coreProperties>
</file>