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8" r:id="rId11"/>
    <p:sldId id="272" r:id="rId12"/>
    <p:sldId id="274" r:id="rId13"/>
    <p:sldId id="275" r:id="rId14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5940675A-B579-460E-94D1-54222C63F5DA}" styleName="Нет стиля, сетка таблицы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solidFill>
                <a:schemeClr val="tx1"/>
              </a:solidFill>
            </a:ln>
          </a:left>
          <a:right>
            <a:ln w="12700">
              <a:solidFill>
                <a:schemeClr val="tx1"/>
              </a:solidFill>
            </a:ln>
          </a:right>
          <a:top>
            <a:ln w="12700">
              <a:solidFill>
                <a:schemeClr val="tx1"/>
              </a:solidFill>
            </a:ln>
          </a:top>
          <a:bottom>
            <a:ln w="12700">
              <a:solidFill>
                <a:schemeClr val="tx1"/>
              </a:solidFill>
            </a:ln>
          </a:bottom>
          <a:insideH>
            <a:ln w="12700">
              <a:solidFill>
                <a:schemeClr val="tx1"/>
              </a:solidFill>
            </a:ln>
          </a:insideH>
          <a:insideV>
            <a:ln w="12700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21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914400" y="2130426"/>
            <a:ext cx="10363200" cy="1470025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828800" y="3886200"/>
            <a:ext cx="85344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0BBB7ABB-9D81-43CE-8874-8C98B03DE28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BBD84E6A-7721-4854-99F4-C70F295E820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18FBD164-B4AA-4CC5-9BFC-44F1DDC43E5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301555CE-6A19-4F55-8309-88CBB124B48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839200" y="274639"/>
            <a:ext cx="27432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09600" y="274639"/>
            <a:ext cx="80264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C253582B-7757-4525-A324-E380B566012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2FC0DE2-67F4-457E-BCC5-64395A901A1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A5EAE6B8-1FC3-4FE9-AB43-9F2B2D927B6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FD5D50F-915E-449C-8970-0BB9B82E22F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7AF0ACB-AEF6-4F1E-A6A0-4238CE81839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8DC95AEC-2367-48CE-95D0-CD6F210D7F0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990A32B9-BE4D-4502-8E64-835E6616487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A98D2027-5919-4CA9-9907-C86ED5EF5D6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05DB114A-A789-4DAF-A0FF-A3B7D4A74F4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AD146A32-7AFB-41EC-B816-5937C941020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44251E5E-78CF-462E-AF96-957911897516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69096AD3-69BE-4D1B-B951-BEAD24BF836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62A74EDE-B68C-4264-98F5-8DA0DC3E72E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FA6FAC08-D50D-4E1E-B2DA-F1CC15979E9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4766732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97225D22-7E7C-4392-AEBA-8166493138E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FBD38CC6-B884-4F9F-9995-5FA6DEAEE0D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1DC41F0-B6B6-4B9C-A57D-C29A5200B2E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65EDA2B6-33AE-4E06-AC68-4715CBA9BB2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7A0FFC7-9348-422E-B755-30BEB1DB0BA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8EF894-C5CE-4A74-8B34-76D9576D665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>
        <a:spcBef>
          <a:spcPts val="0"/>
        </a:spcBef>
        <a:spcAft>
          <a:spcPts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>
        <a:spcBef>
          <a:spcPts val="0"/>
        </a:spcBef>
        <a:spcAft>
          <a:spcPts val="0"/>
        </a:spcAft>
        <a:defRPr sz="4400">
          <a:solidFill>
            <a:schemeClr val="tx1"/>
          </a:solidFill>
          <a:latin typeface="Calibri"/>
        </a:defRPr>
      </a:lvl2pPr>
      <a:lvl3pPr algn="ctr">
        <a:spcBef>
          <a:spcPts val="0"/>
        </a:spcBef>
        <a:spcAft>
          <a:spcPts val="0"/>
        </a:spcAft>
        <a:defRPr sz="4400">
          <a:solidFill>
            <a:schemeClr val="tx1"/>
          </a:solidFill>
          <a:latin typeface="Calibri"/>
        </a:defRPr>
      </a:lvl3pPr>
      <a:lvl4pPr algn="ctr">
        <a:spcBef>
          <a:spcPts val="0"/>
        </a:spcBef>
        <a:spcAft>
          <a:spcPts val="0"/>
        </a:spcAft>
        <a:defRPr sz="4400">
          <a:solidFill>
            <a:schemeClr val="tx1"/>
          </a:solidFill>
          <a:latin typeface="Calibri"/>
        </a:defRPr>
      </a:lvl4pPr>
      <a:lvl5pPr algn="ctr">
        <a:spcBef>
          <a:spcPts val="0"/>
        </a:spcBef>
        <a:spcAft>
          <a:spcPts val="0"/>
        </a:spcAft>
        <a:defRPr sz="4400">
          <a:solidFill>
            <a:schemeClr val="tx1"/>
          </a:solidFill>
          <a:latin typeface="Calibri"/>
        </a:defRPr>
      </a:lvl5pPr>
      <a:lvl6pPr marL="457200" algn="ctr">
        <a:spcBef>
          <a:spcPts val="0"/>
        </a:spcBef>
        <a:spcAft>
          <a:spcPts val="0"/>
        </a:spcAft>
        <a:defRPr sz="4400">
          <a:solidFill>
            <a:schemeClr val="tx1"/>
          </a:solidFill>
          <a:latin typeface="Calibri"/>
        </a:defRPr>
      </a:lvl6pPr>
      <a:lvl7pPr marL="914400" algn="ctr">
        <a:spcBef>
          <a:spcPts val="0"/>
        </a:spcBef>
        <a:spcAft>
          <a:spcPts val="0"/>
        </a:spcAft>
        <a:defRPr sz="4400">
          <a:solidFill>
            <a:schemeClr val="tx1"/>
          </a:solidFill>
          <a:latin typeface="Calibri"/>
        </a:defRPr>
      </a:lvl7pPr>
      <a:lvl8pPr marL="1371600" algn="ctr">
        <a:spcBef>
          <a:spcPts val="0"/>
        </a:spcBef>
        <a:spcAft>
          <a:spcPts val="0"/>
        </a:spcAft>
        <a:defRPr sz="4400">
          <a:solidFill>
            <a:schemeClr val="tx1"/>
          </a:solidFill>
          <a:latin typeface="Calibri"/>
        </a:defRPr>
      </a:lvl8pPr>
      <a:lvl9pPr marL="1828800" algn="ctr">
        <a:spcBef>
          <a:spcPts val="0"/>
        </a:spcBef>
        <a:spcAft>
          <a:spcPts val="0"/>
        </a:spcAft>
        <a:defRPr sz="4400">
          <a:solidFill>
            <a:schemeClr val="tx1"/>
          </a:solidFill>
          <a:latin typeface="Calibri"/>
        </a:defRPr>
      </a:lvl9pPr>
    </p:titleStyle>
    <p:bodyStyle>
      <a:lvl1pPr marL="342900" indent="-342900" algn="l">
        <a:spcBef>
          <a:spcPts val="0"/>
        </a:spcBef>
        <a:spcAft>
          <a:spcPts val="0"/>
        </a:spcAft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>
        <a:spcBef>
          <a:spcPts val="0"/>
        </a:spcBef>
        <a:spcAft>
          <a:spcPts val="0"/>
        </a:spcAft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>
        <a:spcBef>
          <a:spcPts val="0"/>
        </a:spcBef>
        <a:spcAft>
          <a:spcPts val="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>
        <a:spcBef>
          <a:spcPts val="0"/>
        </a:spcBef>
        <a:spcAft>
          <a:spcPts val="0"/>
        </a:spcAft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>
        <a:spcBef>
          <a:spcPts val="0"/>
        </a:spcBef>
        <a:spcAft>
          <a:spcPts val="0"/>
        </a:spcAft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help-fisoko.obrnadzor.gov.ru/" TargetMode="External"/><Relationship Id="rId2" Type="http://schemas.openxmlformats.org/officeDocument/2006/relationships/hyperlink" Target="mailto:vprhelp@fioco.ru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ioco.ru/Media/Default/Documents/&#1042;&#1055;&#1056;-2025/991.pdf" TargetMode="External"/><Relationship Id="rId2" Type="http://schemas.openxmlformats.org/officeDocument/2006/relationships/hyperlink" Target="https://fioco.ru/Media/Default/Documents/&#1055;&#1086;&#1089;&#1090;&#1072;&#1085;&#1086;&#1074;&#1083;&#1077;&#1085;&#1080;&#1077;_&#1055;&#1088;&#1072;&#1074;&#1080;&#1090;&#1077;&#1083;&#1100;&#1089;&#1090;&#1074;&#1072;_&#1056;&#1060;_&#1086;&#1090;_30042024_&#8470;_556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fioco.ru/Media/Default/Documents/&#1042;&#1055;&#1056;-2025/&#1052;&#1056;_&#1042;&#1055;&#1056;_2025_2026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ioco.ru/Media/Default/Documents/&#1042;&#1055;&#1056;_2026/&#1055;&#1083;&#1072;&#1085;_&#1075;&#1088;&#1072;&#1092;&#1080;&#1082;_&#1087;&#1088;&#1086;&#1074;&#1077;&#1076;&#1077;&#1085;&#1080;&#1103;_&#1042;&#1055;&#1056;_2026_&#1080;&#1090;&#1086;&#1075;.pdf" TargetMode="External"/><Relationship Id="rId4" Type="http://schemas.openxmlformats.org/officeDocument/2006/relationships/hyperlink" Target="https://fioco.ru/Media/Default/Documents/&#1042;&#1055;&#1056;_2026/&#1055;&#1086;&#1088;&#1103;&#1076;&#1086;&#1082;_&#1087;&#1088;&#1086;&#1074;&#1077;&#1076;&#1077;&#1085;&#1080;&#1103;_&#1042;&#1055;&#1056;_2026_&#1080;&#1090;&#1086;&#1075;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231904" y="5733256"/>
            <a:ext cx="5187950" cy="7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2000">
              <a:solidFill>
                <a:srgbClr val="0000CC"/>
              </a:solidFill>
              <a:latin typeface="Cambria"/>
              <a:cs typeface="Arial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739126" y="2204865"/>
            <a:ext cx="8716342" cy="1470025"/>
          </a:xfrm>
          <a:prstGeom prst="rect">
            <a:avLst/>
          </a:prstGeom>
          <a:ln>
            <a:noFill/>
          </a:ln>
        </p:spPr>
        <p:txBody>
          <a:bodyPr/>
          <a:lstStyle/>
          <a:p>
            <a:pPr>
              <a:defRPr/>
            </a:pPr>
            <a:r>
              <a:rPr lang="ru-RU" sz="3600"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/>
                <a:cs typeface="Times New Roman"/>
              </a:rPr>
              <a:t>ОСОБЕННОСТИ ПРОВЕДЕНИЯ ВСЕРОССИЙСКИХ ПРОВЕРОЧНЫХ РАБОТ В 2026 ГОДУ 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6061684" y="5229200"/>
            <a:ext cx="4306271" cy="1152128"/>
          </a:xfrm>
        </p:spPr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423592" y="274638"/>
            <a:ext cx="7787208" cy="1143000"/>
          </a:xfrm>
        </p:spPr>
        <p:txBody>
          <a:bodyPr/>
          <a:lstStyle/>
          <a:p>
            <a:pPr>
              <a:defRPr/>
            </a:pPr>
            <a:r>
              <a:rPr lang="ru-RU" sz="4000">
                <a:latin typeface="Times New Roman"/>
                <a:cs typeface="Times New Roman"/>
              </a:rPr>
              <a:t>ВПР, состоящие из 2-х частей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609600" y="1772816"/>
            <a:ext cx="10972800" cy="4536504"/>
          </a:xfrm>
        </p:spPr>
        <p:txBody>
          <a:bodyPr/>
          <a:lstStyle/>
          <a:p>
            <a:pPr>
              <a:defRPr/>
            </a:pPr>
            <a:r>
              <a:rPr lang="ru-RU" sz="2000">
                <a:latin typeface="Times New Roman"/>
                <a:cs typeface="Times New Roman"/>
              </a:rPr>
              <a:t>Результаты работ участников, выполнивших </a:t>
            </a:r>
            <a:r>
              <a:rPr lang="ru-RU" sz="2000" b="1">
                <a:latin typeface="Times New Roman"/>
                <a:cs typeface="Times New Roman"/>
              </a:rPr>
              <a:t>только одну часть (первую или вторую), не учитываются</a:t>
            </a:r>
            <a:r>
              <a:rPr lang="ru-RU" sz="2000">
                <a:latin typeface="Times New Roman"/>
                <a:cs typeface="Times New Roman"/>
              </a:rPr>
              <a:t> при обработке и не предоставляются в разделе «Аналитика».</a:t>
            </a:r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>
                <a:latin typeface="Times New Roman"/>
                <a:cs typeface="Times New Roman"/>
              </a:rPr>
              <a:t>Работы, рассчитанные на 2 урока, состоят из двух частей. Задания первой и второй части могут выполняться </a:t>
            </a:r>
            <a:r>
              <a:rPr lang="ru-RU" sz="2000" b="1">
                <a:latin typeface="Times New Roman"/>
                <a:cs typeface="Times New Roman"/>
              </a:rPr>
              <a:t>в один день с перерывом не менее 10 минут или в разные дни.</a:t>
            </a:r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>
                <a:latin typeface="Times New Roman"/>
                <a:cs typeface="Times New Roman"/>
              </a:rPr>
              <a:t>При выполнении проверочных работ на бумажном носителе, каждому участнику выдается один пятизначный код </a:t>
            </a:r>
            <a:r>
              <a:rPr lang="ru-RU" sz="2000" b="1">
                <a:latin typeface="Times New Roman"/>
                <a:cs typeface="Times New Roman"/>
              </a:rPr>
              <a:t>на все работы</a:t>
            </a:r>
            <a:r>
              <a:rPr lang="ru-RU" sz="2000">
                <a:latin typeface="Times New Roman"/>
                <a:cs typeface="Times New Roman"/>
              </a:rPr>
              <a:t>. </a:t>
            </a:r>
            <a:endParaRPr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>
                <a:latin typeface="Times New Roman"/>
                <a:cs typeface="Times New Roman"/>
              </a:rPr>
              <a:t>При выполнении проверочных работ с использованием компьютера, реквизиты доступа участников выдаются на обе части работы.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927648" y="274638"/>
            <a:ext cx="7488832" cy="1143000"/>
          </a:xfrm>
        </p:spPr>
        <p:txBody>
          <a:bodyPr/>
          <a:lstStyle/>
          <a:p>
            <a:pPr>
              <a:defRPr/>
            </a:pPr>
            <a:r>
              <a:rPr lang="ru-RU" sz="3200">
                <a:latin typeface="Times New Roman"/>
                <a:cs typeface="Times New Roman"/>
              </a:rPr>
              <a:t>Проведение ВПР в компьютерной форме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911424" y="1772816"/>
            <a:ext cx="10009112" cy="4353348"/>
          </a:xfrm>
        </p:spPr>
        <p:txBody>
          <a:bodyPr/>
          <a:lstStyle/>
          <a:p>
            <a:pPr>
              <a:defRPr/>
            </a:pPr>
            <a:r>
              <a:rPr lang="ru-RU" sz="2000">
                <a:latin typeface="Times New Roman"/>
                <a:cs typeface="Times New Roman"/>
              </a:rPr>
              <a:t>Предоставляется альтернативная возможность выполнения участниками работ в компьютерной форме: </a:t>
            </a:r>
            <a:endParaRPr/>
          </a:p>
          <a:p>
            <a:pPr>
              <a:buFontTx/>
              <a:buChar char="-"/>
              <a:defRPr/>
            </a:pPr>
            <a:endParaRPr lang="ru-RU" sz="2000">
              <a:latin typeface="Times New Roman"/>
              <a:cs typeface="Times New Roman"/>
            </a:endParaRPr>
          </a:p>
          <a:p>
            <a:pPr>
              <a:buFontTx/>
              <a:buChar char="-"/>
              <a:defRPr/>
            </a:pPr>
            <a:r>
              <a:rPr lang="ru-RU" sz="2000">
                <a:latin typeface="Times New Roman"/>
                <a:cs typeface="Times New Roman"/>
              </a:rPr>
              <a:t>в 5 классах по предметам «История», «Биология»; </a:t>
            </a:r>
            <a:endParaRPr/>
          </a:p>
          <a:p>
            <a:pPr>
              <a:buFontTx/>
              <a:buChar char="-"/>
              <a:defRPr/>
            </a:pPr>
            <a:r>
              <a:rPr lang="ru-RU" sz="2000">
                <a:latin typeface="Times New Roman"/>
                <a:cs typeface="Times New Roman"/>
              </a:rPr>
              <a:t>в 6-7 классах по предметам «История», «Биология», «География»;</a:t>
            </a:r>
            <a:endParaRPr/>
          </a:p>
          <a:p>
            <a:pPr>
              <a:buFontTx/>
              <a:buChar char="-"/>
              <a:defRPr/>
            </a:pPr>
            <a:r>
              <a:rPr lang="ru-RU" sz="2000">
                <a:latin typeface="Times New Roman"/>
                <a:cs typeface="Times New Roman"/>
              </a:rPr>
              <a:t>в 8 классах по предметам «История», «Биология», «География», «Обществознание».</a:t>
            </a:r>
            <a:endParaRPr/>
          </a:p>
          <a:p>
            <a:pPr>
              <a:buFontTx/>
              <a:buChar char="-"/>
              <a:defRPr/>
            </a:pP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>
                <a:latin typeface="Times New Roman"/>
                <a:cs typeface="Times New Roman"/>
              </a:rPr>
              <a:t>В ОО с большим количеством участников возможно проведение ВПР с использованием компьютера в несколько сессий в рамках выбранной даты или в течение нескольких дней (не более пяти дней) в рамках периода проведения ВПР с использованием компьютера, установленного планом-графиком проведения ВПР;</a:t>
            </a:r>
            <a:endParaRPr/>
          </a:p>
          <a:p>
            <a:pPr>
              <a:defRPr/>
            </a:pPr>
            <a:r>
              <a:rPr lang="ru-RU" sz="2000">
                <a:solidFill>
                  <a:srgbClr val="FF0000"/>
                </a:solidFill>
                <a:latin typeface="Times New Roman"/>
                <a:cs typeface="Times New Roman"/>
              </a:rPr>
              <a:t>Эксперты (педагоги) получат доступ к системе удаленной проверки заданий «Эксперт»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3200">
                <a:latin typeface="Times New Roman"/>
                <a:cs typeface="Times New Roman"/>
              </a:rPr>
              <a:t>Техническая поддержка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609600" y="1844824"/>
            <a:ext cx="10972800" cy="4281340"/>
          </a:xfrm>
        </p:spPr>
        <p:txBody>
          <a:bodyPr/>
          <a:lstStyle/>
          <a:p>
            <a:pPr>
              <a:defRPr/>
            </a:pPr>
            <a:r>
              <a:rPr lang="ru-RU" sz="2600">
                <a:latin typeface="Times New Roman"/>
                <a:cs typeface="Times New Roman"/>
              </a:rPr>
              <a:t>Все вопросы технического характера просим направлять на адрес технической поддержки </a:t>
            </a:r>
            <a:r>
              <a:rPr lang="ru-RU" sz="2600" u="sng">
                <a:latin typeface="Times New Roman"/>
                <a:cs typeface="Times New Roman"/>
                <a:hlinkClick r:id="rId2" tooltip="mailto:vprhelp@fioco.ru"/>
              </a:rPr>
              <a:t>vprhelp@fioco.ru</a:t>
            </a:r>
            <a:r>
              <a:rPr lang="ru-RU" sz="2600">
                <a:latin typeface="Times New Roman"/>
                <a:cs typeface="Times New Roman"/>
              </a:rPr>
              <a:t> </a:t>
            </a:r>
            <a:r>
              <a:rPr lang="ru-RU" sz="2600" i="1">
                <a:latin typeface="Times New Roman"/>
                <a:cs typeface="Times New Roman"/>
              </a:rPr>
              <a:t>(указывается логин ОО) </a:t>
            </a:r>
            <a:endParaRPr/>
          </a:p>
          <a:p>
            <a:pPr>
              <a:defRPr/>
            </a:pPr>
            <a:endParaRPr lang="ru-RU" sz="2600" i="1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600">
                <a:latin typeface="Times New Roman"/>
                <a:cs typeface="Times New Roman"/>
              </a:rPr>
              <a:t>Вопросы о порядке проведения и мониторинге хода проведения ВПР можно задавать в разделе «Форум технической поддержки ВПР» в ФИС ОКО </a:t>
            </a:r>
          </a:p>
          <a:p>
            <a:pPr marL="0" indent="0">
              <a:buNone/>
              <a:defRPr/>
            </a:pPr>
            <a:r>
              <a:rPr lang="ru-RU" sz="2600" u="sng">
                <a:hlinkClick r:id="rId3" tooltip="https://help-fisoko.obrnadzor.gov.ru/"/>
              </a:rPr>
              <a:t>https://help-fisoko.obrnadzor.gov.ru</a:t>
            </a:r>
            <a:endParaRPr lang="ru-RU" sz="2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135560" y="274638"/>
            <a:ext cx="9446840" cy="1143000"/>
          </a:xfrm>
        </p:spPr>
        <p:txBody>
          <a:bodyPr/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Возможные варианты обеспечения объективности ВПР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623391" y="2204864"/>
            <a:ext cx="10972800" cy="4525963"/>
          </a:xfrm>
        </p:spPr>
        <p:txBody>
          <a:bodyPr/>
          <a:lstStyle/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Процедуры проведения ВПР – организация общественного наблюдения.</a:t>
            </a:r>
          </a:p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Процедура проверки ВПР. Способы проверки ВПР:</a:t>
            </a:r>
            <a:endParaRPr/>
          </a:p>
          <a:p>
            <a:pPr marL="0" indent="0" algn="just">
              <a:buNone/>
              <a:defRPr/>
            </a:pPr>
            <a:r>
              <a:rPr lang="ru-RU" sz="2400">
                <a:latin typeface="Times New Roman"/>
                <a:cs typeface="Times New Roman"/>
              </a:rPr>
              <a:t>     	- муниципальными комиссиями; </a:t>
            </a:r>
          </a:p>
          <a:p>
            <a:pPr marL="0" indent="0">
              <a:buNone/>
              <a:defRPr/>
            </a:pPr>
            <a:r>
              <a:rPr lang="ru-RU" sz="2400">
                <a:latin typeface="Times New Roman"/>
                <a:cs typeface="Times New Roman"/>
              </a:rPr>
              <a:t>    	 - школьными комиссиями;</a:t>
            </a:r>
            <a:endParaRPr/>
          </a:p>
          <a:p>
            <a:pPr marL="0" indent="0">
              <a:buNone/>
              <a:defRPr/>
            </a:pPr>
            <a:r>
              <a:rPr lang="ru-RU" sz="2400">
                <a:latin typeface="Times New Roman"/>
                <a:cs typeface="Times New Roman"/>
              </a:rPr>
              <a:t>	- школьным экспертом, который не преподает предмет в данном классе.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 bwMode="auto">
          <a:xfrm>
            <a:off x="2423593" y="332656"/>
            <a:ext cx="7817813" cy="1143000"/>
          </a:xfrm>
        </p:spPr>
        <p:txBody>
          <a:bodyPr/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Цель ВПР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 bwMode="auto">
          <a:xfrm>
            <a:off x="479376" y="1556792"/>
            <a:ext cx="11377264" cy="5040559"/>
          </a:xfrm>
        </p:spPr>
        <p:txBody>
          <a:bodyPr/>
          <a:lstStyle/>
          <a:p>
            <a:pPr>
              <a:defRPr/>
            </a:pPr>
            <a:r>
              <a:rPr lang="ru-RU" sz="2000" dirty="0">
                <a:latin typeface="Times New Roman"/>
                <a:cs typeface="Times New Roman"/>
              </a:rPr>
              <a:t>Осуществление мониторинга уровня и качества подготовки обучающихся в соответствии с ФГОС и ФООП</a:t>
            </a:r>
            <a:endParaRPr/>
          </a:p>
          <a:p>
            <a:pPr marL="0" indent="0">
              <a:buNone/>
              <a:defRPr/>
            </a:pPr>
            <a:endParaRPr lang="ru-RU" sz="2000" dirty="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 dirty="0">
                <a:latin typeface="Times New Roman"/>
                <a:cs typeface="Times New Roman"/>
              </a:rPr>
              <a:t>п.8 Правил предусмотрена </a:t>
            </a:r>
            <a:r>
              <a:rPr lang="ru-RU" sz="2000" b="1" u="sng" dirty="0">
                <a:latin typeface="Times New Roman"/>
                <a:cs typeface="Times New Roman"/>
              </a:rPr>
              <a:t>возможность</a:t>
            </a:r>
            <a:r>
              <a:rPr lang="ru-RU" sz="2000" dirty="0">
                <a:latin typeface="Times New Roman"/>
                <a:cs typeface="Times New Roman"/>
              </a:rPr>
              <a:t> использования ВПР в качестве </a:t>
            </a:r>
            <a:r>
              <a:rPr lang="ru-RU" sz="2000" b="1" dirty="0">
                <a:latin typeface="Times New Roman"/>
                <a:cs typeface="Times New Roman"/>
              </a:rPr>
              <a:t>мероприятий текущего контроля успеваемости и промежуточной аттестации обучающихся</a:t>
            </a:r>
            <a:r>
              <a:rPr lang="ru-RU" sz="2000" dirty="0">
                <a:latin typeface="Times New Roman"/>
                <a:cs typeface="Times New Roman"/>
              </a:rPr>
              <a:t>, проводимых в рамках реализации образовательной программы.</a:t>
            </a:r>
            <a:endParaRPr/>
          </a:p>
          <a:p>
            <a:pPr>
              <a:defRPr/>
            </a:pPr>
            <a:endParaRPr lang="ru-RU" sz="2000" dirty="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>
                <a:latin typeface="Times New Roman"/>
                <a:cs typeface="Times New Roman"/>
              </a:rPr>
              <a:t>Результаты ВПР не могут быть использованы для оценки деятельности преподавателей, образовательных </a:t>
            </a:r>
            <a:r>
              <a:rPr lang="ru-RU" sz="2000" smtClean="0">
                <a:latin typeface="Times New Roman"/>
                <a:cs typeface="Times New Roman"/>
              </a:rPr>
              <a:t>организаций</a:t>
            </a:r>
            <a:r>
              <a:rPr lang="ru-RU" sz="2000" smtClean="0">
                <a:latin typeface="Times New Roman"/>
                <a:cs typeface="Times New Roman"/>
              </a:rPr>
              <a:t>.</a:t>
            </a:r>
            <a:endParaRPr/>
          </a:p>
          <a:p>
            <a:pPr marL="0" indent="0">
              <a:buNone/>
              <a:defRPr/>
            </a:pPr>
            <a:endParaRPr lang="ru-RU" sz="2000" b="1" dirty="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r>
              <a:rPr lang="ru-RU" sz="2000" b="1" dirty="0">
                <a:latin typeface="Times New Roman"/>
                <a:cs typeface="Times New Roman"/>
              </a:rPr>
              <a:t>ВПР не требуют специальной подготовки обучающихся.</a:t>
            </a:r>
            <a:endParaRPr/>
          </a:p>
          <a:p>
            <a:pPr marL="0" indent="0">
              <a:buNone/>
              <a:defRPr/>
            </a:pPr>
            <a:r>
              <a:rPr lang="ru-RU" sz="2000" b="1" dirty="0">
                <a:latin typeface="Times New Roman"/>
                <a:cs typeface="Times New Roman"/>
              </a:rPr>
              <a:t>Не предусмотрено обязательное выполнение работы в другой день, если в день проведения ВПР обучающийся отсутствовал по какой-либо причине. </a:t>
            </a:r>
          </a:p>
          <a:p>
            <a:pPr marL="0" indent="0">
              <a:buNone/>
              <a:defRPr/>
            </a:pPr>
            <a:r>
              <a:rPr lang="ru-RU" sz="2000" b="1" dirty="0">
                <a:latin typeface="Times New Roman"/>
                <a:cs typeface="Times New Roman"/>
              </a:rPr>
              <a:t>Не предусмотрено повторное выполнение проверочной работы.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351584" y="285728"/>
            <a:ext cx="9145016" cy="928694"/>
          </a:xfrm>
        </p:spPr>
        <p:txBody>
          <a:bodyPr/>
          <a:lstStyle/>
          <a:p>
            <a:pPr>
              <a:defRPr/>
            </a:pPr>
            <a:r>
              <a:rPr lang="ru-RU" sz="3600" dirty="0">
                <a:latin typeface="Times New Roman"/>
                <a:cs typeface="Times New Roman"/>
              </a:rPr>
              <a:t>Основания для проведения ВПР (нормативные правовые документы)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07368" y="1285860"/>
            <a:ext cx="11161240" cy="5195481"/>
          </a:xfrm>
        </p:spPr>
        <p:txBody>
          <a:bodyPr/>
          <a:lstStyle/>
          <a:p>
            <a:pPr>
              <a:defRPr/>
            </a:pPr>
            <a:r>
              <a:rPr lang="ru-RU" sz="2000" b="1" u="sng" dirty="0">
                <a:latin typeface="Times New Roman"/>
                <a:cs typeface="Times New Roman"/>
                <a:hlinkClick r:id="rId2" tooltip="https://fioco.ru/Media/Default/Documents/Постановление_Правительства_РФ_от_30042024_№_556.pdf"/>
              </a:rPr>
              <a:t>Постановление Правительства Российской Федерации от 30.04.2024 №556</a:t>
            </a:r>
            <a:r>
              <a:rPr lang="ru-RU" sz="2000" dirty="0">
                <a:latin typeface="Times New Roman"/>
                <a:cs typeface="Times New Roman"/>
              </a:rPr>
              <a:t> «Об утверждении перечня мероприятий по оценке качества образования и Правил проведения мероприятий по оценке качества образования» </a:t>
            </a:r>
            <a:endParaRPr/>
          </a:p>
          <a:p>
            <a:pPr>
              <a:defRPr/>
            </a:pPr>
            <a:r>
              <a:rPr lang="ru-RU" sz="2000" b="1" u="sng" dirty="0">
                <a:latin typeface="Times New Roman"/>
                <a:cs typeface="Times New Roman"/>
                <a:hlinkClick r:id="rId3" tooltip="https://fioco.ru/Media/Default/Documents/ВПР-2025/991.pdf"/>
              </a:rPr>
              <a:t>Приказ Федеральной службы по надзору в сфере образования и науки от 07.05.2025 № 991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«Об утверждении состава участников, сроков и продолжительности проведения всероссийских проверочных работ в образовательных организациях, осуществляющих образовательную деятельность по образовательным программам начального общего, основного общего, среднего общего образования, а также перечня учебных предметов, по которым проводятся всероссийские проверочные работы в образовательных организациях, осуществляющих образовательную деятельность по образовательным программам начального общего, основного общего, среднего общего образования, в 2025/2026 учебном году» (зарегистрирован Минюстом России регистрационный № 82398 от 29 мая 2025)</a:t>
            </a:r>
            <a:endParaRPr/>
          </a:p>
          <a:p>
            <a:pPr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Приказ министерства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образования, науки и молодежи Республики Крым  «Об организации и проведении всероссийских проверочных работ в общеобразовательных организациях Республики Крым, осуществляющих образовательную деятельность по образовательным программам начального общего, основного общего, среднего общего образования, в 2025/2026 учебном году» от 26.02.26 №334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423592" y="274638"/>
            <a:ext cx="8640960" cy="1143000"/>
          </a:xfrm>
        </p:spPr>
        <p:txBody>
          <a:bodyPr/>
          <a:lstStyle/>
          <a:p>
            <a:pPr>
              <a:defRPr/>
            </a:pPr>
            <a:r>
              <a:rPr lang="ru-RU" sz="3200">
                <a:latin typeface="Times New Roman"/>
                <a:cs typeface="Times New Roman"/>
              </a:rPr>
              <a:t>Методические материалы для ВПР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79376" y="1412775"/>
            <a:ext cx="11233248" cy="4713389"/>
          </a:xfrm>
        </p:spPr>
        <p:txBody>
          <a:bodyPr/>
          <a:lstStyle/>
          <a:p>
            <a:pPr>
              <a:defRPr/>
            </a:pPr>
            <a:r>
              <a:rPr lang="ru-RU" sz="1800" u="sng">
                <a:latin typeface="Times New Roman"/>
                <a:cs typeface="Times New Roman"/>
                <a:hlinkClick r:id="rId2" tooltip="https://fioco.ru/Media/Default/Documents/ВПР-2025/МР_ВПР_2025_2026.pdf"/>
              </a:rPr>
              <a:t>Методические рекомендации</a:t>
            </a:r>
            <a:r>
              <a:rPr lang="ru-RU" sz="1800">
                <a:latin typeface="Times New Roman"/>
                <a:cs typeface="Times New Roman"/>
              </a:rPr>
              <a:t> по подготовке и проведению всероссийских проверочных работ в образовательных организациях, осуществляющих образовательную деятельность по образовательным программам начального общего, основного общего, среднего общего образования, в 2025/2026 учебном году, направленные </a:t>
            </a:r>
            <a:r>
              <a:rPr lang="ru-RU" sz="1800" b="1">
                <a:latin typeface="Times New Roman"/>
                <a:cs typeface="Times New Roman"/>
              </a:rPr>
              <a:t>Письмом Рособрнадзора от 26.06.2025 № 02-166</a:t>
            </a:r>
            <a:endParaRPr/>
          </a:p>
          <a:p>
            <a:pPr>
              <a:defRPr/>
            </a:pPr>
            <a:endParaRPr lang="ru-RU" sz="1800" b="1">
              <a:latin typeface="Times New Roman"/>
              <a:cs typeface="Times New Roman"/>
            </a:endParaRPr>
          </a:p>
        </p:txBody>
      </p:sp>
      <p:pic>
        <p:nvPicPr>
          <p:cNvPr id="4" name="object 7"/>
          <p:cNvPicPr/>
          <p:nvPr/>
        </p:nvPicPr>
        <p:blipFill>
          <a:blip r:embed="rId3"/>
          <a:stretch/>
        </p:blipFill>
        <p:spPr bwMode="auto">
          <a:xfrm>
            <a:off x="9912424" y="5013176"/>
            <a:ext cx="1328927" cy="1328927"/>
          </a:xfrm>
          <a:prstGeom prst="rect">
            <a:avLst/>
          </a:prstGeom>
        </p:spPr>
      </p:pic>
      <p:sp>
        <p:nvSpPr>
          <p:cNvPr id="5" name="Заголовок 1"/>
          <p:cNvSpPr txBox="1"/>
          <p:nvPr/>
        </p:nvSpPr>
        <p:spPr bwMode="auto">
          <a:xfrm>
            <a:off x="2711624" y="2924944"/>
            <a:ext cx="735516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1"/>
                </a:solidFill>
                <a:latin typeface="Calibri"/>
              </a:defRPr>
            </a:lvl2pPr>
            <a:lvl3pPr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1"/>
                </a:solidFill>
                <a:latin typeface="Calibri"/>
              </a:defRPr>
            </a:lvl3pPr>
            <a:lvl4pPr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1"/>
                </a:solidFill>
                <a:latin typeface="Calibri"/>
              </a:defRPr>
            </a:lvl4pPr>
            <a:lvl5pPr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1"/>
                </a:solidFill>
                <a:latin typeface="Calibri"/>
              </a:defRPr>
            </a:lvl5pPr>
            <a:lvl6pPr marL="45720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1"/>
                </a:solidFill>
                <a:latin typeface="Calibri"/>
              </a:defRPr>
            </a:lvl6pPr>
            <a:lvl7pPr marL="91440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1"/>
                </a:solidFill>
                <a:latin typeface="Calibri"/>
              </a:defRPr>
            </a:lvl7pPr>
            <a:lvl8pPr marL="137160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1"/>
                </a:solidFill>
                <a:latin typeface="Calibri"/>
              </a:defRPr>
            </a:lvl8pPr>
            <a:lvl9pPr marL="182880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r>
              <a:rPr lang="ru-RU" sz="3200">
                <a:latin typeface="Times New Roman"/>
                <a:cs typeface="Times New Roman"/>
              </a:rPr>
              <a:t>Вспомогательные материалы для ВПР</a:t>
            </a: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83432" y="3645024"/>
            <a:ext cx="103691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u="sng">
                <a:latin typeface="Times New Roman"/>
                <a:cs typeface="Times New Roman"/>
                <a:hlinkClick r:id="rId4" tooltip="https://fioco.ru/Media/Default/Documents/ВПР_2026/Порядок_проведения_ВПР_2026_итог.pdf"/>
              </a:rPr>
              <a:t>Порядок проведения всероссийских проверочных работ в 2025/2026 учебном году</a:t>
            </a: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u="sng">
                <a:latin typeface="Times New Roman"/>
                <a:cs typeface="Times New Roman"/>
                <a:hlinkClick r:id="rId5" tooltip="https://fioco.ru/Media/Default/Documents/ВПР_2026/План_график_проведения_ВПР_2026_итог.pdf"/>
              </a:rPr>
              <a:t>План-график проведения всероссийских проверочных работ в 2025/2026 учебном году</a:t>
            </a:r>
            <a:endParaRPr lang="ru-RU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Участники ВПР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609600" y="1700808"/>
            <a:ext cx="11319048" cy="4525963"/>
          </a:xfrm>
        </p:spPr>
        <p:txBody>
          <a:bodyPr/>
          <a:lstStyle/>
          <a:p>
            <a:pPr>
              <a:defRPr/>
            </a:pPr>
            <a:r>
              <a:rPr lang="ru-RU" sz="2800">
                <a:latin typeface="Times New Roman"/>
                <a:cs typeface="Times New Roman"/>
              </a:rPr>
              <a:t>Участниками ВПР являются </a:t>
            </a:r>
            <a:r>
              <a:rPr lang="ru-RU" sz="2800" b="1">
                <a:latin typeface="Times New Roman"/>
                <a:cs typeface="Times New Roman"/>
              </a:rPr>
              <a:t>обучающиеся ОО</a:t>
            </a:r>
            <a:r>
              <a:rPr lang="ru-RU" sz="2800">
                <a:latin typeface="Times New Roman"/>
                <a:cs typeface="Times New Roman"/>
              </a:rPr>
              <a:t>, реализующих программы общего образования,  </a:t>
            </a:r>
            <a:r>
              <a:rPr lang="ru-RU" sz="2800" b="1">
                <a:latin typeface="Times New Roman"/>
                <a:cs typeface="Times New Roman"/>
              </a:rPr>
              <a:t>4-8 и 10 классов;</a:t>
            </a:r>
            <a:endParaRPr lang="ru-RU" sz="28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800">
                <a:latin typeface="Times New Roman"/>
                <a:cs typeface="Times New Roman"/>
              </a:rPr>
              <a:t>В соответствии с п. 16 Правил обучающиеся ОО в течение одного учебного года принимают участие не более чем в одном исследовании:</a:t>
            </a:r>
            <a:endParaRPr/>
          </a:p>
          <a:p>
            <a:pPr marL="0" indent="0">
              <a:buNone/>
              <a:defRPr/>
            </a:pPr>
            <a:r>
              <a:rPr lang="ru-RU" sz="2800">
                <a:latin typeface="Times New Roman"/>
                <a:cs typeface="Times New Roman"/>
              </a:rPr>
              <a:t>	- ВПР,</a:t>
            </a:r>
          </a:p>
          <a:p>
            <a:pPr marL="0" indent="0">
              <a:buNone/>
              <a:defRPr/>
            </a:pPr>
            <a:r>
              <a:rPr lang="ru-RU" sz="2800">
                <a:latin typeface="Times New Roman"/>
                <a:cs typeface="Times New Roman"/>
              </a:rPr>
              <a:t>	- национальные исследования (классы),</a:t>
            </a:r>
            <a:endParaRPr/>
          </a:p>
          <a:p>
            <a:pPr marL="0" indent="0">
              <a:buNone/>
              <a:defRPr/>
            </a:pPr>
            <a:r>
              <a:rPr lang="ru-RU" sz="2800">
                <a:latin typeface="Times New Roman"/>
                <a:cs typeface="Times New Roman"/>
              </a:rPr>
              <a:t>	- международные исследования* (индивиды)</a:t>
            </a:r>
            <a:endParaRPr/>
          </a:p>
          <a:p>
            <a:pPr marL="0" indent="0">
              <a:buNone/>
              <a:defRPr/>
            </a:pPr>
            <a:endParaRPr lang="ru-RU" sz="28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r>
              <a:rPr lang="ru-RU" sz="2800">
                <a:latin typeface="Times New Roman"/>
                <a:cs typeface="Times New Roman"/>
              </a:rPr>
              <a:t>*оценка по модели </a:t>
            </a:r>
            <a:r>
              <a:rPr lang="en-US" sz="2800">
                <a:latin typeface="Times New Roman"/>
                <a:cs typeface="Times New Roman"/>
              </a:rPr>
              <a:t>PISA</a:t>
            </a:r>
            <a:endParaRPr lang="ru-RU" sz="28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Участники ВПР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07368" y="1700808"/>
            <a:ext cx="11305256" cy="4425356"/>
          </a:xfrm>
        </p:spPr>
        <p:txBody>
          <a:bodyPr/>
          <a:lstStyle/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В соответствии с п.14 Правил обучающиеся с ОВЗ принимают участие в мероприятиях по оценке качества образования </a:t>
            </a:r>
            <a:r>
              <a:rPr lang="ru-RU" sz="2400" b="1">
                <a:latin typeface="Times New Roman"/>
                <a:cs typeface="Times New Roman"/>
              </a:rPr>
              <a:t>по решению ОО, с согласия родителей (законных представителей) и с учетом особенностей состояния здоровья и психофизического развития.</a:t>
            </a:r>
          </a:p>
          <a:p>
            <a:pPr>
              <a:defRPr/>
            </a:pPr>
            <a:endParaRPr lang="ru-RU" sz="24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При этом необходимо учитывать, что КИМ для проведения проверочных работ составлены по основным образовательным программам НОО, ООО, СОО в соответствии с ФГОС и ФООП</a:t>
            </a:r>
            <a:endParaRPr/>
          </a:p>
          <a:p>
            <a:pPr>
              <a:defRPr/>
            </a:pPr>
            <a:endParaRPr lang="ru-RU" sz="24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400" b="1">
                <a:latin typeface="Times New Roman"/>
                <a:cs typeface="Times New Roman"/>
              </a:rPr>
              <a:t>Тесты не адаптированы для категорий школьников, обучающихся по адаптированным  основным общеобразовательным программам.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711624" y="274638"/>
            <a:ext cx="7499176" cy="1143000"/>
          </a:xfrm>
        </p:spPr>
        <p:txBody>
          <a:bodyPr/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Сроки </a:t>
            </a:r>
            <a:r>
              <a:rPr lang="ru-RU" sz="3600" b="1">
                <a:latin typeface="Times New Roman"/>
                <a:cs typeface="Times New Roman"/>
              </a:rPr>
              <a:t>проведения</a:t>
            </a:r>
            <a:r>
              <a:rPr lang="ru-RU" sz="3600">
                <a:latin typeface="Times New Roman"/>
                <a:cs typeface="Times New Roman"/>
              </a:rPr>
              <a:t> ВПР в 4-8 и 10 классах:</a:t>
            </a:r>
            <a:endParaRPr lang="ru-RU" sz="360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775520" y="1916832"/>
          <a:ext cx="8640960" cy="24048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0"/>
                <a:gridCol w="4320480"/>
              </a:tblGrid>
              <a:tr h="776792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/>
                        <a:t>В 4–8 и 10 классах на бумажном носителе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/>
                        <a:t>20.04.2026 – 20.05.2026</a:t>
                      </a:r>
                    </a:p>
                  </a:txBody>
                  <a:tcPr/>
                </a:tc>
              </a:tr>
              <a:tr h="670382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/>
                        <a:t>В 5-8 классах с использованием компьютера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/>
                        <a:t>20.04.2026 – 29.04.2026</a:t>
                      </a:r>
                    </a:p>
                  </a:txBody>
                  <a:tcPr/>
                </a:tc>
              </a:tr>
              <a:tr h="957689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/>
                        <a:t>Резервный день для выполнения работ с использованием компьютера в 5-8 классах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/>
                        <a:t>30.04.2026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 bwMode="auto">
          <a:xfrm>
            <a:off x="911424" y="4581128"/>
            <a:ext cx="103691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  <a:defRPr/>
            </a:pPr>
            <a:r>
              <a:rPr lang="ru-RU">
                <a:latin typeface="Times New Roman"/>
                <a:cs typeface="Times New Roman"/>
              </a:rPr>
              <a:t>План-график и порядок проведения ВПР в 2026 году размещены в ЛК ГИС ФИС ОКО</a:t>
            </a:r>
            <a:endParaRPr/>
          </a:p>
          <a:p>
            <a:pPr marL="285750" indent="-285750">
              <a:buFont typeface="Arial"/>
              <a:buChar char="•"/>
              <a:defRPr/>
            </a:pPr>
            <a:r>
              <a:rPr lang="ru-RU">
                <a:latin typeface="Times New Roman"/>
                <a:cs typeface="Times New Roman"/>
              </a:rPr>
              <a:t>Продолжительность выполнения работ и формат печати вариантов ВПР представлены в приложении к порядку проведения ВПР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711624" y="274638"/>
            <a:ext cx="7776864" cy="778098"/>
          </a:xfrm>
        </p:spPr>
        <p:txBody>
          <a:bodyPr/>
          <a:lstStyle/>
          <a:p>
            <a:pPr>
              <a:defRPr/>
            </a:pPr>
            <a:r>
              <a:rPr lang="ru-RU" sz="4000">
                <a:latin typeface="Times New Roman"/>
                <a:cs typeface="Times New Roman"/>
              </a:rPr>
              <a:t>Организация ВПР по предметам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 bwMode="auto">
          <a:xfrm>
            <a:off x="767408" y="1628800"/>
            <a:ext cx="10657183" cy="4824536"/>
          </a:xfrm>
        </p:spPr>
        <p:txBody>
          <a:bodyPr/>
          <a:lstStyle/>
          <a:p>
            <a:pPr>
              <a:defRPr/>
            </a:pPr>
            <a:r>
              <a:rPr lang="ru-RU" sz="2600" b="1">
                <a:latin typeface="Times New Roman"/>
                <a:cs typeface="Times New Roman"/>
              </a:rPr>
              <a:t>Обязательные</a:t>
            </a:r>
            <a:r>
              <a:rPr lang="ru-RU" sz="2600">
                <a:latin typeface="Times New Roman"/>
                <a:cs typeface="Times New Roman"/>
              </a:rPr>
              <a:t> предметы для всех параллелей участников ВПР: Русский язык и Математика</a:t>
            </a:r>
            <a:endParaRPr/>
          </a:p>
          <a:p>
            <a:pPr>
              <a:defRPr/>
            </a:pPr>
            <a:endParaRPr lang="ru-RU" sz="26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600">
                <a:latin typeface="Times New Roman"/>
                <a:cs typeface="Times New Roman"/>
              </a:rPr>
              <a:t>Для ВПР по предметам </a:t>
            </a:r>
            <a:r>
              <a:rPr lang="ru-RU" sz="2600" b="1">
                <a:latin typeface="Times New Roman"/>
                <a:cs typeface="Times New Roman"/>
              </a:rPr>
              <a:t>на основе случайного выбора</a:t>
            </a:r>
            <a:r>
              <a:rPr lang="ru-RU" sz="2600">
                <a:latin typeface="Times New Roman"/>
                <a:cs typeface="Times New Roman"/>
              </a:rPr>
              <a:t> они распределяются по группам: </a:t>
            </a:r>
            <a:endParaRPr/>
          </a:p>
          <a:p>
            <a:pPr marL="0" indent="0">
              <a:buNone/>
              <a:defRPr/>
            </a:pPr>
            <a:r>
              <a:rPr lang="ru-RU" sz="2600">
                <a:latin typeface="Times New Roman"/>
                <a:cs typeface="Times New Roman"/>
              </a:rPr>
              <a:t>	- </a:t>
            </a:r>
            <a:r>
              <a:rPr lang="ru-RU" sz="2600" b="1">
                <a:latin typeface="Times New Roman"/>
                <a:cs typeface="Times New Roman"/>
              </a:rPr>
              <a:t>«Группа №1»</a:t>
            </a:r>
            <a:r>
              <a:rPr lang="ru-RU" sz="2600">
                <a:latin typeface="Times New Roman"/>
                <a:cs typeface="Times New Roman"/>
              </a:rPr>
              <a:t> – проверочные работы, состоящие из одной части – один урок, не более чем 45 минут. </a:t>
            </a:r>
          </a:p>
          <a:p>
            <a:pPr marL="0" indent="0">
              <a:buNone/>
              <a:defRPr/>
            </a:pPr>
            <a:r>
              <a:rPr lang="ru-RU" sz="2600">
                <a:latin typeface="Times New Roman"/>
                <a:cs typeface="Times New Roman"/>
              </a:rPr>
              <a:t>	- </a:t>
            </a:r>
            <a:r>
              <a:rPr lang="ru-RU" sz="2600" b="1">
                <a:latin typeface="Times New Roman"/>
                <a:cs typeface="Times New Roman"/>
              </a:rPr>
              <a:t>«Группа №2»</a:t>
            </a:r>
            <a:r>
              <a:rPr lang="ru-RU" sz="2600">
                <a:latin typeface="Times New Roman"/>
                <a:cs typeface="Times New Roman"/>
              </a:rPr>
              <a:t> – проверочные работы, состоящие из двух частей – два урока, не более чем 45 минут каждый (с перерывом не менее 10 минут).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3071664" y="274638"/>
            <a:ext cx="7704856" cy="1143000"/>
          </a:xfrm>
        </p:spPr>
        <p:txBody>
          <a:bodyPr/>
          <a:lstStyle/>
          <a:p>
            <a:pPr>
              <a:defRPr/>
            </a:pPr>
            <a:r>
              <a:rPr lang="ru-RU" sz="4000">
                <a:latin typeface="Times New Roman"/>
                <a:cs typeface="Times New Roman"/>
              </a:rPr>
              <a:t>Организация ВПР по предметам и доступ к материалам</a:t>
            </a:r>
            <a:endParaRPr lang="ru-RU" sz="400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623391" y="1916832"/>
            <a:ext cx="10657183" cy="4525963"/>
          </a:xfrm>
        </p:spPr>
        <p:txBody>
          <a:bodyPr/>
          <a:lstStyle/>
          <a:p>
            <a:pPr>
              <a:defRPr/>
            </a:pPr>
            <a:r>
              <a:rPr lang="ru-RU" sz="2000">
                <a:latin typeface="Times New Roman"/>
                <a:cs typeface="Times New Roman"/>
              </a:rPr>
              <a:t>Распределение конкретных предметов на основе случайного выбора по конкретным классам осуществляется </a:t>
            </a:r>
            <a:r>
              <a:rPr lang="ru-RU" sz="2000" b="1">
                <a:latin typeface="Times New Roman"/>
                <a:cs typeface="Times New Roman"/>
              </a:rPr>
              <a:t>федеральным организатором</a:t>
            </a: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 b="1">
                <a:latin typeface="Times New Roman"/>
                <a:cs typeface="Times New Roman"/>
              </a:rPr>
              <a:t>Доступ к скачиванию</a:t>
            </a:r>
            <a:r>
              <a:rPr lang="ru-RU" sz="2000">
                <a:latin typeface="Times New Roman"/>
                <a:cs typeface="Times New Roman"/>
              </a:rPr>
              <a:t> материалов проверочных работ в ЛК ГИС ФИС ОКО открывается </a:t>
            </a:r>
            <a:r>
              <a:rPr lang="ru-RU" sz="2000" b="1">
                <a:latin typeface="Times New Roman"/>
                <a:cs typeface="Times New Roman"/>
              </a:rPr>
              <a:t>не позднее 09:00</a:t>
            </a:r>
            <a:r>
              <a:rPr lang="ru-RU" sz="2000">
                <a:latin typeface="Times New Roman"/>
                <a:cs typeface="Times New Roman"/>
              </a:rPr>
              <a:t> по местному времени </a:t>
            </a:r>
            <a:r>
              <a:rPr lang="ru-RU" sz="2000" b="1">
                <a:latin typeface="Times New Roman"/>
                <a:cs typeface="Times New Roman"/>
              </a:rPr>
              <a:t>за 2 рабочих дня до даты проведения работы</a:t>
            </a:r>
            <a:r>
              <a:rPr lang="ru-RU" sz="2000">
                <a:latin typeface="Times New Roman"/>
                <a:cs typeface="Times New Roman"/>
              </a:rPr>
              <a:t>. Архивы с материалами проверочных работ будут </a:t>
            </a:r>
            <a:r>
              <a:rPr lang="ru-RU" sz="2000" b="1">
                <a:latin typeface="Times New Roman"/>
                <a:cs typeface="Times New Roman"/>
              </a:rPr>
              <a:t>доступны в течение 3 рабочих дней после </a:t>
            </a:r>
            <a:r>
              <a:rPr lang="ru-RU" sz="2000">
                <a:latin typeface="Times New Roman"/>
                <a:cs typeface="Times New Roman"/>
              </a:rPr>
              <a:t>дня проведения</a:t>
            </a:r>
            <a:endParaRPr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>
                <a:latin typeface="Times New Roman"/>
                <a:cs typeface="Times New Roman"/>
              </a:rPr>
              <a:t>Ответственный организатор ОО скачивает архивы с материалами ВПР в ЛК ГИС ФИС ОКО в период доступа и хранит в течение времени, установленного ОО самостоятельно</a:t>
            </a:r>
            <a:endParaRPr/>
          </a:p>
          <a:p>
            <a:pPr>
              <a:defRPr/>
            </a:pPr>
            <a:endParaRPr lang="ru-RU" sz="2000" b="1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 b="1">
                <a:solidFill>
                  <a:srgbClr val="FF0000"/>
                </a:solidFill>
                <a:latin typeface="Times New Roman"/>
                <a:cs typeface="Times New Roman"/>
              </a:rPr>
              <a:t>Предоставление федеральным организатором материалов ВПР по истечении периода проведения ВПР не предусмотрено</a:t>
            </a: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endParaRPr lang="ru-RU" sz="2800">
              <a:latin typeface="Times New Roman"/>
              <a:cs typeface="Times New Roman"/>
            </a:endParaRPr>
          </a:p>
          <a:p>
            <a:pPr>
              <a:defRPr/>
            </a:pPr>
            <a:endParaRPr lang="ru-RU"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88</TotalTime>
  <Words>940</Words>
  <Application>R7-Office/2024.1.1.375</Application>
  <DocSecurity>0</DocSecurity>
  <PresentationFormat>Произвольный</PresentationFormat>
  <Paragraphs>86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1_Тема Office</vt:lpstr>
      <vt:lpstr>ОСОБЕННОСТИ ПРОВЕДЕНИЯ ВСЕРОССИЙСКИХ ПРОВЕРОЧНЫХ РАБОТ В 2026 ГОДУ </vt:lpstr>
      <vt:lpstr>Цель ВПР</vt:lpstr>
      <vt:lpstr>Основания для проведения ВПР (нормативные правовые документы)</vt:lpstr>
      <vt:lpstr>Методические материалы для ВПР</vt:lpstr>
      <vt:lpstr>Участники ВПР</vt:lpstr>
      <vt:lpstr>Участники ВПР</vt:lpstr>
      <vt:lpstr>Сроки проведения ВПР в 4-8 и 10 классах:</vt:lpstr>
      <vt:lpstr>Организация ВПР по предметам</vt:lpstr>
      <vt:lpstr>Организация ВПР по предметам и доступ к материалам</vt:lpstr>
      <vt:lpstr>ВПР, состоящие из 2-х частей</vt:lpstr>
      <vt:lpstr>Проведение ВПР в компьютерной форме</vt:lpstr>
      <vt:lpstr>Техническая поддержка</vt:lpstr>
      <vt:lpstr>Возможные варианты обеспечения объективности ВПР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Организационно – технологическая подготовка ППЭ к проведению РТМ ЕГЭ по обществознанию  30.03.2021</dc:title>
  <dc:subject/>
  <dc:creator>Александрова_ЕИ</dc:creator>
  <cp:keywords/>
  <dc:description/>
  <cp:lastModifiedBy>Zavuch</cp:lastModifiedBy>
  <cp:revision>137</cp:revision>
  <dcterms:created xsi:type="dcterms:W3CDTF">2021-03-25T06:10:55Z</dcterms:created>
  <dcterms:modified xsi:type="dcterms:W3CDTF">2026-03-24T12:03:08Z</dcterms:modified>
  <cp:category/>
  <dc:identifier/>
  <cp:contentStatus/>
  <dc:language/>
  <cp:version/>
</cp:coreProperties>
</file>