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38"/>
  </p:notesMasterIdLst>
  <p:handoutMasterIdLst>
    <p:handoutMasterId r:id="rId39"/>
  </p:handoutMasterIdLst>
  <p:sldIdLst>
    <p:sldId id="332" r:id="rId2"/>
    <p:sldId id="484" r:id="rId3"/>
    <p:sldId id="441" r:id="rId4"/>
    <p:sldId id="489" r:id="rId5"/>
    <p:sldId id="443" r:id="rId6"/>
    <p:sldId id="475" r:id="rId7"/>
    <p:sldId id="485" r:id="rId8"/>
    <p:sldId id="503" r:id="rId9"/>
    <p:sldId id="504" r:id="rId10"/>
    <p:sldId id="505" r:id="rId11"/>
    <p:sldId id="502" r:id="rId12"/>
    <p:sldId id="474" r:id="rId13"/>
    <p:sldId id="483" r:id="rId14"/>
    <p:sldId id="446" r:id="rId15"/>
    <p:sldId id="490" r:id="rId16"/>
    <p:sldId id="453" r:id="rId17"/>
    <p:sldId id="447" r:id="rId18"/>
    <p:sldId id="451" r:id="rId19"/>
    <p:sldId id="471" r:id="rId20"/>
    <p:sldId id="449" r:id="rId21"/>
    <p:sldId id="457" r:id="rId22"/>
    <p:sldId id="458" r:id="rId23"/>
    <p:sldId id="496" r:id="rId24"/>
    <p:sldId id="497" r:id="rId25"/>
    <p:sldId id="461" r:id="rId26"/>
    <p:sldId id="500" r:id="rId27"/>
    <p:sldId id="473" r:id="rId28"/>
    <p:sldId id="507" r:id="rId29"/>
    <p:sldId id="467" r:id="rId30"/>
    <p:sldId id="506" r:id="rId31"/>
    <p:sldId id="487" r:id="rId32"/>
    <p:sldId id="488" r:id="rId33"/>
    <p:sldId id="491" r:id="rId34"/>
    <p:sldId id="492" r:id="rId35"/>
    <p:sldId id="508" r:id="rId36"/>
    <p:sldId id="509" r:id="rId3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700" b="1" kern="1200">
        <a:solidFill>
          <a:srgbClr val="0000CC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700" b="1" kern="1200">
        <a:solidFill>
          <a:srgbClr val="0000CC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700" b="1" kern="1200">
        <a:solidFill>
          <a:srgbClr val="0000CC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700" b="1" kern="1200">
        <a:solidFill>
          <a:srgbClr val="0000CC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700" b="1" kern="1200">
        <a:solidFill>
          <a:srgbClr val="0000CC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700" b="1" kern="1200">
        <a:solidFill>
          <a:srgbClr val="0000CC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700" b="1" kern="1200">
        <a:solidFill>
          <a:srgbClr val="0000CC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700" b="1" kern="1200">
        <a:solidFill>
          <a:srgbClr val="0000CC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700" b="1" kern="1200">
        <a:solidFill>
          <a:srgbClr val="0000CC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A18E5F"/>
    <a:srgbClr val="DFB641"/>
    <a:srgbClr val="926F00"/>
    <a:srgbClr val="A50021"/>
    <a:srgbClr val="CC99FF"/>
    <a:srgbClr val="FF0066"/>
    <a:srgbClr val="D9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38" autoAdjust="0"/>
    <p:restoredTop sz="96057" autoAdjust="0"/>
  </p:normalViewPr>
  <p:slideViewPr>
    <p:cSldViewPr>
      <p:cViewPr>
        <p:scale>
          <a:sx n="75" d="100"/>
          <a:sy n="75" d="100"/>
        </p:scale>
        <p:origin x="-1200" y="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E309481-D6AC-43B5-B9E3-215E52E8F820}" type="datetimeFigureOut">
              <a:rPr lang="ru-RU"/>
              <a:pPr>
                <a:defRPr/>
              </a:pPr>
              <a:t>11.11.2025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E1B2DDE-AC04-43E9-85C6-89364B62B4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298596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3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84C2088F-D4D4-4E87-9ECE-93709C402A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49989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3588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217" tIns="45108" rIns="90217" bIns="45108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9156" name="Номер слайда 3"/>
          <p:cNvSpPr txBox="1">
            <a:spLocks noGrp="1"/>
          </p:cNvSpPr>
          <p:nvPr/>
        </p:nvSpPr>
        <p:spPr bwMode="auto">
          <a:xfrm>
            <a:off x="3883991" y="8684801"/>
            <a:ext cx="2972392" cy="457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217" tIns="45108" rIns="90217" bIns="45108"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1841A8E6-0C6B-4CBE-9665-0266AD624F16}" type="slidenum">
              <a:rPr lang="ru-RU" altLang="ru-RU" sz="1200"/>
              <a:pPr algn="r" eaLnBrk="1" hangingPunct="1"/>
              <a:t>11</a:t>
            </a:fld>
            <a:endParaRPr lang="ru-RU" altLang="ru-RU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898525" algn="l"/>
                <a:tab pos="1798638" algn="l"/>
                <a:tab pos="2698750" algn="l"/>
                <a:tab pos="3597275" algn="l"/>
                <a:tab pos="4497388" algn="l"/>
                <a:tab pos="5397500" algn="l"/>
                <a:tab pos="6297613" algn="l"/>
                <a:tab pos="7196138" algn="l"/>
                <a:tab pos="8096250" algn="l"/>
                <a:tab pos="8996363" algn="l"/>
                <a:tab pos="98948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tabLst>
                <a:tab pos="0" algn="l"/>
                <a:tab pos="898525" algn="l"/>
                <a:tab pos="1798638" algn="l"/>
                <a:tab pos="2698750" algn="l"/>
                <a:tab pos="3597275" algn="l"/>
                <a:tab pos="4497388" algn="l"/>
                <a:tab pos="5397500" algn="l"/>
                <a:tab pos="6297613" algn="l"/>
                <a:tab pos="7196138" algn="l"/>
                <a:tab pos="8096250" algn="l"/>
                <a:tab pos="8996363" algn="l"/>
                <a:tab pos="98948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tabLst>
                <a:tab pos="0" algn="l"/>
                <a:tab pos="898525" algn="l"/>
                <a:tab pos="1798638" algn="l"/>
                <a:tab pos="2698750" algn="l"/>
                <a:tab pos="3597275" algn="l"/>
                <a:tab pos="4497388" algn="l"/>
                <a:tab pos="5397500" algn="l"/>
                <a:tab pos="6297613" algn="l"/>
                <a:tab pos="7196138" algn="l"/>
                <a:tab pos="8096250" algn="l"/>
                <a:tab pos="8996363" algn="l"/>
                <a:tab pos="98948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tabLst>
                <a:tab pos="0" algn="l"/>
                <a:tab pos="898525" algn="l"/>
                <a:tab pos="1798638" algn="l"/>
                <a:tab pos="2698750" algn="l"/>
                <a:tab pos="3597275" algn="l"/>
                <a:tab pos="4497388" algn="l"/>
                <a:tab pos="5397500" algn="l"/>
                <a:tab pos="6297613" algn="l"/>
                <a:tab pos="7196138" algn="l"/>
                <a:tab pos="8096250" algn="l"/>
                <a:tab pos="8996363" algn="l"/>
                <a:tab pos="98948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tabLst>
                <a:tab pos="0" algn="l"/>
                <a:tab pos="898525" algn="l"/>
                <a:tab pos="1798638" algn="l"/>
                <a:tab pos="2698750" algn="l"/>
                <a:tab pos="3597275" algn="l"/>
                <a:tab pos="4497388" algn="l"/>
                <a:tab pos="5397500" algn="l"/>
                <a:tab pos="6297613" algn="l"/>
                <a:tab pos="7196138" algn="l"/>
                <a:tab pos="8096250" algn="l"/>
                <a:tab pos="8996363" algn="l"/>
                <a:tab pos="98948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98525" algn="l"/>
                <a:tab pos="1798638" algn="l"/>
                <a:tab pos="2698750" algn="l"/>
                <a:tab pos="3597275" algn="l"/>
                <a:tab pos="4497388" algn="l"/>
                <a:tab pos="5397500" algn="l"/>
                <a:tab pos="6297613" algn="l"/>
                <a:tab pos="7196138" algn="l"/>
                <a:tab pos="8096250" algn="l"/>
                <a:tab pos="8996363" algn="l"/>
                <a:tab pos="98948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98525" algn="l"/>
                <a:tab pos="1798638" algn="l"/>
                <a:tab pos="2698750" algn="l"/>
                <a:tab pos="3597275" algn="l"/>
                <a:tab pos="4497388" algn="l"/>
                <a:tab pos="5397500" algn="l"/>
                <a:tab pos="6297613" algn="l"/>
                <a:tab pos="7196138" algn="l"/>
                <a:tab pos="8096250" algn="l"/>
                <a:tab pos="8996363" algn="l"/>
                <a:tab pos="98948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98525" algn="l"/>
                <a:tab pos="1798638" algn="l"/>
                <a:tab pos="2698750" algn="l"/>
                <a:tab pos="3597275" algn="l"/>
                <a:tab pos="4497388" algn="l"/>
                <a:tab pos="5397500" algn="l"/>
                <a:tab pos="6297613" algn="l"/>
                <a:tab pos="7196138" algn="l"/>
                <a:tab pos="8096250" algn="l"/>
                <a:tab pos="8996363" algn="l"/>
                <a:tab pos="98948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98525" algn="l"/>
                <a:tab pos="1798638" algn="l"/>
                <a:tab pos="2698750" algn="l"/>
                <a:tab pos="3597275" algn="l"/>
                <a:tab pos="4497388" algn="l"/>
                <a:tab pos="5397500" algn="l"/>
                <a:tab pos="6297613" algn="l"/>
                <a:tab pos="7196138" algn="l"/>
                <a:tab pos="8096250" algn="l"/>
                <a:tab pos="8996363" algn="l"/>
                <a:tab pos="98948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04B172E6-87B4-472C-A089-56A2337E1ECF}" type="slidenum">
              <a:rPr lang="ru-RU" altLang="ru-RU" smtClean="0">
                <a:solidFill>
                  <a:srgbClr val="000000"/>
                </a:solidFill>
              </a:rPr>
              <a:pPr/>
              <a:t>26</a:t>
            </a:fld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542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6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607A5-7DD9-4F05-84AC-4B20D8B9EE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C5BC1-D255-4325-BA79-73F027BD50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8D036-EFF0-4AF1-9194-AAEE7417EA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53F697-BA54-40B9-B221-68E191F012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117218-838F-4E87-849C-ACBF569F90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E05980-3AC2-47C8-A167-56E85FBB09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C46C32-A13B-47D1-A6BB-3234606D8D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8038EF-9DF0-4B07-ADA8-3910CF7DA3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FBADF-4A13-44E3-BF63-11F657A429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ACDC4-DECD-4128-878F-9289AB4074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D0E79A-3BBC-4B52-88F6-38CEC3B003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984807"/>
            </a:gs>
            <a:gs pos="12000">
              <a:srgbClr val="E6D78A"/>
            </a:gs>
            <a:gs pos="12000">
              <a:srgbClr val="984807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C00000"/>
            </a:gs>
            <a:gs pos="100000">
              <a:srgbClr val="984807"/>
            </a:gs>
            <a:gs pos="100000">
              <a:srgbClr val="984807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ChangeArrowheads="1"/>
          </p:cNvSpPr>
          <p:nvPr/>
        </p:nvSpPr>
        <p:spPr bwMode="auto">
          <a:xfrm>
            <a:off x="0" y="6642100"/>
            <a:ext cx="123507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800" b="0">
                <a:solidFill>
                  <a:srgbClr val="7F7F7F"/>
                </a:solidFill>
                <a:latin typeface="Arial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sz="800" b="0">
              <a:solidFill>
                <a:srgbClr val="7F7F7F"/>
              </a:solidFill>
              <a:latin typeface="Arial" charset="0"/>
              <a:ea typeface="Calibri" pitchFamily="34" charset="0"/>
              <a:cs typeface="Arial" charset="0"/>
            </a:endParaRPr>
          </a:p>
        </p:txBody>
      </p:sp>
      <p:sp>
        <p:nvSpPr>
          <p:cNvPr id="10" name="Блок-схема: документ 9"/>
          <p:cNvSpPr/>
          <p:nvPr/>
        </p:nvSpPr>
        <p:spPr>
          <a:xfrm>
            <a:off x="0" y="3429000"/>
            <a:ext cx="9144000" cy="3168650"/>
          </a:xfrm>
          <a:prstGeom prst="flowChartDocument">
            <a:avLst/>
          </a:prstGeom>
          <a:gradFill flip="none" rotWithShape="1">
            <a:gsLst>
              <a:gs pos="0">
                <a:srgbClr val="FFDA71">
                  <a:tint val="66000"/>
                  <a:satMod val="160000"/>
                </a:srgbClr>
              </a:gs>
              <a:gs pos="50000">
                <a:srgbClr val="FFDA71">
                  <a:tint val="44500"/>
                  <a:satMod val="160000"/>
                </a:srgbClr>
              </a:gs>
              <a:gs pos="100000">
                <a:srgbClr val="FFDA71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b="0"/>
          </a:p>
        </p:txBody>
      </p:sp>
      <p:sp>
        <p:nvSpPr>
          <p:cNvPr id="11" name="Блок-схема: документ 10"/>
          <p:cNvSpPr/>
          <p:nvPr/>
        </p:nvSpPr>
        <p:spPr>
          <a:xfrm rot="10800000">
            <a:off x="0" y="188913"/>
            <a:ext cx="9144000" cy="3240087"/>
          </a:xfrm>
          <a:prstGeom prst="flowChartDocument">
            <a:avLst/>
          </a:prstGeom>
          <a:gradFill flip="none" rotWithShape="1">
            <a:gsLst>
              <a:gs pos="0">
                <a:srgbClr val="FFDA71">
                  <a:tint val="66000"/>
                  <a:satMod val="160000"/>
                </a:srgbClr>
              </a:gs>
              <a:gs pos="50000">
                <a:srgbClr val="FFDA71">
                  <a:tint val="44500"/>
                  <a:satMod val="160000"/>
                </a:srgbClr>
              </a:gs>
              <a:gs pos="100000">
                <a:srgbClr val="FFDA71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b="0"/>
          </a:p>
        </p:txBody>
      </p:sp>
      <p:pic>
        <p:nvPicPr>
          <p:cNvPr id="12" name="Рисунок 11" descr="63794594_023338097.png"/>
          <p:cNvPicPr>
            <a:picLocks noChangeAspect="1"/>
          </p:cNvPicPr>
          <p:nvPr/>
        </p:nvPicPr>
        <p:blipFill>
          <a:blip r:embed="rId1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5400000">
            <a:off x="43831" y="-34666"/>
            <a:ext cx="768034" cy="791208"/>
          </a:xfrm>
          <a:prstGeom prst="rect">
            <a:avLst/>
          </a:prstGeom>
        </p:spPr>
      </p:pic>
      <p:pic>
        <p:nvPicPr>
          <p:cNvPr id="13" name="Рисунок 12" descr="63794594_023338097.png"/>
          <p:cNvPicPr>
            <a:picLocks noChangeAspect="1"/>
          </p:cNvPicPr>
          <p:nvPr/>
        </p:nvPicPr>
        <p:blipFill>
          <a:blip r:embed="rId1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5840720">
            <a:off x="8326477" y="6039205"/>
            <a:ext cx="768034" cy="791208"/>
          </a:xfrm>
          <a:prstGeom prst="rect">
            <a:avLst/>
          </a:prstGeom>
        </p:spPr>
      </p:pic>
      <p:sp>
        <p:nvSpPr>
          <p:cNvPr id="7" name="Дата 1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8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8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8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655B1CE-1654-4836-A84C-7D0EF1363C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s://korkino-school1.educhel.ru/welcome/post/1056662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ctrTitle"/>
          </p:nvPr>
        </p:nvSpPr>
        <p:spPr bwMode="auto">
          <a:xfrm>
            <a:off x="457200" y="1447800"/>
            <a:ext cx="8458200" cy="3657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Особенности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организации и проведения государственной итоговой аттестации по образовательным программам основного общего образования 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 2025-2026 году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/>
              <a:t> </a:t>
            </a:r>
            <a:endParaRPr lang="ru-RU" sz="3600" dirty="0" smtClean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Порядок проведения ИС-9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0375" y="1600200"/>
            <a:ext cx="8229600" cy="4525963"/>
          </a:xfrm>
        </p:spPr>
        <p:txBody>
          <a:bodyPr/>
          <a:lstStyle/>
          <a:p>
            <a:r>
              <a:rPr lang="ru-RU" dirty="0"/>
              <a:t> Итоговое собеседование проходит в аудиториях проведения с оборудованным рабочим местом (компьютер, микрофон) для осуществления аудиозаписи ответов участников итогового собеседования, либо с использованием диктофона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53F697-BA54-40B9-B221-68E191F01222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sp>
        <p:nvSpPr>
          <p:cNvPr id="6" name="AutoShape 2" descr="ÐÐ°ÑÑÐ¸Ð½ÐºÐ¸ Ð¿Ð¾ Ð·Ð°Ð¿ÑÐ¾ÑÑ ÐºÐ¾Ð¼Ð¿ÑÑÑÐµÑ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6" name="Picture 4" descr="ÐÐ°ÑÑÐ¸Ð½ÐºÐ¸ Ð¿Ð¾ Ð·Ð°Ð¿ÑÐ¾ÑÑ ÐºÐ¾Ð¼Ð¿ÑÑÑÐµÑ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059" y="4648200"/>
            <a:ext cx="3131781" cy="176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ÐÐ°ÑÑÐ¸Ð½ÐºÐ¸ Ð¿Ð¾ Ð·Ð°Ð¿ÑÐ¾ÑÑ Ð¼Ð¸ÐºÑÐ¾ÑÐ¾Ð½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85140" y="4901536"/>
            <a:ext cx="1521440" cy="1521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339750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4988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14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19113" y="0"/>
            <a:ext cx="8229600" cy="692150"/>
          </a:xfrm>
          <a:prstGeom prst="rect">
            <a:avLst/>
          </a:prstGeom>
        </p:spPr>
        <p:txBody>
          <a:bodyPr/>
          <a:lstStyle/>
          <a:p>
            <a:r>
              <a:rPr lang="ru-RU" altLang="ru-RU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Порядок проведения ГИА-9</a:t>
            </a:r>
          </a:p>
        </p:txBody>
      </p:sp>
      <p:grpSp>
        <p:nvGrpSpPr>
          <p:cNvPr id="6148" name="Группа 17"/>
          <p:cNvGrpSpPr>
            <a:grpSpLocks/>
          </p:cNvGrpSpPr>
          <p:nvPr/>
        </p:nvGrpSpPr>
        <p:grpSpPr bwMode="auto">
          <a:xfrm>
            <a:off x="395288" y="692150"/>
            <a:ext cx="8424862" cy="5905500"/>
            <a:chOff x="4904319" y="1196752"/>
            <a:chExt cx="3997200" cy="5080617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5075294" y="1196752"/>
              <a:ext cx="3655250" cy="423385"/>
            </a:xfrm>
            <a:prstGeom prst="rect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b="1" kern="0" dirty="0" smtClean="0">
                  <a:solidFill>
                    <a:srgbClr val="333399"/>
                  </a:solidFill>
                  <a:latin typeface="Cambria" pitchFamily="18" charset="0"/>
                  <a:cs typeface="Arial" pitchFamily="34" charset="0"/>
                </a:rPr>
                <a:t>2025/2026</a:t>
              </a:r>
              <a:endParaRPr lang="ru-RU" sz="3200" b="1" kern="0" dirty="0">
                <a:solidFill>
                  <a:srgbClr val="333399"/>
                </a:solidFill>
                <a:latin typeface="Cambria" pitchFamily="18" charset="0"/>
                <a:cs typeface="Arial" pitchFamily="34" charset="0"/>
              </a:endParaRPr>
            </a:p>
          </p:txBody>
        </p:sp>
        <p:sp>
          <p:nvSpPr>
            <p:cNvPr id="7" name="Стрелка вниз 6"/>
            <p:cNvSpPr/>
            <p:nvPr/>
          </p:nvSpPr>
          <p:spPr>
            <a:xfrm>
              <a:off x="6156195" y="1768495"/>
              <a:ext cx="1306099" cy="324036"/>
            </a:xfrm>
            <a:prstGeom prst="downArrow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prstClr val="white"/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5075294" y="2182829"/>
              <a:ext cx="3655250" cy="345537"/>
            </a:xfrm>
            <a:prstGeom prst="rect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600" b="1" kern="0" dirty="0">
                  <a:solidFill>
                    <a:srgbClr val="FF0000"/>
                  </a:solidFill>
                  <a:latin typeface="Cambria" pitchFamily="18" charset="0"/>
                  <a:cs typeface="Arial" pitchFamily="34" charset="0"/>
                </a:rPr>
                <a:t>Обязательные предметы: </a:t>
              </a: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5364520" y="3578633"/>
              <a:ext cx="3099393" cy="1645738"/>
            </a:xfrm>
            <a:prstGeom prst="rect">
              <a:avLst/>
            </a:prstGeom>
            <a:solidFill>
              <a:srgbClr val="B9CDE5">
                <a:alpha val="31000"/>
              </a:srgbClr>
            </a:solidFill>
            <a:ln w="25400" cap="flat" cmpd="sng" algn="ctr">
              <a:noFill/>
              <a:prstDash val="sysDash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600" kern="0" dirty="0" smtClean="0">
                  <a:solidFill>
                    <a:srgbClr val="C00000"/>
                  </a:solidFill>
                  <a:latin typeface="Cambria" pitchFamily="18" charset="0"/>
                  <a:cs typeface="Arial" pitchFamily="34" charset="0"/>
                </a:rPr>
                <a:t>+2</a:t>
              </a:r>
              <a:r>
                <a:rPr lang="ru-RU" sz="3600" b="1" kern="0" dirty="0" smtClean="0">
                  <a:solidFill>
                    <a:srgbClr val="C00000"/>
                  </a:solidFill>
                  <a:latin typeface="Cambria" pitchFamily="18" charset="0"/>
                  <a:cs typeface="Arial" pitchFamily="34" charset="0"/>
                </a:rPr>
                <a:t> предмета </a:t>
              </a:r>
              <a:r>
                <a:rPr lang="ru-RU" sz="3600" b="1" kern="0" dirty="0">
                  <a:solidFill>
                    <a:srgbClr val="C00000"/>
                  </a:solidFill>
                  <a:latin typeface="Cambria" pitchFamily="18" charset="0"/>
                  <a:cs typeface="Arial" pitchFamily="34" charset="0"/>
                </a:rPr>
                <a:t>по </a:t>
              </a:r>
              <a:r>
                <a:rPr lang="ru-RU" sz="3600" b="1" kern="0" dirty="0" smtClean="0">
                  <a:solidFill>
                    <a:srgbClr val="C00000"/>
                  </a:solidFill>
                  <a:latin typeface="Cambria" pitchFamily="18" charset="0"/>
                  <a:cs typeface="Arial" pitchFamily="34" charset="0"/>
                </a:rPr>
                <a:t>выбору</a:t>
              </a:r>
              <a:endParaRPr lang="ru-RU" sz="3600" b="1" kern="0" dirty="0">
                <a:solidFill>
                  <a:srgbClr val="C00000"/>
                </a:solidFill>
                <a:latin typeface="Cambria" pitchFamily="18" charset="0"/>
                <a:cs typeface="Arial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kern="0" dirty="0">
                  <a:solidFill>
                    <a:srgbClr val="333399"/>
                  </a:solidFill>
                  <a:latin typeface="Cambria" pitchFamily="18" charset="0"/>
                  <a:cs typeface="Arial" pitchFamily="34" charset="0"/>
                </a:rPr>
                <a:t>(физика, химия, биология, история, география, </a:t>
              </a:r>
              <a:r>
                <a:rPr lang="ru-RU" sz="2400" kern="0" dirty="0" smtClean="0">
                  <a:solidFill>
                    <a:srgbClr val="333399"/>
                  </a:solidFill>
                  <a:latin typeface="Cambria" pitchFamily="18" charset="0"/>
                  <a:cs typeface="Arial" pitchFamily="34" charset="0"/>
                </a:rPr>
                <a:t>информатика, </a:t>
              </a:r>
              <a:r>
                <a:rPr lang="ru-RU" sz="2400" kern="0" dirty="0">
                  <a:solidFill>
                    <a:srgbClr val="333399"/>
                  </a:solidFill>
                  <a:latin typeface="Cambria" pitchFamily="18" charset="0"/>
                  <a:cs typeface="Arial" pitchFamily="34" charset="0"/>
                </a:rPr>
                <a:t>иностранные языки, обществознание, литература)</a:t>
              </a: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5364520" y="2651284"/>
              <a:ext cx="3099393" cy="359194"/>
            </a:xfrm>
            <a:prstGeom prst="rect">
              <a:avLst/>
            </a:prstGeom>
            <a:solidFill>
              <a:srgbClr val="B9CDE5">
                <a:alpha val="31000"/>
              </a:srgbClr>
            </a:solidFill>
            <a:ln w="25400" cap="flat" cmpd="sng" algn="ctr">
              <a:noFill/>
              <a:prstDash val="sysDash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600" b="1" kern="0" dirty="0">
                  <a:solidFill>
                    <a:srgbClr val="333399"/>
                  </a:solidFill>
                  <a:latin typeface="Cambria" pitchFamily="18" charset="0"/>
                  <a:cs typeface="Arial" pitchFamily="34" charset="0"/>
                </a:rPr>
                <a:t>русский язык</a:t>
              </a: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5364520" y="3082863"/>
              <a:ext cx="3099393" cy="359194"/>
            </a:xfrm>
            <a:prstGeom prst="rect">
              <a:avLst/>
            </a:prstGeom>
            <a:solidFill>
              <a:srgbClr val="B9CDE5">
                <a:alpha val="31000"/>
              </a:srgbClr>
            </a:solidFill>
            <a:ln w="25400" cap="flat" cmpd="sng" algn="ctr">
              <a:noFill/>
              <a:prstDash val="sysDash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600" b="1" kern="0" dirty="0">
                  <a:solidFill>
                    <a:srgbClr val="333399"/>
                  </a:solidFill>
                  <a:latin typeface="Cambria" pitchFamily="18" charset="0"/>
                  <a:cs typeface="Arial" pitchFamily="34" charset="0"/>
                </a:rPr>
                <a:t>математика</a:t>
              </a:r>
            </a:p>
          </p:txBody>
        </p:sp>
        <p:sp>
          <p:nvSpPr>
            <p:cNvPr id="6157" name="Прямоугольник 16"/>
            <p:cNvSpPr>
              <a:spLocks noChangeArrowheads="1"/>
            </p:cNvSpPr>
            <p:nvPr/>
          </p:nvSpPr>
          <p:spPr bwMode="auto">
            <a:xfrm>
              <a:off x="4904319" y="5348074"/>
              <a:ext cx="3997200" cy="929295"/>
            </a:xfrm>
            <a:prstGeom prst="rect">
              <a:avLst/>
            </a:prstGeom>
            <a:solidFill>
              <a:srgbClr val="B9CDE5">
                <a:alpha val="3098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25400" algn="ctr">
                  <a:solidFill>
                    <a:srgbClr val="000000"/>
                  </a:solidFill>
                  <a:prstDash val="sysDash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ru-RU" altLang="ru-RU" sz="3200" b="1" dirty="0">
                  <a:solidFill>
                    <a:srgbClr val="C00000"/>
                  </a:solidFill>
                  <a:latin typeface="Cambria" pitchFamily="18" charset="0"/>
                </a:rPr>
                <a:t>Аттестат = успешные результаты ГИА </a:t>
              </a:r>
            </a:p>
            <a:p>
              <a:pPr algn="ctr"/>
              <a:r>
                <a:rPr lang="ru-RU" altLang="ru-RU" sz="3200" b="1" dirty="0">
                  <a:solidFill>
                    <a:srgbClr val="C00000"/>
                  </a:solidFill>
                  <a:latin typeface="Cambria" pitchFamily="18" charset="0"/>
                </a:rPr>
                <a:t>по </a:t>
              </a:r>
              <a:r>
                <a:rPr lang="ru-RU" altLang="ru-RU" sz="3200" b="1" u="sng" dirty="0" smtClean="0">
                  <a:solidFill>
                    <a:srgbClr val="C00000"/>
                  </a:solidFill>
                  <a:latin typeface="Cambria" pitchFamily="18" charset="0"/>
                </a:rPr>
                <a:t>четырем </a:t>
              </a:r>
              <a:r>
                <a:rPr lang="ru-RU" altLang="ru-RU" sz="3200" b="1" dirty="0" smtClean="0">
                  <a:solidFill>
                    <a:srgbClr val="C00000"/>
                  </a:solidFill>
                  <a:latin typeface="Cambria" pitchFamily="18" charset="0"/>
                </a:rPr>
                <a:t>учебным </a:t>
              </a:r>
              <a:r>
                <a:rPr lang="ru-RU" altLang="ru-RU" sz="3200" b="1" dirty="0">
                  <a:solidFill>
                    <a:srgbClr val="C00000"/>
                  </a:solidFill>
                  <a:latin typeface="Cambria" pitchFamily="18" charset="0"/>
                </a:rPr>
                <a:t>предметам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5011715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Выбранные обучающимся учебные предметы указываются в заявлении, которое он подал в образовательную организацию до 1 марта текущего года.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53F697-BA54-40B9-B221-68E191F01222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685800"/>
            <a:ext cx="8229600" cy="1143000"/>
          </a:xfrm>
        </p:spPr>
        <p:txBody>
          <a:bodyPr/>
          <a:lstStyle/>
          <a:p>
            <a:r>
              <a:rPr lang="ru-RU" b="1" dirty="0" smtClean="0"/>
              <a:t>Сроки ОГЭ (2026 год)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1828800"/>
            <a:ext cx="8229600" cy="4525963"/>
          </a:xfrm>
        </p:spPr>
        <p:txBody>
          <a:bodyPr/>
          <a:lstStyle/>
          <a:p>
            <a:r>
              <a:rPr lang="ru-RU" dirty="0" smtClean="0"/>
              <a:t>Досрочный период </a:t>
            </a:r>
            <a:r>
              <a:rPr lang="ru-RU" dirty="0"/>
              <a:t>(вторая половина апреля </a:t>
            </a:r>
            <a:r>
              <a:rPr lang="ru-RU" dirty="0" smtClean="0"/>
              <a:t>– начало мая).</a:t>
            </a:r>
          </a:p>
          <a:p>
            <a:r>
              <a:rPr lang="ru-RU" dirty="0" smtClean="0"/>
              <a:t> </a:t>
            </a:r>
            <a:r>
              <a:rPr lang="ru-RU" dirty="0"/>
              <a:t>Основной </a:t>
            </a:r>
            <a:r>
              <a:rPr lang="ru-RU" dirty="0" smtClean="0"/>
              <a:t>период (вторая половина </a:t>
            </a:r>
            <a:r>
              <a:rPr lang="ru-RU" dirty="0"/>
              <a:t>мая </a:t>
            </a:r>
            <a:r>
              <a:rPr lang="ru-RU" dirty="0" smtClean="0"/>
              <a:t>– середина июня</a:t>
            </a:r>
            <a:r>
              <a:rPr lang="ru-RU" dirty="0"/>
              <a:t>)</a:t>
            </a:r>
            <a:endParaRPr lang="ru-RU" dirty="0" smtClean="0"/>
          </a:p>
          <a:p>
            <a:r>
              <a:rPr lang="ru-RU" dirty="0" smtClean="0"/>
              <a:t>Дополнительный период (сентябрь 2026 </a:t>
            </a:r>
            <a:r>
              <a:rPr lang="ru-RU" dirty="0"/>
              <a:t>года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53F697-BA54-40B9-B221-68E191F01222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428625" y="500063"/>
            <a:ext cx="8229600" cy="900112"/>
          </a:xfrm>
        </p:spPr>
        <p:txBody>
          <a:bodyPr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Проведение ГИА</a:t>
            </a:r>
            <a:endParaRPr lang="ru-RU" sz="3200" dirty="0" smtClean="0"/>
          </a:p>
        </p:txBody>
      </p:sp>
      <p:sp>
        <p:nvSpPr>
          <p:cNvPr id="21507" name="Содержимое 2"/>
          <p:cNvSpPr>
            <a:spLocks noGrp="1"/>
          </p:cNvSpPr>
          <p:nvPr>
            <p:ph idx="1"/>
          </p:nvPr>
        </p:nvSpPr>
        <p:spPr>
          <a:xfrm>
            <a:off x="0" y="1428750"/>
            <a:ext cx="9144000" cy="5143500"/>
          </a:xfrm>
        </p:spPr>
        <p:txBody>
          <a:bodyPr/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Для каждого обучающегося выделяется отдельное рабочее место. </a:t>
            </a:r>
          </a:p>
          <a:p>
            <a:pPr>
              <a:buFont typeface="Wingdings" pitchFamily="2" charset="2"/>
              <a:buNone/>
            </a:pPr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3000364" y="2714620"/>
            <a:ext cx="31432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Допуск в ППЭ</a:t>
            </a:r>
            <a:endParaRPr lang="ru-RU" sz="3200" b="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3286124"/>
            <a:ext cx="80724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Допуск обучающихся в ППЭ осуществляется при наличии у них ПАСПОРТА и при наличии их в списках распределения в данный ППЭ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53F697-BA54-40B9-B221-68E191F01222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52399"/>
            <a:ext cx="9144000" cy="6670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997117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142875" y="457200"/>
            <a:ext cx="9001125" cy="1371600"/>
          </a:xfrm>
        </p:spPr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 время экзамена на рабочем столе обучающегося, помимо экзаменационных материалов, находятся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8675" name="Содержимое 2"/>
          <p:cNvSpPr>
            <a:spLocks noGrp="1"/>
          </p:cNvSpPr>
          <p:nvPr>
            <p:ph idx="1"/>
          </p:nvPr>
        </p:nvSpPr>
        <p:spPr>
          <a:xfrm>
            <a:off x="142875" y="1643063"/>
            <a:ext cx="9001125" cy="5072062"/>
          </a:xfrm>
        </p:spPr>
        <p:txBody>
          <a:bodyPr/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Черная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гелевая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ручка;</a:t>
            </a:r>
          </a:p>
          <a:p>
            <a:pPr>
              <a:buFont typeface="Wingdings" pitchFamily="2" charset="2"/>
              <a:buNone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документ, удостоверяющий личность;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средства обучения и воспитания;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лекарства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(при необходимости);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итание и вода – в прозрачной упаковке, без заводской этикетки;</a:t>
            </a:r>
          </a:p>
          <a:p>
            <a:pPr>
              <a:buFont typeface="Wingdings" pitchFamily="2" charset="2"/>
              <a:buNone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КИМы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и черновики.</a:t>
            </a:r>
          </a:p>
          <a:p>
            <a:pPr>
              <a:buFont typeface="Wingdings" pitchFamily="2" charset="2"/>
              <a:buNone/>
            </a:pPr>
            <a:r>
              <a:rPr lang="ru-RU" sz="2400" dirty="0" smtClean="0"/>
              <a:t>	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Иные вещи обучающиеся оставляют в специально выделенной  аудитории.</a:t>
            </a:r>
            <a:endParaRPr lang="ru-RU" sz="22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sch1125s.mskobr.ru/images/cms/data/preview/ya_14906266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828800"/>
            <a:ext cx="3733800" cy="2058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Проведение ГИА</a:t>
            </a:r>
            <a:endParaRPr lang="ru-RU" sz="3200" dirty="0" smtClean="0"/>
          </a:p>
        </p:txBody>
      </p:sp>
      <p:sp>
        <p:nvSpPr>
          <p:cNvPr id="25603" name="Содержимое 2"/>
          <p:cNvSpPr>
            <a:spLocks noGrp="1"/>
          </p:cNvSpPr>
          <p:nvPr>
            <p:ph idx="1"/>
          </p:nvPr>
        </p:nvSpPr>
        <p:spPr>
          <a:xfrm>
            <a:off x="381000" y="1066800"/>
            <a:ext cx="8534400" cy="4738687"/>
          </a:xfrm>
        </p:spPr>
        <p:txBody>
          <a:bodyPr/>
          <a:lstStyle/>
          <a:p>
            <a:pPr lvl="0"/>
            <a:r>
              <a:rPr lang="ru-RU" sz="2200" dirty="0"/>
              <a:t>Для каждого обучающегося выделяется отдельное рабочее место. </a:t>
            </a:r>
          </a:p>
          <a:p>
            <a:pPr lvl="0"/>
            <a:r>
              <a:rPr lang="ru-RU" sz="2200" dirty="0"/>
              <a:t>Допуск обучающихся в ППЭ осуществляется при наличии у них документов, удостоверяющих их личность, и при наличии их в списках распределения в данный ППЭ</a:t>
            </a:r>
            <a:r>
              <a:rPr lang="ru-RU" sz="2200" b="1" dirty="0"/>
              <a:t>. </a:t>
            </a:r>
            <a:endParaRPr lang="ru-RU" sz="2200" dirty="0"/>
          </a:p>
          <a:p>
            <a:pPr lvl="0"/>
            <a:r>
              <a:rPr lang="ru-RU" sz="2200" dirty="0"/>
              <a:t>Рассадка учащихся по аудиториям осуществляется автоматически компьютером и приходит из регионального </a:t>
            </a:r>
            <a:r>
              <a:rPr lang="ru-RU" sz="2200" dirty="0" smtClean="0"/>
              <a:t>центра</a:t>
            </a:r>
            <a:endParaRPr lang="ru-RU" sz="2200" dirty="0"/>
          </a:p>
          <a:p>
            <a:pPr lvl="0"/>
            <a:r>
              <a:rPr lang="ru-RU" altLang="ru-RU" sz="2200" b="1" dirty="0"/>
              <a:t>Э</a:t>
            </a:r>
            <a:r>
              <a:rPr lang="ru-RU" altLang="ru-RU" sz="2200" b="1" dirty="0" smtClean="0"/>
              <a:t>кзаменационные </a:t>
            </a:r>
            <a:r>
              <a:rPr lang="ru-RU" altLang="ru-RU" sz="2200" b="1" dirty="0"/>
              <a:t>материалы тиражируются непосредственно в аудитории с 10:00 после получения ЭМ на электронных носителях в зашифрованном виде от РЦОИ </a:t>
            </a:r>
            <a:r>
              <a:rPr lang="ru-RU" altLang="ru-RU" sz="2200" b="1" dirty="0" smtClean="0"/>
              <a:t>по защищенному каналу и </a:t>
            </a:r>
            <a:r>
              <a:rPr lang="ru-RU" altLang="ru-RU" sz="2200" b="1" dirty="0"/>
              <a:t>расшифровки в присутствии члена ГЭК, общественных наблюдателей, участников ГИА.</a:t>
            </a:r>
          </a:p>
          <a:p>
            <a:pPr lvl="0"/>
            <a:r>
              <a:rPr lang="ru-RU" sz="2200" dirty="0" smtClean="0"/>
              <a:t>Запрещено </a:t>
            </a:r>
            <a:r>
              <a:rPr lang="ru-RU" sz="2200" dirty="0"/>
              <a:t>разглашение информации, содержащейся в КИМ</a:t>
            </a:r>
          </a:p>
          <a:p>
            <a:pPr lvl="0"/>
            <a:r>
              <a:rPr lang="ru-RU" sz="2200" dirty="0"/>
              <a:t>В аудитории должно быть 2 организатора и общественный наблюдатель</a:t>
            </a:r>
          </a:p>
          <a:p>
            <a:pPr algn="just"/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428625" y="428625"/>
            <a:ext cx="8229600" cy="685800"/>
          </a:xfrm>
        </p:spPr>
        <p:txBody>
          <a:bodyPr/>
          <a:lstStyle/>
          <a:p>
            <a:pPr algn="ctr"/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Экзамен</a:t>
            </a:r>
          </a:p>
        </p:txBody>
      </p:sp>
      <p:sp>
        <p:nvSpPr>
          <p:cNvPr id="27651" name="Содержимое 2"/>
          <p:cNvSpPr>
            <a:spLocks noGrp="1"/>
          </p:cNvSpPr>
          <p:nvPr>
            <p:ph idx="1"/>
          </p:nvPr>
        </p:nvSpPr>
        <p:spPr>
          <a:xfrm>
            <a:off x="304800" y="1000125"/>
            <a:ext cx="8534400" cy="5857875"/>
          </a:xfrm>
        </p:spPr>
        <p:txBody>
          <a:bodyPr/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 начала экзамена организаторы проводят инструктаж, в том числе информируют обучающихся о порядке проведения экзамена, правилах оформления экзаменационной работы, продолжительности экзамена, порядке подачи апелляций о нарушении установленного порядка проведения ГИА и о несогласии с выставленными баллами, а также о времени и месте ознакомления с результатами ГИА.</a:t>
            </a:r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Организаторы после печати выдают обучающимся экзаменационные материалы.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 указанию организаторов обучающиеся заполняют регистрационные поля экзаменационной работы.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 завершении заполнения регистрационных полей экзаменационной работы всеми обучающимися организаторы объявляют начало экзамена и время его окончания, фиксируют их на доске, после чего обучающиеся приступают к выполнению экзаменационной работы.</a:t>
            </a:r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dmin\AppData\Local\Temp\Rar$DI03.025\blank_№2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0"/>
            <a:ext cx="4849446" cy="6858000"/>
          </a:xfrm>
          <a:prstGeom prst="rect">
            <a:avLst/>
          </a:prstGeom>
          <a:noFill/>
        </p:spPr>
      </p:pic>
      <p:pic>
        <p:nvPicPr>
          <p:cNvPr id="1026" name="Picture 2" descr="http://filling-form.ru/pars_docs/refs/73/72217/72217_html_24cbde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400" y="0"/>
            <a:ext cx="4965655" cy="7018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Нормативно-правовое обеспечение: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2800" dirty="0" smtClean="0"/>
              <a:t>Федеральный </a:t>
            </a:r>
            <a:r>
              <a:rPr lang="ru-RU" sz="2800" dirty="0"/>
              <a:t>закон </a:t>
            </a:r>
            <a:r>
              <a:rPr lang="ru-RU" sz="2800" i="1" dirty="0"/>
              <a:t>«Об образовании в Российской Федерации</a:t>
            </a:r>
            <a:r>
              <a:rPr lang="ru-RU" sz="2800" dirty="0"/>
              <a:t>» от 29.12.2012 № 273-ФЗ (ст.59)</a:t>
            </a:r>
          </a:p>
          <a:p>
            <a:pPr lvl="0"/>
            <a:r>
              <a:rPr lang="ru-RU" sz="2800" i="1" dirty="0" smtClean="0"/>
              <a:t>Порядок проведения государственной итоговой аттестации по образовательным программам основного общего образования, утвержденный приказом </a:t>
            </a:r>
            <a:r>
              <a:rPr lang="ru-RU" sz="2800" i="1" dirty="0" err="1" smtClean="0"/>
              <a:t>Минпросвещения</a:t>
            </a:r>
            <a:r>
              <a:rPr lang="ru-RU" sz="2800" i="1" dirty="0" smtClean="0"/>
              <a:t> РФ от 04.04.2023 № 232/551</a:t>
            </a:r>
            <a:endParaRPr lang="ru-RU" sz="280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53F697-BA54-40B9-B221-68E191F01222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775831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28675"/>
          </a:xfrm>
        </p:spPr>
        <p:txBody>
          <a:bodyPr/>
          <a:lstStyle/>
          <a:p>
            <a:pPr algn="ctr"/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Проведение ГИА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219075"/>
            <a:ext cx="9144000" cy="5954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400"/>
            <a:ext cx="7808638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Удаление с экзамена</a:t>
            </a:r>
          </a:p>
        </p:txBody>
      </p:sp>
      <p:sp>
        <p:nvSpPr>
          <p:cNvPr id="32771" name="Содержимое 2"/>
          <p:cNvSpPr>
            <a:spLocks noGrp="1"/>
          </p:cNvSpPr>
          <p:nvPr>
            <p:ph idx="1"/>
          </p:nvPr>
        </p:nvSpPr>
        <p:spPr>
          <a:xfrm>
            <a:off x="533400" y="838200"/>
            <a:ext cx="8229600" cy="4525963"/>
          </a:xfrm>
        </p:spPr>
        <p:txBody>
          <a:bodyPr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Лица, допустившие нарушение устанавливаемого порядка проведения ГИА, удаляются с экзамена. </a:t>
            </a:r>
          </a:p>
          <a:p>
            <a:pPr algn="just">
              <a:spcBef>
                <a:spcPct val="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Организаторы или общественные наблюдатели приглашают уполномоченных представителей ГЭК, которые составляют акт об удалении с экзамена и удаляют лиц, нарушивших устанавливаемый порядок проведения ГИА, из ППЭ.</a:t>
            </a:r>
          </a:p>
          <a:p>
            <a:pPr algn="just">
              <a:spcBef>
                <a:spcPct val="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Акт об удалении с экзамена в тот же день направляются в ГЭК для учета при обработке экзаменационных работ.</a:t>
            </a:r>
          </a:p>
          <a:p>
            <a:pPr algn="just">
              <a:spcBef>
                <a:spcPct val="0"/>
              </a:spcBef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</p:txBody>
      </p:sp>
      <p:pic>
        <p:nvPicPr>
          <p:cNvPr id="4" name="Picture 2" descr="http://school4.armavir.kubannet.ru/wp-content/uploads/2017/10/%D0%97%D0%B0%D0%BF%D1%80%D0%B5%D1%89%D0%B5%D0%BD%D0%BE-%D0%BD%D0%B0-%D1%8D%D0%BA%D0%B7%D0%B0%D0%BC%D0%B5%D0%BD%D0%B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6423"/>
          <a:stretch>
            <a:fillRect/>
          </a:stretch>
        </p:blipFill>
        <p:spPr bwMode="auto">
          <a:xfrm>
            <a:off x="2195513" y="3271838"/>
            <a:ext cx="4608512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Не завершение экзамена по объективным причинам</a:t>
            </a:r>
          </a:p>
        </p:txBody>
      </p:sp>
      <p:sp>
        <p:nvSpPr>
          <p:cNvPr id="33795" name="Содержимое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376738"/>
          </a:xfrm>
        </p:spPr>
        <p:txBody>
          <a:bodyPr/>
          <a:lstStyle/>
          <a:p>
            <a:pPr algn="just"/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По состоянию здоровья или другим объективным причинам обучающийся не завершает выполнение экзаменационной работы, то он досрочно покидает аудиторию. </a:t>
            </a:r>
          </a:p>
          <a:p>
            <a:pPr algn="just"/>
            <a:endParaRPr lang="ru-RU" sz="200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Организаторы приглашают руководителя ППЭ, медицинского работника и уполномоченных представителей ГЭК, которые составляют акт о досрочном завершении экзамена по объективным причинам.</a:t>
            </a:r>
          </a:p>
          <a:p>
            <a:pPr algn="just"/>
            <a:endParaRPr lang="ru-RU" sz="20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Акт о досрочном завершении экзамена по объективным причинам в тот же день направляются в ГЭК для учета при обработке экзаменационных работ.</a:t>
            </a:r>
          </a:p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59503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542925"/>
          </a:xfrm>
        </p:spPr>
        <p:txBody>
          <a:bodyPr/>
          <a:lstStyle/>
          <a:p>
            <a:pPr algn="ctr"/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Экзамен</a:t>
            </a:r>
          </a:p>
        </p:txBody>
      </p:sp>
      <p:sp>
        <p:nvSpPr>
          <p:cNvPr id="34819" name="Содержимое 2"/>
          <p:cNvSpPr>
            <a:spLocks noGrp="1"/>
          </p:cNvSpPr>
          <p:nvPr>
            <p:ph idx="1"/>
          </p:nvPr>
        </p:nvSpPr>
        <p:spPr>
          <a:xfrm>
            <a:off x="214313" y="1285875"/>
            <a:ext cx="8715375" cy="5357813"/>
          </a:xfrm>
        </p:spPr>
        <p:txBody>
          <a:bodyPr/>
          <a:lstStyle/>
          <a:p>
            <a:pPr algn="just"/>
            <a:r>
              <a:rPr lang="ru-RU" sz="2200" smtClean="0">
                <a:latin typeface="Times New Roman" pitchFamily="18" charset="0"/>
                <a:cs typeface="Times New Roman" pitchFamily="18" charset="0"/>
              </a:rPr>
              <a:t>За 30 минут и за 5 минут до окончания экзамена организаторы сообщают обучающимся о скором завершении экзамена и напоминают о необходимости перенести ответы из черновиков в бланки.</a:t>
            </a:r>
          </a:p>
          <a:p>
            <a:pPr algn="just"/>
            <a:r>
              <a:rPr lang="ru-RU" sz="2200" smtClean="0">
                <a:latin typeface="Times New Roman" pitchFamily="18" charset="0"/>
                <a:cs typeface="Times New Roman" pitchFamily="18" charset="0"/>
              </a:rPr>
              <a:t>По истечении времени экзамена организаторы объявляют окончание экзамена и собирают экзаменационные материалы у обучающихся.</a:t>
            </a:r>
          </a:p>
          <a:p>
            <a:r>
              <a:rPr lang="ru-RU" sz="2200" smtClean="0">
                <a:latin typeface="Times New Roman" pitchFamily="18" charset="0"/>
                <a:cs typeface="Times New Roman" pitchFamily="18" charset="0"/>
              </a:rPr>
              <a:t>Собранные экзаменационные материалы организаторы упаковывают в отдельные пакеты. </a:t>
            </a:r>
          </a:p>
          <a:p>
            <a:r>
              <a:rPr lang="ru-RU" sz="2200" smtClean="0">
                <a:latin typeface="Times New Roman" pitchFamily="18" charset="0"/>
                <a:cs typeface="Times New Roman" pitchFamily="18" charset="0"/>
              </a:rPr>
              <a:t>Неиспользованные экзаменационные материалы и использованные КИМ для проведения ОГЭ и тексты, темы, задания, билеты для проведения ГВЭ, а также использованные черновики направляются в РЦОИ для обеспечения их хранения.</a:t>
            </a:r>
          </a:p>
          <a:p>
            <a:endParaRPr lang="ru-RU" sz="220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802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28675"/>
          </a:xfrm>
        </p:spPr>
        <p:txBody>
          <a:bodyPr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Проверка экзаменационных работ </a:t>
            </a:r>
          </a:p>
        </p:txBody>
      </p:sp>
      <p:sp>
        <p:nvSpPr>
          <p:cNvPr id="35843" name="Содержимое 2"/>
          <p:cNvSpPr>
            <a:spLocks noGrp="1"/>
          </p:cNvSpPr>
          <p:nvPr>
            <p:ph idx="1"/>
          </p:nvPr>
        </p:nvSpPr>
        <p:spPr>
          <a:xfrm>
            <a:off x="142875" y="1357313"/>
            <a:ext cx="8858250" cy="5214937"/>
          </a:xfrm>
        </p:spPr>
        <p:txBody>
          <a:bodyPr/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Проверка экзаменационных работ осуществляется предметными  комиссиями.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Записи на черновиках не обрабатываются и не проверяются.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Экзаменационные работы проверяются двумя экспертами. В случае существенного расхождения в баллах, выставленных двумя экспертами, назначается третья проверка. Третий эксперт назначается председателем предметной комиссии из числа экспертов, ранее не проверявших экзаменационную работу.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Обработка и проверка экзаменационных работ занимает 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не более десяти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рабочих дней.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Полученные результаты в первичных баллах РЦОИ переводит в пятибалльную систему оценивания.</a:t>
            </a: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Минимальные баллы ОГЭ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71475"/>
            <a:ext cx="9049759" cy="541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61076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9607A5-7DD9-4F05-84AC-4B20D8B9EE56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33400" y="762000"/>
            <a:ext cx="82296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0" dirty="0" smtClean="0">
                <a:solidFill>
                  <a:schemeClr val="tx1"/>
                </a:solidFill>
              </a:rPr>
              <a:t>При прохождении ГИА-9 наличие неудовлетворительного результата более чем по двум учебным предметам не позволяет выпускнику повторно участвовать в экзаменах по данным учебным предметам в основные сроки. Участие в ГИА возможно не ранее 1 сентября 2026 г.</a:t>
            </a:r>
            <a:r>
              <a:rPr lang="ru-RU" sz="2800" dirty="0" smtClean="0">
                <a:solidFill>
                  <a:schemeClr val="tx1"/>
                </a:solidFill>
              </a:rPr>
              <a:t/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/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b="0" dirty="0" smtClean="0">
                <a:solidFill>
                  <a:schemeClr val="tx1"/>
                </a:solidFill>
              </a:rPr>
              <a:t>Повторно к сдаче ГИА-9 по соответствующим учебным предметам в текущем году по решению ГЭК допускаются обучающиеся, получившие на ГИА-9 неудовлетворительные результаты не более чем по двум учебным предметам.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53F697-BA54-40B9-B221-68E191F01222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85800" y="38100"/>
            <a:ext cx="13163550" cy="648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595432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143000"/>
          </a:xfrm>
        </p:spPr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Информационное сопровождение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95250"/>
            <a:ext cx="11430000" cy="666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43013" y="1081088"/>
            <a:ext cx="6657975" cy="46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53F697-BA54-40B9-B221-68E191F01222}" type="slidenum">
              <a:rPr lang="ru-RU" smtClean="0"/>
              <a:pPr>
                <a:defRPr/>
              </a:pPr>
              <a:t>30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80975"/>
            <a:ext cx="11934825" cy="649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653193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53F697-BA54-40B9-B221-68E191F01222}" type="slidenum">
              <a:rPr lang="ru-RU" smtClean="0"/>
              <a:pPr>
                <a:defRPr/>
              </a:pPr>
              <a:t>31</a:t>
            </a:fld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" y="457200"/>
            <a:ext cx="9111682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734073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53F697-BA54-40B9-B221-68E191F01222}" type="slidenum">
              <a:rPr lang="ru-RU" smtClean="0"/>
              <a:pPr>
                <a:defRPr/>
              </a:pPr>
              <a:t>32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142121">
            <a:off x="1087790" y="1252460"/>
            <a:ext cx="2823373" cy="3762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066800"/>
            <a:ext cx="2871844" cy="371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268862">
            <a:off x="5173230" y="1276858"/>
            <a:ext cx="2826795" cy="3926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402972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Итоговые отметки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Итоговые отметки за 9 класс по русскому языку, математике и двум учебным предметам, сдаваемым по выбору обучающегося, </a:t>
            </a:r>
            <a:r>
              <a:rPr lang="ru-RU" b="1" dirty="0"/>
              <a:t>определяются как среднее арифметическое годовой и экзаменационной отметок выпускника и выставляются в аттестат целыми числами в соответствии с правилами математического округления.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53F697-BA54-40B9-B221-68E191F01222}" type="slidenum">
              <a:rPr lang="ru-RU" smtClean="0"/>
              <a:pPr>
                <a:defRPr/>
              </a:pPr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76419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Профильные 10 классы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53F697-BA54-40B9-B221-68E191F01222}" type="slidenum">
              <a:rPr lang="ru-RU" smtClean="0"/>
              <a:pPr>
                <a:defRPr/>
              </a:pPr>
              <a:t>34</a:t>
            </a:fld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666874"/>
            <a:ext cx="9036985" cy="313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127773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Индивидуальный </a:t>
            </a:r>
            <a:r>
              <a:rPr lang="ru-RU" sz="3200" dirty="0"/>
              <a:t>отбор осуществляется на основании следующих критериев:</a:t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800" dirty="0" smtClean="0"/>
              <a:t>а</a:t>
            </a:r>
            <a:r>
              <a:rPr lang="ru-RU" sz="1800" dirty="0"/>
              <a:t>) наличие итоговых оценок успеваемости "удовлетворительно", "хорошо" или "отлично" за курс основного общего образования по учебному предмету (учебным предметам), изучение которого (которых) предполагается в классе с углубленным изучением предметов</a:t>
            </a:r>
            <a:r>
              <a:rPr lang="ru-RU" sz="1800" dirty="0" smtClean="0"/>
              <a:t>;</a:t>
            </a:r>
          </a:p>
          <a:p>
            <a:r>
              <a:rPr lang="ru-RU" sz="1800" dirty="0" smtClean="0"/>
              <a:t> б</a:t>
            </a:r>
            <a:r>
              <a:rPr lang="ru-RU" sz="1800" dirty="0"/>
              <a:t>) наличие результатов государственной итоговой аттестации по образовательным программам основного общего образования, соответствующих оценкам "удовлетворительно", "хорошо" и "отлично", по учебному предмету (учебным предметам), изучение которого (которых) предполагается в классе с углубленным изучением предметов;</a:t>
            </a:r>
          </a:p>
          <a:p>
            <a:r>
              <a:rPr lang="ru-RU" sz="1800" dirty="0" smtClean="0"/>
              <a:t>в</a:t>
            </a:r>
            <a:r>
              <a:rPr lang="ru-RU" sz="1800" dirty="0"/>
              <a:t>) наличие учебных, интеллектуальных, творческих или спортивных достижений (призовых мест) школьного, муниципального, регионального, всероссийского, международного уровней по учебному предмету (учебным предметам), изучение которого (которых) предполагается в классе с углубленным изучением предметов.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53F697-BA54-40B9-B221-68E191F01222}" type="slidenum">
              <a:rPr lang="ru-RU" smtClean="0"/>
              <a:pPr>
                <a:defRPr/>
              </a:pPr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81885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/>
              <a:t>В допуске к индивидуальному отбору отказывается в следующих случаях</a:t>
            </a:r>
            <a:r>
              <a:rPr lang="ru-RU" sz="2000" dirty="0" smtClean="0"/>
              <a:t>:</a:t>
            </a:r>
            <a:endParaRPr lang="ru-RU" sz="2000" dirty="0"/>
          </a:p>
          <a:p>
            <a:r>
              <a:rPr lang="ru-RU" sz="2000" dirty="0"/>
              <a:t>1) отсутствие документов, указанных в пунктах 1 или 2 части 4 настоящей статьи;</a:t>
            </a:r>
          </a:p>
          <a:p>
            <a:r>
              <a:rPr lang="ru-RU" sz="2000" dirty="0" smtClean="0"/>
              <a:t>2</a:t>
            </a:r>
            <a:r>
              <a:rPr lang="ru-RU" sz="2000" dirty="0"/>
              <a:t>) отсутствие свободных мест в классе с углубленным изучением </a:t>
            </a:r>
            <a:r>
              <a:rPr lang="ru-RU" sz="2000" dirty="0" smtClean="0"/>
              <a:t>предметов</a:t>
            </a:r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r>
              <a:rPr lang="ru-RU" sz="2000" dirty="0"/>
              <a:t>Подробнее познакомиться с порядком проведения индивидуального отбора при приеме в 10 класс на </a:t>
            </a:r>
            <a:r>
              <a:rPr lang="ru-RU" sz="2000" dirty="0" smtClean="0"/>
              <a:t>2025/2026 </a:t>
            </a:r>
            <a:r>
              <a:rPr lang="ru-RU" sz="2000" dirty="0"/>
              <a:t>учебный год и соответствующем положении можно на странице сайта школы </a:t>
            </a:r>
            <a:r>
              <a:rPr lang="ru-RU" sz="2000" u="sng" dirty="0">
                <a:hlinkClick r:id="rId2"/>
              </a:rPr>
              <a:t>https://korkino-school1.educhel.ru/welcome/post/1056662</a:t>
            </a:r>
            <a:endParaRPr lang="ru-RU" sz="2000" dirty="0"/>
          </a:p>
          <a:p>
            <a:pPr marL="0" indent="0">
              <a:buNone/>
            </a:pP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53F697-BA54-40B9-B221-68E191F01222}" type="slidenum">
              <a:rPr lang="ru-RU" smtClean="0"/>
              <a:pPr>
                <a:defRPr/>
              </a:pPr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08221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DFBADF-4A13-44E3-BF63-11F657A429B6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400" y="304800"/>
            <a:ext cx="9144000" cy="6491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502859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200"/>
          </a:xfrm>
        </p:spPr>
        <p:txBody>
          <a:bodyPr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Допуск к ГИА</a:t>
            </a:r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152400" y="685800"/>
            <a:ext cx="8763000" cy="5210175"/>
          </a:xfrm>
        </p:spPr>
        <p:txBody>
          <a:bodyPr/>
          <a:lstStyle/>
          <a:p>
            <a:pPr algn="just">
              <a:buFont typeface="Wingdings" pitchFamily="2" charset="2"/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		</a:t>
            </a:r>
            <a:r>
              <a:rPr lang="ru-RU" sz="2800" dirty="0"/>
              <a:t>обучающиеся, не имеющие академической задолженности, в том числе за итоговое собеседование по русскому языку (11 </a:t>
            </a:r>
            <a:r>
              <a:rPr lang="ru-RU" sz="2800" dirty="0" smtClean="0"/>
              <a:t>февраля), </a:t>
            </a:r>
            <a:r>
              <a:rPr lang="ru-RU" sz="2800" dirty="0"/>
              <a:t>и в полном объеме выполнившие учебный план или индивидуальный учебный план (имеющие годовые отметки по всем учебным предметам учебного плана за IX класс не ниже удовлетворительных).</a:t>
            </a:r>
            <a:br>
              <a:rPr lang="ru-RU" sz="2800" dirty="0"/>
            </a:br>
            <a:r>
              <a:rPr lang="ru-RU" sz="2800" i="1" u="sng" dirty="0" smtClean="0">
                <a:latin typeface="Times New Roman" pitchFamily="18" charset="0"/>
                <a:cs typeface="Times New Roman" pitchFamily="18" charset="0"/>
              </a:rPr>
              <a:t>протокол педагогического совета о допуске , приказ о допуске к ГИА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Итоговое собеседование по русскому языку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Собеседование будет считаться допуском 9-классников к ОГЭ. Учащиеся будут выполнять 4 задания: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b="1" dirty="0" smtClean="0"/>
              <a:t>Выразительное чтение текста.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b="1" dirty="0" smtClean="0"/>
              <a:t>Пересказ текста с включением цитаты из задания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Монолог на одну из предложенных тем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Диалог с учителем по этой же теме.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53F697-BA54-40B9-B221-68E191F01222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Итоговое собеседование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Сроки – вторая среда февраля (11 февраля)</a:t>
            </a:r>
          </a:p>
          <a:p>
            <a:r>
              <a:rPr lang="ru-RU" dirty="0" smtClean="0"/>
              <a:t>Резерв – вторая среда марта и третий понедельник апреля </a:t>
            </a:r>
            <a:r>
              <a:rPr lang="ru-RU" dirty="0"/>
              <a:t>(11 марта </a:t>
            </a:r>
            <a:r>
              <a:rPr lang="ru-RU" dirty="0" smtClean="0"/>
              <a:t>и </a:t>
            </a:r>
            <a:r>
              <a:rPr lang="ru-RU" dirty="0"/>
              <a:t>20 апреля 2026 года)</a:t>
            </a:r>
            <a:endParaRPr lang="en-US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53F697-BA54-40B9-B221-68E191F01222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031118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62000" y="1143000"/>
            <a:ext cx="7772400" cy="3429000"/>
          </a:xfrm>
        </p:spPr>
        <p:txBody>
          <a:bodyPr/>
          <a:lstStyle/>
          <a:p>
            <a:r>
              <a:rPr lang="ru-RU" dirty="0" smtClean="0"/>
              <a:t>Оценивается по системе «зачет»/ «незачет»</a:t>
            </a:r>
          </a:p>
          <a:p>
            <a:endParaRPr lang="ru-RU" dirty="0" smtClean="0"/>
          </a:p>
          <a:p>
            <a:r>
              <a:rPr lang="ru-RU" dirty="0" smtClean="0"/>
              <a:t>Наличие результата «зачет» за итоговое собеседование является одним из условий допуска к ГИА-9</a:t>
            </a:r>
            <a:endParaRPr lang="ru-RU" dirty="0"/>
          </a:p>
        </p:txBody>
      </p:sp>
      <p:pic>
        <p:nvPicPr>
          <p:cNvPr id="2050" name="Picture 2" descr="ÐÐ°ÑÑÐ¸Ð½ÐºÐ¸ Ð¿Ð¾ Ð·Ð°Ð¿ÑÐ¾ÑÑ Ð·Ð°ÑÐµÑ Ð½ÐµÐ·Ð°ÑÐµÑ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88100" y="4148931"/>
            <a:ext cx="2743200" cy="2721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1196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Проведение итогового собеседования</a:t>
            </a:r>
            <a:endParaRPr lang="ru-RU" sz="3200" dirty="0" smtClean="0"/>
          </a:p>
        </p:txBody>
      </p:sp>
      <p:sp>
        <p:nvSpPr>
          <p:cNvPr id="25603" name="Содержимое 2"/>
          <p:cNvSpPr>
            <a:spLocks noGrp="1"/>
          </p:cNvSpPr>
          <p:nvPr>
            <p:ph idx="1"/>
          </p:nvPr>
        </p:nvSpPr>
        <p:spPr>
          <a:xfrm>
            <a:off x="381000" y="1066800"/>
            <a:ext cx="8229600" cy="4738687"/>
          </a:xfrm>
        </p:spPr>
        <p:txBody>
          <a:bodyPr/>
          <a:lstStyle/>
          <a:p>
            <a:pPr lvl="0"/>
            <a:r>
              <a:rPr lang="ru-RU" sz="2800" dirty="0"/>
              <a:t>На выполнение работы каждому участнику отводится в среднем 15 минут</a:t>
            </a:r>
            <a:r>
              <a:rPr lang="ru-RU" sz="2800" dirty="0" smtClean="0"/>
              <a:t>.</a:t>
            </a:r>
          </a:p>
          <a:p>
            <a:pPr lvl="0"/>
            <a:r>
              <a:rPr lang="ru-RU" sz="2800" dirty="0" smtClean="0"/>
              <a:t>Допуск </a:t>
            </a:r>
            <a:r>
              <a:rPr lang="ru-RU" sz="2800" dirty="0"/>
              <a:t>обучающихся </a:t>
            </a:r>
            <a:r>
              <a:rPr lang="ru-RU" sz="2800" dirty="0" smtClean="0"/>
              <a:t>на собеседование осуществляется </a:t>
            </a:r>
            <a:r>
              <a:rPr lang="ru-RU" sz="2800" dirty="0"/>
              <a:t>при наличии </a:t>
            </a:r>
            <a:r>
              <a:rPr lang="ru-RU" sz="2800" dirty="0" smtClean="0"/>
              <a:t>паспорта</a:t>
            </a:r>
          </a:p>
          <a:p>
            <a:pPr lvl="0"/>
            <a:r>
              <a:rPr lang="ru-RU" sz="2800" dirty="0"/>
              <a:t>Итоговое собеседование обучающихся проводится в </a:t>
            </a:r>
            <a:r>
              <a:rPr lang="ru-RU" sz="2800" dirty="0" smtClean="0"/>
              <a:t>школе.</a:t>
            </a:r>
          </a:p>
          <a:p>
            <a:pPr lvl="0"/>
            <a:r>
              <a:rPr lang="ru-RU" sz="2800" dirty="0" smtClean="0"/>
              <a:t>Начало проведения – 9:00</a:t>
            </a:r>
          </a:p>
          <a:p>
            <a:pPr lvl="0"/>
            <a:r>
              <a:rPr lang="ru-RU" sz="2800" dirty="0" smtClean="0"/>
              <a:t>В </a:t>
            </a:r>
            <a:r>
              <a:rPr lang="ru-RU" sz="2800" dirty="0"/>
              <a:t>аудитории </a:t>
            </a:r>
            <a:r>
              <a:rPr lang="ru-RU" sz="2800" dirty="0" smtClean="0"/>
              <a:t>должны </a:t>
            </a:r>
            <a:r>
              <a:rPr lang="ru-RU" sz="2800" dirty="0"/>
              <a:t>быть </a:t>
            </a:r>
            <a:r>
              <a:rPr lang="ru-RU" sz="2800" dirty="0" smtClean="0"/>
              <a:t>организатор-собеседник, эксперт и технический специалист</a:t>
            </a:r>
            <a:endParaRPr lang="ru-RU" sz="2800" dirty="0"/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396" y="1524000"/>
            <a:ext cx="1550504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1998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7_Тема Office">
  <a:themeElements>
    <a:clrScheme name="7_Тема Offic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7_Тема 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1" i="0" u="none" strike="noStrike" cap="none" normalizeH="0" baseline="0" smtClean="0">
            <a:ln>
              <a:noFill/>
            </a:ln>
            <a:solidFill>
              <a:srgbClr val="0000CC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1" i="0" u="none" strike="noStrike" cap="none" normalizeH="0" baseline="0" smtClean="0">
            <a:ln>
              <a:noFill/>
            </a:ln>
            <a:solidFill>
              <a:srgbClr val="0000CC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7_Тема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2798</TotalTime>
  <Words>1170</Words>
  <Application>Microsoft Office PowerPoint</Application>
  <PresentationFormat>Экран (4:3)</PresentationFormat>
  <Paragraphs>123</Paragraphs>
  <Slides>36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7_Тема Office</vt:lpstr>
      <vt:lpstr>Особенности  организации и проведения государственной итоговой аттестации по образовательным программам основного общего образования  в 2025-2026 году     </vt:lpstr>
      <vt:lpstr>Нормативно-правовое обеспечение: </vt:lpstr>
      <vt:lpstr>Слайд 3</vt:lpstr>
      <vt:lpstr>Слайд 4</vt:lpstr>
      <vt:lpstr>Допуск к ГИА</vt:lpstr>
      <vt:lpstr>Итоговое собеседование по русскому языку</vt:lpstr>
      <vt:lpstr>Итоговое собеседование</vt:lpstr>
      <vt:lpstr>Слайд 8</vt:lpstr>
      <vt:lpstr>Проведение итогового собеседования</vt:lpstr>
      <vt:lpstr>Порядок проведения ИС-9</vt:lpstr>
      <vt:lpstr>Порядок проведения ГИА-9</vt:lpstr>
      <vt:lpstr>Слайд 12</vt:lpstr>
      <vt:lpstr>Сроки ОГЭ (2026 год)</vt:lpstr>
      <vt:lpstr>Проведение ГИА</vt:lpstr>
      <vt:lpstr>Слайд 15</vt:lpstr>
      <vt:lpstr>Во время экзамена на рабочем столе обучающегося, помимо экзаменационных материалов, находятся:</vt:lpstr>
      <vt:lpstr>Проведение ГИА</vt:lpstr>
      <vt:lpstr>Экзамен</vt:lpstr>
      <vt:lpstr>Слайд 19</vt:lpstr>
      <vt:lpstr>Проведение ГИА</vt:lpstr>
      <vt:lpstr>Слайд 21</vt:lpstr>
      <vt:lpstr>Удаление с экзамена</vt:lpstr>
      <vt:lpstr>Не завершение экзамена по объективным причинам</vt:lpstr>
      <vt:lpstr>Экзамен</vt:lpstr>
      <vt:lpstr>Проверка экзаменационных работ </vt:lpstr>
      <vt:lpstr>Минимальные баллы ОГЭ</vt:lpstr>
      <vt:lpstr>Слайд 27</vt:lpstr>
      <vt:lpstr>Слайд 28</vt:lpstr>
      <vt:lpstr>Информационное сопровождение</vt:lpstr>
      <vt:lpstr>Слайд 30</vt:lpstr>
      <vt:lpstr>Слайд 31</vt:lpstr>
      <vt:lpstr>Слайд 32</vt:lpstr>
      <vt:lpstr>Итоговые отметки</vt:lpstr>
      <vt:lpstr>Профильные 10 классы</vt:lpstr>
      <vt:lpstr>Индивидуальный отбор осуществляется на основании следующих критериев: </vt:lpstr>
      <vt:lpstr>Слайд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Zavuch</cp:lastModifiedBy>
  <cp:revision>534</cp:revision>
  <cp:lastPrinted>1601-01-01T00:00:00Z</cp:lastPrinted>
  <dcterms:created xsi:type="dcterms:W3CDTF">1601-01-01T00:00:00Z</dcterms:created>
  <dcterms:modified xsi:type="dcterms:W3CDTF">2025-11-11T12:07:14Z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