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9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0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1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2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9" r:id="rId2"/>
    <p:sldMasterId id="2147483706" r:id="rId3"/>
    <p:sldMasterId id="2147483736" r:id="rId4"/>
    <p:sldMasterId id="2147483749" r:id="rId5"/>
    <p:sldMasterId id="2147483762" r:id="rId6"/>
    <p:sldMasterId id="2147483775" r:id="rId7"/>
    <p:sldMasterId id="2147483788" r:id="rId8"/>
    <p:sldMasterId id="2147483801" r:id="rId9"/>
    <p:sldMasterId id="2147483827" r:id="rId10"/>
    <p:sldMasterId id="2147483840" r:id="rId11"/>
    <p:sldMasterId id="2147483853" r:id="rId12"/>
    <p:sldMasterId id="2147483866" r:id="rId13"/>
  </p:sldMasterIdLst>
  <p:notesMasterIdLst>
    <p:notesMasterId r:id="rId47"/>
  </p:notesMasterIdLst>
  <p:handoutMasterIdLst>
    <p:handoutMasterId r:id="rId48"/>
  </p:handoutMasterIdLst>
  <p:sldIdLst>
    <p:sldId id="257" r:id="rId14"/>
    <p:sldId id="444" r:id="rId15"/>
    <p:sldId id="296" r:id="rId16"/>
    <p:sldId id="445" r:id="rId17"/>
    <p:sldId id="372" r:id="rId18"/>
    <p:sldId id="422" r:id="rId19"/>
    <p:sldId id="431" r:id="rId20"/>
    <p:sldId id="432" r:id="rId21"/>
    <p:sldId id="425" r:id="rId22"/>
    <p:sldId id="435" r:id="rId23"/>
    <p:sldId id="436" r:id="rId24"/>
    <p:sldId id="437" r:id="rId25"/>
    <p:sldId id="373" r:id="rId26"/>
    <p:sldId id="430" r:id="rId27"/>
    <p:sldId id="428" r:id="rId28"/>
    <p:sldId id="438" r:id="rId29"/>
    <p:sldId id="439" r:id="rId30"/>
    <p:sldId id="446" r:id="rId31"/>
    <p:sldId id="375" r:id="rId32"/>
    <p:sldId id="385" r:id="rId33"/>
    <p:sldId id="408" r:id="rId34"/>
    <p:sldId id="409" r:id="rId35"/>
    <p:sldId id="386" r:id="rId36"/>
    <p:sldId id="390" r:id="rId37"/>
    <p:sldId id="305" r:id="rId38"/>
    <p:sldId id="306" r:id="rId39"/>
    <p:sldId id="443" r:id="rId40"/>
    <p:sldId id="308" r:id="rId41"/>
    <p:sldId id="441" r:id="rId42"/>
    <p:sldId id="442" r:id="rId43"/>
    <p:sldId id="447" r:id="rId44"/>
    <p:sldId id="448" r:id="rId45"/>
    <p:sldId id="416" r:id="rId4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1C7810EE-7EE6-483F-98FF-F34DD13FA588}">
          <p14:sldIdLst>
            <p14:sldId id="257"/>
            <p14:sldId id="444"/>
            <p14:sldId id="296"/>
            <p14:sldId id="445"/>
            <p14:sldId id="372"/>
            <p14:sldId id="422"/>
            <p14:sldId id="431"/>
            <p14:sldId id="432"/>
            <p14:sldId id="425"/>
            <p14:sldId id="435"/>
            <p14:sldId id="436"/>
            <p14:sldId id="437"/>
            <p14:sldId id="373"/>
            <p14:sldId id="430"/>
            <p14:sldId id="428"/>
            <p14:sldId id="438"/>
            <p14:sldId id="439"/>
            <p14:sldId id="446"/>
            <p14:sldId id="375"/>
            <p14:sldId id="385"/>
            <p14:sldId id="408"/>
            <p14:sldId id="409"/>
            <p14:sldId id="386"/>
            <p14:sldId id="390"/>
            <p14:sldId id="305"/>
            <p14:sldId id="306"/>
            <p14:sldId id="443"/>
            <p14:sldId id="308"/>
            <p14:sldId id="441"/>
            <p14:sldId id="442"/>
            <p14:sldId id="447"/>
            <p14:sldId id="448"/>
            <p14:sldId id="41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3A8"/>
    <a:srgbClr val="333399"/>
    <a:srgbClr val="FFFF66"/>
    <a:srgbClr val="FFFFCC"/>
    <a:srgbClr val="FFFF99"/>
    <a:srgbClr val="FFD347"/>
    <a:srgbClr val="FFFF00"/>
    <a:srgbClr val="CCFF99"/>
    <a:srgbClr val="CCFF33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E1DC3-3DF3-46DD-9732-3CB2B3987A48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9A38D-B734-4EA0-B669-AF88694DE1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96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2080-716E-4401-90B5-DAAF2060C8D4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492FA-8E72-4870-93D1-116F6A19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59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AF25C5-A627-43F6-A001-A5835A4BD53A}" type="slidenum">
              <a:rPr lang="ru-RU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297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AF25C5-A627-43F6-A001-A5835A4BD53A}" type="slidenum">
              <a:rPr lang="ru-RU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25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5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 txBox="1">
            <a:spLocks noGrp="1"/>
          </p:cNvSpPr>
          <p:nvPr/>
        </p:nvSpPr>
        <p:spPr bwMode="auto">
          <a:xfrm>
            <a:off x="3849689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FC53C7A-BD4F-4803-98D7-6398166425C0}" type="slidenum">
              <a:rPr lang="ru-RU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25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96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492FA-8E72-4870-93D1-116F6A19BF8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26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18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30EDA07-FE74-4966-B266-6C3A778D6638}" type="datetime1">
              <a:rPr lang="ru-RU"/>
              <a:pPr/>
              <a:t>20.10.2025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177922-1F34-414E-BF4D-183D1D15B183}" type="slidenum">
              <a:rPr lang="ru-RU"/>
              <a:pPr/>
              <a:t>24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74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28" y="9427622"/>
            <a:ext cx="2944869" cy="4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26</a:t>
            </a:fld>
            <a:endParaRPr lang="ru-RU" sz="120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58076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4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73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73" y="4777494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551FA-8605-4720-AB93-90AF295C6CB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272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655"/>
            <a:ext cx="584978" cy="365125"/>
          </a:xfrm>
        </p:spPr>
        <p:txBody>
          <a:bodyPr/>
          <a:lstStyle/>
          <a:p>
            <a:pPr>
              <a:defRPr/>
            </a:pPr>
            <a:fld id="{906C0224-97F7-490A-B934-2FB382DE13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7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57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3166641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254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98367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8605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3137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83213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9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71536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9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4247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82147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3143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69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672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3946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55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4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57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60" y="3166641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254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73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90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249012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9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1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3041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9798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34439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9945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826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8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760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8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0068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46274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45911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55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4380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7" y="2438403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57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60" y="491077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202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9231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529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4283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5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8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12635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56564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896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4726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17872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4522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75055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191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4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7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7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60" y="491077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202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73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90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15099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0610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2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152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14168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90315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4022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1417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65879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8968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62555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45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57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57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491077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202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2428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41657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71655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3211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0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3921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37251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7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0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3600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12095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93889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34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94CF97-62A0-4DAC-9DB1-FF17090F6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CABE5-8475-4850-83F6-7462E25008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63687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71290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6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67696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6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2204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647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18413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39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140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60098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8679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750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0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520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520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BF36CF-0A3C-47F8-B04A-48650009F4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A6CB2A-DF0C-4AB6-BF86-A51512CD5F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7865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86076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03439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71907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89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70176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0163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97969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903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72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4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45" y="477749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92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651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34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2886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50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03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2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57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E9174-92FE-4ED6-A0B6-A3018A59D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556B28-C4C4-49E3-8878-E65BC629A7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16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228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27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8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97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24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65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9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65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611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8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5499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50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34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50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90216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8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0591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83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8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765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7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57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0FE4C0-960A-4A48-9145-4D58019AC6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60" y="3166641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254"/>
            <a:ext cx="584978" cy="365125"/>
          </a:xfrm>
        </p:spPr>
        <p:txBody>
          <a:bodyPr/>
          <a:lstStyle/>
          <a:p>
            <a:pPr>
              <a:defRPr/>
            </a:pPr>
            <a:fld id="{450E8374-394E-4758-8D1C-9EB470881A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32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8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89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56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64" y="627516"/>
            <a:ext cx="16557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516"/>
            <a:ext cx="485775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5045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4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45" y="4777484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915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64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27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3739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44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6735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1795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30024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771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83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26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73" y="2136713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64" y="2136713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1BAD4-6070-4172-BE3C-8EA8647C55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5"/>
            <a:ext cx="584978" cy="365125"/>
          </a:xfrm>
        </p:spPr>
        <p:txBody>
          <a:bodyPr/>
          <a:lstStyle/>
          <a:p>
            <a:pPr>
              <a:defRPr/>
            </a:pPr>
            <a:fld id="{B696A0F0-A63A-473E-9150-0C876367BA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095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62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93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62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96673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2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718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44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5540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4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244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46353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2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1791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9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83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2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16223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830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92"/>
            <a:ext cx="584825" cy="365125"/>
          </a:xfrm>
        </p:spPr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2354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7651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61" y="627510"/>
            <a:ext cx="16557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510"/>
            <a:ext cx="485775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936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969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3002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211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6" y="2799774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1ACEAC-74A8-424F-A716-F561F079D9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5"/>
            <a:ext cx="584978" cy="365125"/>
          </a:xfrm>
        </p:spPr>
        <p:txBody>
          <a:bodyPr/>
          <a:lstStyle/>
          <a:p>
            <a:pPr>
              <a:defRPr/>
            </a:pPr>
            <a:fld id="{E708A911-33B7-49BB-938F-5F8AAA854E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147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3371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4981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3297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509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8971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24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9914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8831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4674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39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87E159-1827-435F-A2CD-E4511BA35A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75A75-6807-418F-8B59-FE4B1D95466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317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9277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056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3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6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0738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8403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58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3632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260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2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7985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2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3866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19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240EE3-CC60-4559-B239-70DBD044A06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0CD642-FCC7-4B45-8CC8-F769D80877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771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6724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97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614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022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883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2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5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135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7166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083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00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965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1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6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5" y="446203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F430E5-34C9-4658-9C1C-38FD876929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7E1AD-5C48-4B5F-91DC-2A2FC960F57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134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1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531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4382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5014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89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08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2821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61954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1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4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15689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3243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31D8A9-D284-F5AD-6D5D-239DA15C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2753C55-2C81-1343-E324-1AEEC029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7FA27C5-1C27-0EEA-0FAD-5C15BA5D5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F91A353-FA08-531A-BE19-B4E68B7E9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A549ECA-9A91-CAEB-DDF0-3412F2F7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992B6A6-BE24-2CEB-2FE5-0D696AA3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E8F8D4D-C8B7-F0DE-4A99-DF2AEE5A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64C1C2-F881-0C0E-17E0-772ECDEBB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9390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C5EA92-C28F-D065-DBCC-C31E7DA8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117318F-C802-E306-2D8C-1D91D089F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49BA39-80E5-781A-0788-B91CA3D6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38FA256-ABF5-2E60-6840-1559696C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04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57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57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57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DCBE4-FF3B-4D8D-8C61-82BF246C4C2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60" y="491077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202"/>
            <a:ext cx="584978" cy="365125"/>
          </a:xfrm>
        </p:spPr>
        <p:txBody>
          <a:bodyPr/>
          <a:lstStyle/>
          <a:p>
            <a:pPr>
              <a:defRPr/>
            </a:pPr>
            <a:fld id="{02D04BC9-D748-423D-9CB1-BA9C45FBA00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7352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BE1B80A-9817-3E8B-13E3-51442B456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2CFC6B1-961A-C861-4043-A4BA2CF80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F4C33F-531F-EE8A-8D85-A1200461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78355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80628-D9A8-71D9-F4DF-0FAECF7DC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0C61D4-5906-F899-746D-78D277E04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0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14AF284-FA15-B2BA-9A46-DD55862A8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FFF806-545F-8411-A796-FE508E92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1B07F21-046B-5621-8F8D-1F5B0C1C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75DD14-6F77-E641-BFA8-34B325D23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7196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7A5D7D-16A1-2DA8-0326-C5EB490C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4569890-456D-C3B1-0AC2-D3394119C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0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3EEC6D7-AE70-B23B-EBB9-19E4A33A7C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EC852-D29E-7670-9CB2-58FA842D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7FDCBC-D10F-BC3C-CFAA-72FD99B7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EC2AAD9-F3CF-6391-8440-4B09815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27359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2E1E92-4A92-0E5E-F2CD-ECAD9FB02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E4CD589-33C1-2F30-77AA-0C5BDFC30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9E1304-DE43-36BF-F023-56315E66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2E84D1-901B-AE47-8B73-95ED4531F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74BB62-5C37-6F3B-8D49-CE96CFB6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6198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B399F5-BE4E-5D4A-B0A4-B8CFCB7F51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6B61C1-4433-BD1A-65AC-4F4F8898D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62372DB-5767-5B5A-F971-A1C17F2A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325BB1-67E8-5CB9-80B1-E2C1F5F8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577B00-A077-D18C-80EB-7B2CD43D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111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79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5C3F-6362-47A0-B378-2E21E8BA8D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8E74E-CA88-4CB2-880D-1F438D596F1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5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14515E-07D3-A324-470C-556FEBE2E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344451-443D-71D1-F1EA-E871B7BA95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C304D1-D847-F96E-15C1-ECA1C1523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E41B341-0657-239F-677E-C9F33835B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CB569B0-120C-93D3-75FE-F8B1073A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4483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F66A2B-A036-58B1-7384-6C1B0766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E1304DB-DE61-2614-85F7-9507F6556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5F5320-F93C-49EE-ADE6-82FD1B29B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4920D6-1ADE-FAF3-6275-608FD0B63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4CB949D-B6DC-53F8-6A91-2D1B4BF5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5254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380AA-802E-170F-4733-C3359985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02D7AB9-B2C3-7130-DC31-A4B7BBC35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3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0E1143-ED7D-3411-AB93-7F7F9A2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6B0C52E-CE5F-7233-CF05-B6527152A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14558B-FACC-DA0A-31A1-42686A03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2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8926AA-9BA7-E904-7710-A6A4B47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B403670-D3E1-7C6F-EE29-241FF7D4A8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8161540-5C73-4453-3AC5-2039AAB5F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503742E-A9BA-B868-C28B-87DAD8EF8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3C72C00-D848-B015-5330-D0584E1C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028C2A-9070-79A9-B215-04E0C7A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35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57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203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923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5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9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7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99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15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8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8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8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3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81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65" y="613591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5DEF7F31-0B8A-474A-B86C-91F381754329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83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C28A28C-4C6A-46EA-90C0-4EE0B89CC5C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10/20/2025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62" y="6135913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5DEF7F31-0B8A-474A-B86C-91F381754329}" type="slidenum">
              <a:rPr lang="en-US" smtClean="0"/>
              <a:pPr defTabSz="4572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287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23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4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4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4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99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56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2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2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1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1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21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6E03B-E395-B208-236A-5E4CE716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8F0CF7-71E7-EDE3-0D76-1C5AC01C5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D056338-618D-D21A-7DA8-6F7336841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4219B-5AAA-45D4-8484-63E57E7805B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3D89C2-B0C1-90E1-A220-9CA630B287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0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79C5F0-0C81-0A9F-A752-AC9CE1E1B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0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50512-1F7E-4D6F-8789-4DE8F281B43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52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ru.freepik.com/free-vector/flat-illustration-teacher-with-students_15635306.htm#fromView=search&amp;page=1&amp;position=31&amp;uuid=9aaa72d2-8a91-4c0f-a979-82b52b636065&amp;query=%D1%88%D0%BA%D0%BE%D0%BB%D0%B0+%D1%83%D1%80%D0%BE%D0%BA%D0%B8+%D1%83%D1%87%D0%B8%D1%82%D0%B5%D0%BB%D1%8C" TargetMode="External"/><Relationship Id="rId1" Type="http://schemas.openxmlformats.org/officeDocument/2006/relationships/slideLayout" Target="../slideLayouts/slideLayout1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itogovoe-sochineni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836769"/>
            <a:ext cx="8568952" cy="397031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</a:t>
            </a:r>
            <a:endParaRPr lang="ru-RU" altLang="ru-RU" sz="8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8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«ЕГЭ-2026»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1200" b="1" dirty="0" smtClean="0">
              <a:solidFill>
                <a:srgbClr val="0070C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30" y="5013176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081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="" xmlns:a16="http://schemas.microsoft.com/office/drawing/2014/main" id="{3004E33A-BB13-66C2-95DB-2A943BBDC2F8}"/>
              </a:ext>
            </a:extLst>
          </p:cNvPr>
          <p:cNvSpPr/>
          <p:nvPr/>
        </p:nvSpPr>
        <p:spPr>
          <a:xfrm>
            <a:off x="181797" y="348318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7309B88-2996-4E57-8F40-267AE8F4E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78771" y="1750106"/>
            <a:ext cx="2222397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Досрочный период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4F7C3752-306D-4A59-A365-78BD5FEFFC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3292767" y="2516566"/>
            <a:ext cx="2208451" cy="273492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lnSpcReduction="10000"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21 марта по 21 апреля 2026 года</a:t>
            </a:r>
          </a:p>
          <a:p>
            <a:pPr algn="l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Резервные дни:</a:t>
            </a:r>
          </a:p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14 апреля по 21 апреля 2026 года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5294D10-AB46-45F7-8EB5-CD6356B02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82642" y="1750106"/>
            <a:ext cx="2853316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Основной период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D9EC384B-A2A3-4483-9D1D-BF089BD60547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5682689" y="2516571"/>
            <a:ext cx="2832709" cy="3288693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23 мая по 07 июня 2026 года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Резервные дни: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16 июня по 23 июня.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Дополнительный период: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 4 сентября по 23 сентября 2026 </a:t>
            </a:r>
            <a:r>
              <a:rPr lang="ru-RU" sz="2400" dirty="0"/>
              <a:t>года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0C5898A5-A761-4CA9-9907-1CB8F99E16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0" y="1750106"/>
            <a:ext cx="2482596" cy="576262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Итоговое сочинение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BF4FAB1A-F3AC-4256-BB98-0898D3588A7D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28650" y="2516566"/>
            <a:ext cx="2482596" cy="273492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(изложение)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03.12.2025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Резервные дни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04.02.2026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08.04.2026</a:t>
            </a:r>
          </a:p>
        </p:txBody>
      </p:sp>
      <p:sp>
        <p:nvSpPr>
          <p:cNvPr id="10" name="Заголовок 4">
            <a:extLst>
              <a:ext uri="{FF2B5EF4-FFF2-40B4-BE49-F238E27FC236}">
                <a16:creationId xmlns="" xmlns:a16="http://schemas.microsoft.com/office/drawing/2014/main" id="{55876C30-8C03-DAC0-9088-C8542C29A113}"/>
              </a:ext>
            </a:extLst>
          </p:cNvPr>
          <p:cNvSpPr txBox="1">
            <a:spLocks/>
          </p:cNvSpPr>
          <p:nvPr/>
        </p:nvSpPr>
        <p:spPr>
          <a:xfrm>
            <a:off x="628650" y="348318"/>
            <a:ext cx="7886700" cy="101990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пройдут экзамены в 2026 году?</a:t>
            </a:r>
          </a:p>
        </p:txBody>
      </p:sp>
      <p:sp>
        <p:nvSpPr>
          <p:cNvPr id="3" name="Текст 5">
            <a:extLst>
              <a:ext uri="{FF2B5EF4-FFF2-40B4-BE49-F238E27FC236}">
                <a16:creationId xmlns="" xmlns:a16="http://schemas.microsoft.com/office/drawing/2014/main" id="{A78418E6-320A-354E-94DB-14B3D0C5EAC4}"/>
              </a:ext>
            </a:extLst>
          </p:cNvPr>
          <p:cNvSpPr txBox="1">
            <a:spLocks/>
          </p:cNvSpPr>
          <p:nvPr/>
        </p:nvSpPr>
        <p:spPr>
          <a:xfrm>
            <a:off x="603862" y="5301304"/>
            <a:ext cx="7936280" cy="818431"/>
          </a:xfrm>
          <a:prstGeom prst="rect">
            <a:avLst/>
          </a:prstGeo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Точное расписание сдачи экзаменов с датами появятся в начале ноября.</a:t>
            </a:r>
          </a:p>
        </p:txBody>
      </p:sp>
    </p:spTree>
    <p:extLst>
      <p:ext uri="{BB962C8B-B14F-4D97-AF65-F5344CB8AC3E}">
        <p14:creationId xmlns:p14="http://schemas.microsoft.com/office/powerpoint/2010/main" val="105048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="" xmlns:a16="http://schemas.microsoft.com/office/drawing/2014/main" id="{8233AD07-4915-5B00-9F05-BFD9D944417D}"/>
              </a:ext>
            </a:extLst>
          </p:cNvPr>
          <p:cNvSpPr/>
          <p:nvPr/>
        </p:nvSpPr>
        <p:spPr>
          <a:xfrm>
            <a:off x="151668" y="19343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0CEB22-A0FC-44A0-928E-87BB637B78DE}"/>
              </a:ext>
            </a:extLst>
          </p:cNvPr>
          <p:cNvSpPr txBox="1"/>
          <p:nvPr/>
        </p:nvSpPr>
        <p:spPr>
          <a:xfrm>
            <a:off x="323530" y="908728"/>
            <a:ext cx="8496944" cy="53245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Итоговое сочинение пройдет 3.12.2025 г., заявление на итоговое сочинение необходимо подать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19 ноября 2025 года!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Для участия в ГИА-11 необходимо подать заявление с указанием выбранных учебных предметов, формой (формами) ГИА-11, сроков участия в ГИА-11 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1 октября 2025 года по 1 февраля 2026 года включительно: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Кто подаёт заявление? </a:t>
            </a: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Выпускники 11 классов – в общеобразовательных организациях, в которых обучающиеся осваивают образовательные программы среднего общего образования, для экстернов – в образовательных организациях по выбору экстерна. Заявления подают обучающиеся либо их законные представители!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Можно ли изменить данные? </a:t>
            </a: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Участники ГИА-11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 1 февраля имеют право изменить(дополнить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выбранные учебные предметы, а также изменить форму ГИА-11 и сроки участия в ГИА-11 при наличии уважительных причин, подтвержденных документально. Для этого подают в ГЭК заявления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позднее чем за две недели до начала выбранного экзамена.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AD0DAB87-F080-AC49-8B19-11F2301CE078}"/>
              </a:ext>
            </a:extLst>
          </p:cNvPr>
          <p:cNvSpPr txBox="1">
            <a:spLocks/>
          </p:cNvSpPr>
          <p:nvPr/>
        </p:nvSpPr>
        <p:spPr>
          <a:xfrm>
            <a:off x="702570" y="369239"/>
            <a:ext cx="7886700" cy="40043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подавать заявление? </a:t>
            </a:r>
          </a:p>
        </p:txBody>
      </p:sp>
    </p:spTree>
    <p:extLst>
      <p:ext uri="{BB962C8B-B14F-4D97-AF65-F5344CB8AC3E}">
        <p14:creationId xmlns:p14="http://schemas.microsoft.com/office/powerpoint/2010/main" val="270970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="" xmlns:a16="http://schemas.microsoft.com/office/drawing/2014/main" id="{18BD9807-6BFA-BA82-C3AB-99219C9BADA2}"/>
              </a:ext>
            </a:extLst>
          </p:cNvPr>
          <p:cNvSpPr/>
          <p:nvPr/>
        </p:nvSpPr>
        <p:spPr>
          <a:xfrm>
            <a:off x="184734" y="16477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1" name="Надпись 135">
            <a:extLst>
              <a:ext uri="{FF2B5EF4-FFF2-40B4-BE49-F238E27FC236}">
                <a16:creationId xmlns="" xmlns:a16="http://schemas.microsoft.com/office/drawing/2014/main" id="{ECA6E349-67F3-41B2-9C0C-34CCD6964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90" y="1052737"/>
            <a:ext cx="1819486" cy="1810737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Физика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55 минут 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  </a:t>
            </a: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инейка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Надпись 136">
            <a:extLst>
              <a:ext uri="{FF2B5EF4-FFF2-40B4-BE49-F238E27FC236}">
                <a16:creationId xmlns="" xmlns:a16="http://schemas.microsoft.com/office/drawing/2014/main" id="{83B811B1-3B15-414D-ADEA-36DBB8BD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687" y="3388640"/>
            <a:ext cx="1484913" cy="1576388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Обществознание 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r>
              <a:rPr lang="ru-RU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 предусмотрено </a:t>
            </a:r>
            <a:endParaRPr lang="en-US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endParaRPr lang="en-US" altLang="ru-RU" sz="1600" dirty="0">
              <a:solidFill>
                <a:prstClr val="black"/>
              </a:solidFill>
            </a:endParaRPr>
          </a:p>
        </p:txBody>
      </p:sp>
      <p:sp>
        <p:nvSpPr>
          <p:cNvPr id="43" name="Надпись 137">
            <a:extLst>
              <a:ext uri="{FF2B5EF4-FFF2-40B4-BE49-F238E27FC236}">
                <a16:creationId xmlns="" xmlns:a16="http://schemas.microsoft.com/office/drawing/2014/main" id="{232BF39D-9879-451C-948D-755FFC801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8387" y="1052736"/>
            <a:ext cx="1809245" cy="1780064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Биология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55 минут</a:t>
            </a:r>
            <a:r>
              <a:rPr lang="ru-RU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инейка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Надпись 138">
            <a:extLst>
              <a:ext uri="{FF2B5EF4-FFF2-40B4-BE49-F238E27FC236}">
                <a16:creationId xmlns="" xmlns:a16="http://schemas.microsoft.com/office/drawing/2014/main" id="{3942C64B-086F-480B-9E84-93C7F4A7E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914" y="3411613"/>
            <a:ext cx="1412456" cy="1574156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История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30 мин</a:t>
            </a:r>
            <a:r>
              <a:rPr lang="ru-RU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 предусмотрено</a:t>
            </a:r>
            <a:endParaRPr lang="hi-IN" altLang="ru-RU" sz="1400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8" name="Надпись 142">
            <a:extLst>
              <a:ext uri="{FF2B5EF4-FFF2-40B4-BE49-F238E27FC236}">
                <a16:creationId xmlns="" xmlns:a16="http://schemas.microsoft.com/office/drawing/2014/main" id="{A43A3C14-2999-497E-AF02-4F45E3050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4825" y="3426321"/>
            <a:ext cx="1752770" cy="1579727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География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часа 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Непрограммируемый калькулятор</a:t>
            </a:r>
            <a:endParaRPr lang="en-US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</a:t>
            </a:r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инейка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</a:t>
            </a: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</a:t>
            </a:r>
            <a:r>
              <a:rPr lang="hi-IN" altLang="ru-RU" sz="14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ранспортир </a:t>
            </a:r>
            <a:endParaRPr lang="en-US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endParaRPr lang="en-US" altLang="ru-RU" sz="1600" dirty="0">
              <a:solidFill>
                <a:prstClr val="black"/>
              </a:solidFill>
            </a:endParaRPr>
          </a:p>
        </p:txBody>
      </p:sp>
      <p:sp>
        <p:nvSpPr>
          <p:cNvPr id="49" name="Надпись 143">
            <a:extLst>
              <a:ext uri="{FF2B5EF4-FFF2-40B4-BE49-F238E27FC236}">
                <a16:creationId xmlns="" xmlns:a16="http://schemas.microsoft.com/office/drawing/2014/main" id="{02E42AF4-E2C4-449F-8A92-0A035FB8A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154" y="1099052"/>
            <a:ext cx="1749028" cy="1780064"/>
          </a:xfrm>
          <a:prstGeom prst="rect">
            <a:avLst/>
          </a:prstGeom>
          <a:solidFill>
            <a:srgbClr val="ECF3FA"/>
          </a:solidFill>
          <a:ln w="2857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/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Иностранный язык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3 </a:t>
            </a:r>
            <a:r>
              <a:rPr lang="hi-IN" altLang="ru-RU" sz="16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ч 10 мин + 17 минут</a:t>
            </a:r>
            <a:r>
              <a:rPr lang="hi-IN" altLang="ru-RU" sz="1600" b="1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endParaRPr lang="en-US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/>
            <a:r>
              <a:rPr lang="hi-IN" altLang="ru-RU" sz="16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 </a:t>
            </a:r>
            <a:r>
              <a:rPr lang="hi-IN" altLang="ru-RU" sz="1600" b="1" dirty="0" smtClean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(</a:t>
            </a:r>
            <a:r>
              <a:rPr lang="hi-IN" altLang="ru-RU" sz="1600" b="1" dirty="0">
                <a:solidFill>
                  <a:srgbClr val="C00000"/>
                </a:solidFill>
                <a:latin typeface="Times New Roman" pitchFamily="18" charset="0"/>
                <a:ea typeface="Calibri" panose="020F0502020204030204" pitchFamily="34" charset="0"/>
                <a:cs typeface="Kokila" panose="01010601010101010101" pitchFamily="2"/>
              </a:rPr>
              <a:t>устная часть)</a:t>
            </a:r>
            <a:endParaRPr lang="hi-IN" alt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56" name="Надпись 163">
            <a:extLst>
              <a:ext uri="{FF2B5EF4-FFF2-40B4-BE49-F238E27FC236}">
                <a16:creationId xmlns="" xmlns:a16="http://schemas.microsoft.com/office/drawing/2014/main" id="{1DA19FB7-3900-496F-B03A-B2B9FA9A09D1}"/>
              </a:ext>
            </a:extLst>
          </p:cNvPr>
          <p:cNvSpPr txBox="1"/>
          <p:nvPr/>
        </p:nvSpPr>
        <p:spPr>
          <a:xfrm>
            <a:off x="171450" y="8458200"/>
            <a:ext cx="43434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7" name="Надпись 166">
            <a:extLst>
              <a:ext uri="{FF2B5EF4-FFF2-40B4-BE49-F238E27FC236}">
                <a16:creationId xmlns="" xmlns:a16="http://schemas.microsoft.com/office/drawing/2014/main" id="{D9DBE8B3-3A7F-4B18-BC23-576DF554A32D}"/>
              </a:ext>
            </a:extLst>
          </p:cNvPr>
          <p:cNvSpPr txBox="1"/>
          <p:nvPr/>
        </p:nvSpPr>
        <p:spPr>
          <a:xfrm>
            <a:off x="1948815" y="8275320"/>
            <a:ext cx="43434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8" name="Надпись 169">
            <a:extLst>
              <a:ext uri="{FF2B5EF4-FFF2-40B4-BE49-F238E27FC236}">
                <a16:creationId xmlns="" xmlns:a16="http://schemas.microsoft.com/office/drawing/2014/main" id="{19AF633E-C64B-433F-B2E7-3D1AF7170D62}"/>
              </a:ext>
            </a:extLst>
          </p:cNvPr>
          <p:cNvSpPr txBox="1"/>
          <p:nvPr/>
        </p:nvSpPr>
        <p:spPr>
          <a:xfrm>
            <a:off x="3726180" y="8237220"/>
            <a:ext cx="434340" cy="5029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4" name="Надпись 233">
            <a:extLst>
              <a:ext uri="{FF2B5EF4-FFF2-40B4-BE49-F238E27FC236}">
                <a16:creationId xmlns="" xmlns:a16="http://schemas.microsoft.com/office/drawing/2014/main" id="{6B61766E-01C8-40DE-8ECB-48FD8AE7C763}"/>
              </a:ext>
            </a:extLst>
          </p:cNvPr>
          <p:cNvSpPr txBox="1"/>
          <p:nvPr/>
        </p:nvSpPr>
        <p:spPr>
          <a:xfrm>
            <a:off x="1154432" y="685165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6" name="Надпись 237">
            <a:extLst>
              <a:ext uri="{FF2B5EF4-FFF2-40B4-BE49-F238E27FC236}">
                <a16:creationId xmlns="" xmlns:a16="http://schemas.microsoft.com/office/drawing/2014/main" id="{46708ACF-0563-4F5E-914F-3FDBBFBF9460}"/>
              </a:ext>
            </a:extLst>
          </p:cNvPr>
          <p:cNvSpPr txBox="1"/>
          <p:nvPr/>
        </p:nvSpPr>
        <p:spPr>
          <a:xfrm>
            <a:off x="4869182" y="680593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7" name="Надпись 242">
            <a:extLst>
              <a:ext uri="{FF2B5EF4-FFF2-40B4-BE49-F238E27FC236}">
                <a16:creationId xmlns="" xmlns:a16="http://schemas.microsoft.com/office/drawing/2014/main" id="{71BF8E26-137F-44AA-B983-0C971879F453}"/>
              </a:ext>
            </a:extLst>
          </p:cNvPr>
          <p:cNvSpPr txBox="1"/>
          <p:nvPr/>
        </p:nvSpPr>
        <p:spPr>
          <a:xfrm>
            <a:off x="1143002" y="929640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8" name="Надпись 244">
            <a:extLst>
              <a:ext uri="{FF2B5EF4-FFF2-40B4-BE49-F238E27FC236}">
                <a16:creationId xmlns="" xmlns:a16="http://schemas.microsoft.com/office/drawing/2014/main" id="{54D6910A-73EA-49E0-8C46-491CD9238F90}"/>
              </a:ext>
            </a:extLst>
          </p:cNvPr>
          <p:cNvSpPr txBox="1"/>
          <p:nvPr/>
        </p:nvSpPr>
        <p:spPr>
          <a:xfrm>
            <a:off x="4966337" y="931926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69" name="Надпись 246">
            <a:extLst>
              <a:ext uri="{FF2B5EF4-FFF2-40B4-BE49-F238E27FC236}">
                <a16:creationId xmlns="" xmlns:a16="http://schemas.microsoft.com/office/drawing/2014/main" id="{C0936CF6-7137-43C1-A693-A8E856E54756}"/>
              </a:ext>
            </a:extLst>
          </p:cNvPr>
          <p:cNvSpPr txBox="1"/>
          <p:nvPr/>
        </p:nvSpPr>
        <p:spPr>
          <a:xfrm>
            <a:off x="3211832" y="8252460"/>
            <a:ext cx="680085" cy="7162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81" name="Rectangle 85">
            <a:extLst>
              <a:ext uri="{FF2B5EF4-FFF2-40B4-BE49-F238E27FC236}">
                <a16:creationId xmlns="" xmlns:a16="http://schemas.microsoft.com/office/drawing/2014/main" id="{E2493BA2-6268-4C14-97F1-14877EF88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68463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2" name="Rectangle 86">
            <a:extLst>
              <a:ext uri="{FF2B5EF4-FFF2-40B4-BE49-F238E27FC236}">
                <a16:creationId xmlns="" xmlns:a16="http://schemas.microsoft.com/office/drawing/2014/main" id="{DA1925EA-BD7E-4049-9AE2-1C5C9E50B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628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3" name="Rectangle 87">
            <a:extLst>
              <a:ext uri="{FF2B5EF4-FFF2-40B4-BE49-F238E27FC236}">
                <a16:creationId xmlns="" xmlns:a16="http://schemas.microsoft.com/office/drawing/2014/main" id="{E324772F-DAA2-4C4B-8364-F09A1521C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81639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4" name="Rectangle 88">
            <a:extLst>
              <a:ext uri="{FF2B5EF4-FFF2-40B4-BE49-F238E27FC236}">
                <a16:creationId xmlns="" xmlns:a16="http://schemas.microsoft.com/office/drawing/2014/main" id="{41684D98-0BCC-42CD-978B-E3BFF344C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9804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5" name="Rectangle 90">
            <a:extLst>
              <a:ext uri="{FF2B5EF4-FFF2-40B4-BE49-F238E27FC236}">
                <a16:creationId xmlns="" xmlns:a16="http://schemas.microsoft.com/office/drawing/2014/main" id="{8C393375-2422-4F00-A048-114FE2CE5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3694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6" name="Rectangle 91">
            <a:extLst>
              <a:ext uri="{FF2B5EF4-FFF2-40B4-BE49-F238E27FC236}">
                <a16:creationId xmlns="" xmlns:a16="http://schemas.microsoft.com/office/drawing/2014/main" id="{209AE7C0-BA29-4F6C-90B5-DE327A17D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98705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7" name="Rectangle 92">
            <a:extLst>
              <a:ext uri="{FF2B5EF4-FFF2-40B4-BE49-F238E27FC236}">
                <a16:creationId xmlns="" xmlns:a16="http://schemas.microsoft.com/office/drawing/2014/main" id="{2C5F4AE2-DEBE-4504-A37F-D9F01FE2F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70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8" name="Rectangle 93">
            <a:extLst>
              <a:ext uri="{FF2B5EF4-FFF2-40B4-BE49-F238E27FC236}">
                <a16:creationId xmlns="" xmlns:a16="http://schemas.microsoft.com/office/drawing/2014/main" id="{868A7B9D-C8FE-4EBB-A21D-9731F48AA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111881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89" name="Rectangle 94">
            <a:extLst>
              <a:ext uri="{FF2B5EF4-FFF2-40B4-BE49-F238E27FC236}">
                <a16:creationId xmlns="" xmlns:a16="http://schemas.microsoft.com/office/drawing/2014/main" id="{750390EB-9DFB-43A3-9634-BA42DC16B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046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0" name="Rectangle 95">
            <a:extLst>
              <a:ext uri="{FF2B5EF4-FFF2-40B4-BE49-F238E27FC236}">
                <a16:creationId xmlns="" xmlns:a16="http://schemas.microsoft.com/office/drawing/2014/main" id="{374ED9F5-E687-4713-90CE-5C9DF7126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125058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1" name="Rectangle 96">
            <a:extLst>
              <a:ext uri="{FF2B5EF4-FFF2-40B4-BE49-F238E27FC236}">
                <a16:creationId xmlns="" xmlns:a16="http://schemas.microsoft.com/office/drawing/2014/main" id="{C396C835-69B7-4928-A8F7-CAC671972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23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2" name="Rectangle 97">
            <a:extLst>
              <a:ext uri="{FF2B5EF4-FFF2-40B4-BE49-F238E27FC236}">
                <a16:creationId xmlns="" xmlns:a16="http://schemas.microsoft.com/office/drawing/2014/main" id="{A67068DF-5E7E-41A1-959F-403C869B8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9398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3" name="Rectangle 98">
            <a:extLst>
              <a:ext uri="{FF2B5EF4-FFF2-40B4-BE49-F238E27FC236}">
                <a16:creationId xmlns="" xmlns:a16="http://schemas.microsoft.com/office/drawing/2014/main" id="{6CC1428C-ABF3-4F02-AE60-3663F81C6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55737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4" name="Rectangle 99">
            <a:extLst>
              <a:ext uri="{FF2B5EF4-FFF2-40B4-BE49-F238E27FC236}">
                <a16:creationId xmlns="" xmlns:a16="http://schemas.microsoft.com/office/drawing/2014/main" id="{34FC6ECC-8A19-4BDA-AAB7-8FB9DF8FB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7491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5" name="Rectangle 100">
            <a:extLst>
              <a:ext uri="{FF2B5EF4-FFF2-40B4-BE49-F238E27FC236}">
                <a16:creationId xmlns="" xmlns:a16="http://schemas.microsoft.com/office/drawing/2014/main" id="{3746CFE5-8B17-49F5-8572-6A2E6B3D4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9245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6" name="Rectangle 101">
            <a:extLst>
              <a:ext uri="{FF2B5EF4-FFF2-40B4-BE49-F238E27FC236}">
                <a16:creationId xmlns="" xmlns:a16="http://schemas.microsoft.com/office/drawing/2014/main" id="{426D067D-C781-495A-8D63-08D1B850C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099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7" name="Rectangle 102">
            <a:extLst>
              <a:ext uri="{FF2B5EF4-FFF2-40B4-BE49-F238E27FC236}">
                <a16:creationId xmlns="" xmlns:a16="http://schemas.microsoft.com/office/drawing/2014/main" id="{69508A58-E443-4AC7-916A-0D7F3238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027525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8" name="Rectangle 103">
            <a:extLst>
              <a:ext uri="{FF2B5EF4-FFF2-40B4-BE49-F238E27FC236}">
                <a16:creationId xmlns="" xmlns:a16="http://schemas.microsoft.com/office/drawing/2014/main" id="{E7C11D94-7965-479C-BA09-6781A9CB4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450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9" name="Rectangle 104">
            <a:extLst>
              <a:ext uri="{FF2B5EF4-FFF2-40B4-BE49-F238E27FC236}">
                <a16:creationId xmlns="" xmlns:a16="http://schemas.microsoft.com/office/drawing/2014/main" id="{95517D08-B070-462D-9C56-6F8C92A7E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62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0" name="Rectangle 106">
            <a:extLst>
              <a:ext uri="{FF2B5EF4-FFF2-40B4-BE49-F238E27FC236}">
                <a16:creationId xmlns="" xmlns:a16="http://schemas.microsoft.com/office/drawing/2014/main" id="{04A5E729-66AA-43D3-8EFA-3FFA39863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8801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1" name="Rectangle 107">
            <a:extLst>
              <a:ext uri="{FF2B5EF4-FFF2-40B4-BE49-F238E27FC236}">
                <a16:creationId xmlns="" xmlns:a16="http://schemas.microsoft.com/office/drawing/2014/main" id="{8451241B-732C-49B3-907D-6C97C54AE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7405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2" name="Rectangle 108">
            <a:extLst>
              <a:ext uri="{FF2B5EF4-FFF2-40B4-BE49-F238E27FC236}">
                <a16:creationId xmlns="" xmlns:a16="http://schemas.microsoft.com/office/drawing/2014/main" id="{7EDF201B-8CEF-4ACE-9AF2-020C24A0D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" y="204020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3" name="Надпись 141">
            <a:extLst>
              <a:ext uri="{FF2B5EF4-FFF2-40B4-BE49-F238E27FC236}">
                <a16:creationId xmlns="" xmlns:a16="http://schemas.microsoft.com/office/drawing/2014/main" id="{5C2ACF81-866F-479D-BEC7-006DFD83F041}"/>
              </a:ext>
            </a:extLst>
          </p:cNvPr>
          <p:cNvSpPr txBox="1"/>
          <p:nvPr/>
        </p:nvSpPr>
        <p:spPr>
          <a:xfrm>
            <a:off x="531144" y="3357000"/>
            <a:ext cx="1424609" cy="1606873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Литература </a:t>
            </a:r>
            <a:endParaRPr lang="ru-RU" sz="16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/>
            <a:r>
              <a:rPr lang="ru-RU" sz="16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 часа 55 мин.</a:t>
            </a:r>
          </a:p>
          <a:p>
            <a:pPr algn="ctr"/>
            <a:r>
              <a:rPr lang="ru-RU" sz="1200" b="1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Полные тексты </a:t>
            </a:r>
            <a:r>
              <a:rPr lang="ru-RU" sz="1200" b="1" kern="100" spc="-1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художественных произведений.</a:t>
            </a:r>
            <a:endParaRPr lang="ru-RU" sz="12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>
              <a:tabLst>
                <a:tab pos="549275" algn="l"/>
                <a:tab pos="549910" algn="l"/>
              </a:tabLst>
            </a:pPr>
            <a:r>
              <a:rPr lang="ru-RU" sz="1600" b="1" kern="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sz="16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  <a:p>
            <a:pPr algn="ctr"/>
            <a:r>
              <a:rPr lang="ru-RU" sz="16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Kokila" panose="01010601010101010101" pitchFamily="2"/>
              </a:rPr>
              <a:t> </a:t>
            </a:r>
            <a:endParaRPr lang="ru-RU" sz="16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104" name="Надпись 139">
            <a:extLst>
              <a:ext uri="{FF2B5EF4-FFF2-40B4-BE49-F238E27FC236}">
                <a16:creationId xmlns="" xmlns:a16="http://schemas.microsoft.com/office/drawing/2014/main" id="{3551F35D-75ED-4EB0-8863-1DFEFD8B7DA6}"/>
              </a:ext>
            </a:extLst>
          </p:cNvPr>
          <p:cNvSpPr txBox="1"/>
          <p:nvPr/>
        </p:nvSpPr>
        <p:spPr>
          <a:xfrm>
            <a:off x="4596046" y="1099052"/>
            <a:ext cx="1838948" cy="1806472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Химия </a:t>
            </a:r>
            <a:r>
              <a:rPr lang="ru-RU" sz="1600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6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 часа 30 мин</a:t>
            </a:r>
            <a:endParaRPr lang="ru-RU" sz="16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R="169545" algn="ctr">
              <a:tabLst>
                <a:tab pos="154940" algn="l"/>
              </a:tabLst>
            </a:pPr>
            <a:r>
              <a:rPr lang="ru-RU" sz="1600" b="1" kern="100" spc="-1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Непрограммируемый калькулятор,</a:t>
            </a:r>
          </a:p>
          <a:p>
            <a:pPr marR="169545" algn="ctr">
              <a:tabLst>
                <a:tab pos="154940" algn="l"/>
              </a:tabLst>
            </a:pPr>
            <a:r>
              <a:rPr lang="ru-RU" sz="1600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1600" b="1" kern="100" spc="-1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линейка</a:t>
            </a:r>
            <a:endParaRPr lang="ru-RU" sz="16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5" name="Надпись 140">
            <a:extLst>
              <a:ext uri="{FF2B5EF4-FFF2-40B4-BE49-F238E27FC236}">
                <a16:creationId xmlns="" xmlns:a16="http://schemas.microsoft.com/office/drawing/2014/main" id="{56DFED55-2228-4E5A-A716-82C22929FB11}"/>
              </a:ext>
            </a:extLst>
          </p:cNvPr>
          <p:cNvSpPr txBox="1"/>
          <p:nvPr/>
        </p:nvSpPr>
        <p:spPr>
          <a:xfrm>
            <a:off x="5275530" y="3426321"/>
            <a:ext cx="1392820" cy="1579728"/>
          </a:xfrm>
          <a:prstGeom prst="rect">
            <a:avLst/>
          </a:prstGeom>
          <a:solidFill>
            <a:srgbClr val="ECF3FA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Информатика </a:t>
            </a:r>
          </a:p>
          <a:p>
            <a:pPr algn="ctr"/>
            <a:r>
              <a:rPr lang="ru-RU" sz="14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 ИКТ</a:t>
            </a:r>
            <a:endParaRPr lang="ru-RU" sz="14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/>
            <a:r>
              <a:rPr lang="ru-RU" sz="1400" b="1" kern="10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 часа 55 минут</a:t>
            </a:r>
            <a:endParaRPr lang="ru-RU" sz="14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/>
            <a:r>
              <a:rPr lang="ru-RU" sz="1400" b="1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 предусмотрено</a:t>
            </a:r>
            <a:endParaRPr lang="ru-RU" sz="14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="" xmlns:a16="http://schemas.microsoft.com/office/drawing/2014/main" id="{D93D2AAC-4B52-48A8-9EBC-B8D3CD5A4C6F}"/>
              </a:ext>
            </a:extLst>
          </p:cNvPr>
          <p:cNvSpPr txBox="1"/>
          <p:nvPr/>
        </p:nvSpPr>
        <p:spPr>
          <a:xfrm flipH="1">
            <a:off x="726244" y="5229278"/>
            <a:ext cx="7893974" cy="1200329"/>
          </a:xfrm>
          <a:prstGeom prst="rect">
            <a:avLst/>
          </a:prstGeo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Математика (база или профиль) и русский язык — обязательные предметы, остальные можно выбрать неограниченное количество.</a:t>
            </a:r>
          </a:p>
        </p:txBody>
      </p:sp>
      <p:sp>
        <p:nvSpPr>
          <p:cNvPr id="3" name="Заголовок 4">
            <a:extLst>
              <a:ext uri="{FF2B5EF4-FFF2-40B4-BE49-F238E27FC236}">
                <a16:creationId xmlns="" xmlns:a16="http://schemas.microsoft.com/office/drawing/2014/main" id="{26708673-28AE-81FB-9F6B-A595C54D102D}"/>
              </a:ext>
            </a:extLst>
          </p:cNvPr>
          <p:cNvSpPr txBox="1">
            <a:spLocks/>
          </p:cNvSpPr>
          <p:nvPr/>
        </p:nvSpPr>
        <p:spPr>
          <a:xfrm>
            <a:off x="729879" y="186049"/>
            <a:ext cx="7886700" cy="589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предметы можно выбрать?</a:t>
            </a:r>
          </a:p>
        </p:txBody>
      </p:sp>
    </p:spTree>
    <p:extLst>
      <p:ext uri="{BB962C8B-B14F-4D97-AF65-F5344CB8AC3E}">
        <p14:creationId xmlns:p14="http://schemas.microsoft.com/office/powerpoint/2010/main" val="32602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531" y="2660827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413" y="238839"/>
            <a:ext cx="835305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2E3192"/>
                </a:solidFill>
                <a:latin typeface="Cambria" pitchFamily="18" charset="0"/>
              </a:rPr>
              <a:t>Математика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02926" y="4797152"/>
            <a:ext cx="8641085" cy="1056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1800" b="1" dirty="0" smtClean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расписании определены </a:t>
            </a:r>
            <a:r>
              <a:rPr lang="ru-RU" sz="18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отдельные дни 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для проведения экзамена на базовом и профильном уровнях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Выпускники </a:t>
            </a:r>
            <a:r>
              <a:rPr lang="ru-RU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могут 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сдавать: 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один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из  уровней</a:t>
            </a:r>
            <a:endParaRPr lang="ru-RU" sz="1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endParaRPr lang="ru-RU" sz="1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617" y="2204864"/>
            <a:ext cx="3312367" cy="26402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Базовый уровень</a:t>
            </a:r>
            <a:endParaRPr lang="ru-RU" sz="14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аттестат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поступление </a:t>
            </a:r>
            <a:r>
              <a:rPr lang="ru-RU" sz="1600" b="1" dirty="0">
                <a:solidFill>
                  <a:srgbClr val="2E3192"/>
                </a:solidFill>
                <a:latin typeface="Cambria" panose="02040503050406030204" pitchFamily="18" charset="0"/>
              </a:rPr>
              <a:t>в вуз </a:t>
            </a:r>
            <a:r>
              <a:rPr lang="ru-RU" sz="1600" dirty="0">
                <a:solidFill>
                  <a:srgbClr val="2E3192"/>
                </a:solidFill>
                <a:latin typeface="Cambria" panose="02040503050406030204" pitchFamily="18" charset="0"/>
              </a:rPr>
              <a:t>на направления </a:t>
            </a: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подготовки без математики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5-балльная система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endParaRPr lang="ru-RU" sz="16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2204864"/>
            <a:ext cx="3456384" cy="26402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Профильный уровень</a:t>
            </a:r>
            <a:endParaRPr lang="ru-RU" sz="14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аттестат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поступление в вуз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endParaRPr lang="ru-RU" sz="16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100-балльная система</a:t>
            </a:r>
          </a:p>
          <a:p>
            <a:pPr algn="ctr">
              <a:spcBef>
                <a:spcPct val="0"/>
              </a:spcBef>
            </a:pPr>
            <a:r>
              <a:rPr lang="ru-RU" sz="1600" dirty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Минимальный  порог - 27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3707842" y="1556795"/>
            <a:ext cx="1728192" cy="809785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470" y="836826"/>
            <a:ext cx="8353051" cy="64807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В соответствии с Концепцией развития математического образования в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РФ ЕГЭ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по математике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разделен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на два уровня: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23927" y="2997066"/>
            <a:ext cx="1152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9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 ГИА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2133600"/>
            <a:ext cx="8066858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экзаменационных материалов: </a:t>
            </a:r>
          </a:p>
          <a:p>
            <a:pPr marL="0" indent="0" algn="just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ЕГЭ – первичные баллы переводят в 100-бальную систему оценивания </a:t>
            </a:r>
          </a:p>
          <a:p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33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 ГИА</a:t>
            </a:r>
            <a:endParaRPr lang="ru-RU" b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633" y="1484784"/>
            <a:ext cx="7600097" cy="3777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 признаются удовлетворительными в случае если: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 по обязательным учебным предметам при сдаче ЕГЭ (за исключением ЕГЭ по математике базового уровня) набрал количество баллов не ниже минимального, определяемого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Рособрнадзором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сдаче ГВЭ и ЕГЭ по математике базового уровня получил отметки не ниже удовлетворительной (три балла).</a:t>
            </a:r>
          </a:p>
        </p:txBody>
      </p:sp>
    </p:spTree>
    <p:extLst>
      <p:ext uri="{BB962C8B-B14F-4D97-AF65-F5344CB8AC3E}">
        <p14:creationId xmlns:p14="http://schemas.microsoft.com/office/powerpoint/2010/main" val="363003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="" xmlns:a16="http://schemas.microsoft.com/office/drawing/2014/main" id="{32B3C566-60AA-6255-9506-F22E0387F5E0}"/>
              </a:ext>
            </a:extLst>
          </p:cNvPr>
          <p:cNvSpPr/>
          <p:nvPr/>
        </p:nvSpPr>
        <p:spPr>
          <a:xfrm>
            <a:off x="293015" y="139868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="" xmlns:a16="http://schemas.microsoft.com/office/drawing/2014/main" id="{AB29461D-5006-4401-9039-20F2E3F0F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275609"/>
              </p:ext>
            </p:extLst>
          </p:nvPr>
        </p:nvGraphicFramePr>
        <p:xfrm>
          <a:off x="683570" y="952873"/>
          <a:ext cx="7884699" cy="4992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9127">
                  <a:extLst>
                    <a:ext uri="{9D8B030D-6E8A-4147-A177-3AD203B41FA5}">
                      <a16:colId xmlns="" xmlns:a16="http://schemas.microsoft.com/office/drawing/2014/main" val="3735565281"/>
                    </a:ext>
                  </a:extLst>
                </a:gridCol>
                <a:gridCol w="2734989">
                  <a:extLst>
                    <a:ext uri="{9D8B030D-6E8A-4147-A177-3AD203B41FA5}">
                      <a16:colId xmlns="" xmlns:a16="http://schemas.microsoft.com/office/drawing/2014/main" val="1069710261"/>
                    </a:ext>
                  </a:extLst>
                </a:gridCol>
                <a:gridCol w="2730583">
                  <a:extLst>
                    <a:ext uri="{9D8B030D-6E8A-4147-A177-3AD203B41FA5}">
                      <a16:colId xmlns="" xmlns:a16="http://schemas.microsoft.com/office/drawing/2014/main" val="3093076103"/>
                    </a:ext>
                  </a:extLst>
                </a:gridCol>
              </a:tblGrid>
              <a:tr h="925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 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получения аттестата о среднем образовании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поступления в ВУЗ, приказ </a:t>
                      </a:r>
                      <a:r>
                        <a:rPr lang="ru-RU" sz="20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 02.12.2024 №845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2636882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17094379"/>
                  </a:ext>
                </a:extLst>
              </a:tr>
              <a:tr h="6101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оценка (база), 27 баллов (профиль)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40 (профильная)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4100415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 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47799568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97364990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 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3666040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0697902"/>
                  </a:ext>
                </a:extLst>
              </a:tr>
              <a:tr h="2953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Обществознание 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37874208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История 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3429485"/>
                  </a:ext>
                </a:extLst>
              </a:tr>
              <a:tr h="2943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Литература 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83269528"/>
                  </a:ext>
                </a:extLst>
              </a:tr>
              <a:tr h="3174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и ИКТ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2000" b="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6564642"/>
                  </a:ext>
                </a:extLst>
              </a:tr>
              <a:tr h="426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41650" marR="4165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3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2051521"/>
                  </a:ext>
                </a:extLst>
              </a:tr>
            </a:tbl>
          </a:graphicData>
        </a:graphic>
      </p:graphicFrame>
      <p:sp>
        <p:nvSpPr>
          <p:cNvPr id="4" name="Заголовок 4">
            <a:extLst>
              <a:ext uri="{FF2B5EF4-FFF2-40B4-BE49-F238E27FC236}">
                <a16:creationId xmlns="" xmlns:a16="http://schemas.microsoft.com/office/drawing/2014/main" id="{9DF9AECC-A34F-C30D-3D84-FD11A402C484}"/>
              </a:ext>
            </a:extLst>
          </p:cNvPr>
          <p:cNvSpPr txBox="1">
            <a:spLocks/>
          </p:cNvSpPr>
          <p:nvPr/>
        </p:nvSpPr>
        <p:spPr>
          <a:xfrm>
            <a:off x="586131" y="390733"/>
            <a:ext cx="7886700" cy="3739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Минимальные баллы</a:t>
            </a:r>
          </a:p>
        </p:txBody>
      </p:sp>
    </p:spTree>
    <p:extLst>
      <p:ext uri="{BB962C8B-B14F-4D97-AF65-F5344CB8AC3E}">
        <p14:creationId xmlns:p14="http://schemas.microsoft.com/office/powerpoint/2010/main" val="20991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="" xmlns:a16="http://schemas.microsoft.com/office/drawing/2014/main" id="{6AEBF1D8-D4E1-B573-F51C-FF8DAEDD392B}"/>
              </a:ext>
            </a:extLst>
          </p:cNvPr>
          <p:cNvSpPr/>
          <p:nvPr/>
        </p:nvSpPr>
        <p:spPr>
          <a:xfrm>
            <a:off x="147270" y="223234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898989-6773-4EF4-A005-74A64483A111}"/>
              </a:ext>
            </a:extLst>
          </p:cNvPr>
          <p:cNvSpPr txBox="1"/>
          <p:nvPr/>
        </p:nvSpPr>
        <p:spPr>
          <a:xfrm>
            <a:off x="628649" y="1347979"/>
            <a:ext cx="7886700" cy="44012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Итоговые отметки за 11 класс определяются как среднее арифметическое полугодовых и годовых отметок обучающегося за 10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 классы (6 отметок) и разделить на 6 и округлить до целых 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(Приказ от 5 октября 2020 г. № 546 «Об утверждении Порядка заполнения, учета и выдачи аттестатов об основном общем и среднем общем образовании и их дубликатов»).</a:t>
            </a:r>
          </a:p>
          <a:p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Результаты ЕГЭ или ГВЭ не влияют на итоговые оценки в аттестате. 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BDC9D026-DF76-3A93-E234-C566C5331A88}"/>
              </a:ext>
            </a:extLst>
          </p:cNvPr>
          <p:cNvSpPr txBox="1">
            <a:spLocks/>
          </p:cNvSpPr>
          <p:nvPr/>
        </p:nvSpPr>
        <p:spPr>
          <a:xfrm>
            <a:off x="586131" y="390732"/>
            <a:ext cx="7886700" cy="95724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Какая оценка идёт в аттестат?</a:t>
            </a:r>
          </a:p>
        </p:txBody>
      </p:sp>
    </p:spTree>
    <p:extLst>
      <p:ext uri="{BB962C8B-B14F-4D97-AF65-F5344CB8AC3E}">
        <p14:creationId xmlns:p14="http://schemas.microsoft.com/office/powerpoint/2010/main" val="28879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fs.znanio.ru/d5af0e/c6/43/f67713156c2ddef33359ef2c27213751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01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853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531" y="2660820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1" y="246902"/>
            <a:ext cx="8640960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2E3192"/>
                </a:solidFill>
                <a:latin typeface="Cambria" pitchFamily="18" charset="0"/>
              </a:rPr>
              <a:t>Безопасность </a:t>
            </a:r>
            <a:r>
              <a:rPr lang="ru-RU" sz="3200" b="1" dirty="0" smtClean="0">
                <a:solidFill>
                  <a:srgbClr val="2E3192"/>
                </a:solidFill>
                <a:latin typeface="Cambria" pitchFamily="18" charset="0"/>
              </a:rPr>
              <a:t>проведения ЕГЭ</a:t>
            </a:r>
            <a:endParaRPr lang="ru-RU" sz="3200" b="1" dirty="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947" y="921860"/>
            <a:ext cx="83529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1400" b="1" dirty="0">
                <a:solidFill>
                  <a:srgbClr val="C00000"/>
                </a:solidFill>
                <a:latin typeface="Cambria" panose="02040503050406030204" pitchFamily="18" charset="0"/>
              </a:rPr>
              <a:t>(Раздел VI. п. 34. Приказа </a:t>
            </a:r>
            <a:r>
              <a:rPr lang="ru-RU" sz="14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Минобрнауки</a:t>
            </a:r>
            <a:r>
              <a:rPr lang="ru-RU" sz="1400" b="1" dirty="0">
                <a:solidFill>
                  <a:srgbClr val="C00000"/>
                </a:solidFill>
                <a:latin typeface="Cambria" panose="02040503050406030204" pitchFamily="18" charset="0"/>
              </a:rPr>
              <a:t> России от 26.12.2013 N 1400)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9" y="1746386"/>
            <a:ext cx="2591648" cy="341081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0"/>
              </a:spcBef>
            </a:pPr>
            <a:endParaRPr lang="ru-RU" sz="20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rgbClr val="2E3192"/>
                </a:solidFill>
                <a:latin typeface="Cambria" panose="02040503050406030204" pitchFamily="18" charset="0"/>
              </a:rPr>
              <a:t>Обеспечение информационной безопасности </a:t>
            </a:r>
            <a:r>
              <a:rPr lang="ru-RU" sz="20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ЕГЭ </a:t>
            </a:r>
            <a:r>
              <a:rPr lang="ru-RU" sz="2000" dirty="0">
                <a:solidFill>
                  <a:srgbClr val="2E3192"/>
                </a:solidFill>
                <a:latin typeface="Cambria" panose="02040503050406030204" pitchFamily="18" charset="0"/>
              </a:rPr>
              <a:t>и избежание утечек контрольно-измерительных материалов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39953" y="1533471"/>
            <a:ext cx="4824536" cy="118786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u="sng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Видеонаблюдение </a:t>
            </a: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100</a:t>
            </a:r>
            <a:r>
              <a:rPr lang="ru-RU" sz="2000" b="1" dirty="0">
                <a:solidFill>
                  <a:srgbClr val="2E3192"/>
                </a:solidFill>
                <a:latin typeface="Cambria" panose="02040503050406030204" pitchFamily="18" charset="0"/>
              </a:rPr>
              <a:t>% </a:t>
            </a:r>
            <a:r>
              <a:rPr lang="en-US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online</a:t>
            </a: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- ЕГЭ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67947" y="2996952"/>
            <a:ext cx="4824536" cy="866910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b="1" u="sng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Печать КИМ </a:t>
            </a:r>
            <a:r>
              <a:rPr lang="ru-RU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 аудиториях ППЭ (ЕГЭ)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67945" y="4283297"/>
            <a:ext cx="4824537" cy="874007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700" dirty="0">
                <a:solidFill>
                  <a:srgbClr val="2E3192"/>
                </a:solidFill>
                <a:latin typeface="Cambria" panose="02040503050406030204" pitchFamily="18" charset="0"/>
              </a:rPr>
              <a:t>Д</a:t>
            </a:r>
            <a:r>
              <a:rPr lang="ru-RU" sz="17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оставка экзаменационных материалов в ППЭ </a:t>
            </a:r>
          </a:p>
          <a:p>
            <a:pPr algn="ctr">
              <a:spcBef>
                <a:spcPct val="0"/>
              </a:spcBef>
            </a:pP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ФГУП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«Главный центр специальной связи»</a:t>
            </a:r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2684958" y="3166090"/>
            <a:ext cx="1800200" cy="435550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211962" y="4077072"/>
            <a:ext cx="4392488" cy="15841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355977" y="3933056"/>
            <a:ext cx="4392488" cy="172819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="" xmlns:a16="http://schemas.microsoft.com/office/drawing/2014/main" id="{D734E0D4-58C2-9D6C-011B-A8BE74B4BE7A}"/>
              </a:ext>
            </a:extLst>
          </p:cNvPr>
          <p:cNvSpPr/>
          <p:nvPr/>
        </p:nvSpPr>
        <p:spPr>
          <a:xfrm>
            <a:off x="151668" y="19343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39D68B11-445E-2D8E-570E-06858D10C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32656"/>
            <a:ext cx="7886700" cy="1019908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Нормативная база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F9B2B1E-4E95-BBA4-D57A-F0B61365FD8B}"/>
              </a:ext>
            </a:extLst>
          </p:cNvPr>
          <p:cNvSpPr txBox="1"/>
          <p:nvPr/>
        </p:nvSpPr>
        <p:spPr>
          <a:xfrm>
            <a:off x="633098" y="1484786"/>
            <a:ext cx="7886701" cy="48320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Приказ от 04.04.2023 г. №233/552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 порядке проведения государственной итоговой аттестации по образовательным программам среднего общего образования, утвержденным».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№ 273-ФЗ «Об образовании в Российской Федерации».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Приказ от 09.02.2024 № 89/208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«Об особенностях проведения ГИА, формы проведения ГИА и условий допуска к ней в 2023/24, 2024/25, 2025/26 учебных годах».</a:t>
            </a:r>
          </a:p>
        </p:txBody>
      </p:sp>
    </p:spTree>
    <p:extLst>
      <p:ext uri="{BB962C8B-B14F-4D97-AF65-F5344CB8AC3E}">
        <p14:creationId xmlns:p14="http://schemas.microsoft.com/office/powerpoint/2010/main" val="119597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68552" y="627075"/>
            <a:ext cx="3233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C00000"/>
                </a:solidFill>
              </a:rPr>
              <a:t>WWW.SMOTRIEGE.RU</a:t>
            </a:r>
            <a:endParaRPr lang="ru-RU" sz="2400" b="1" u="sng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05"/>
          <a:stretch/>
        </p:blipFill>
        <p:spPr>
          <a:xfrm>
            <a:off x="107505" y="692696"/>
            <a:ext cx="166117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73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едеральная служба по надзору в сфере образования и науки (Рособрнадзор) ( видеонаблюдение за ЕГЭ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403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977" y="-1103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542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6"/>
          <a:stretch/>
        </p:blipFill>
        <p:spPr>
          <a:xfrm>
            <a:off x="0" y="1768"/>
            <a:ext cx="9144000" cy="685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05"/>
          <a:stretch/>
        </p:blipFill>
        <p:spPr>
          <a:xfrm>
            <a:off x="251521" y="548794"/>
            <a:ext cx="1256336" cy="59905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67544" y="4509120"/>
            <a:ext cx="302433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1470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_________________533e70054d5e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45024"/>
            <a:ext cx="2664296" cy="261879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31900" y="260350"/>
            <a:ext cx="7912100" cy="94773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2241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ПОДАВЛЕНИЕ СИГНАЛА СОТОВОЙ СВЯЗИ</a:t>
            </a:r>
            <a:endParaRPr lang="ru-RU" b="1" dirty="0">
              <a:solidFill>
                <a:srgbClr val="22419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50178" name="Picture 2" descr="http://blog.jammer.su/wp-content/uploads/2014/09/iPhone-ege-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474" y="1690049"/>
            <a:ext cx="5236687" cy="4244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872" name="Прямоугольник 6"/>
          <p:cNvSpPr>
            <a:spLocks noChangeArrowheads="1"/>
          </p:cNvSpPr>
          <p:nvPr/>
        </p:nvSpPr>
        <p:spPr bwMode="auto">
          <a:xfrm>
            <a:off x="5508161" y="1124747"/>
            <a:ext cx="335182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dirty="0">
                <a:latin typeface="Cambria" panose="02040503050406030204" pitchFamily="18" charset="0"/>
              </a:rPr>
              <a:t>В </a:t>
            </a:r>
            <a:r>
              <a:rPr lang="ru-RU" sz="2800" dirty="0" smtClean="0">
                <a:latin typeface="Cambria" panose="02040503050406030204" pitchFamily="18" charset="0"/>
              </a:rPr>
              <a:t>202</a:t>
            </a:r>
            <a:r>
              <a:rPr lang="en-US" sz="2800" dirty="0" smtClean="0">
                <a:latin typeface="Cambria" panose="02040503050406030204" pitchFamily="18" charset="0"/>
              </a:rPr>
              <a:t>6</a:t>
            </a:r>
            <a:r>
              <a:rPr lang="ru-RU" sz="2800" dirty="0" smtClean="0">
                <a:latin typeface="Cambria" panose="02040503050406030204" pitchFamily="18" charset="0"/>
              </a:rPr>
              <a:t>г</a:t>
            </a:r>
            <a:r>
              <a:rPr lang="ru-RU" sz="2800" dirty="0">
                <a:latin typeface="Cambria" panose="02040503050406030204" pitchFamily="18" charset="0"/>
              </a:rPr>
              <a:t>. </a:t>
            </a:r>
            <a:r>
              <a:rPr lang="ru-RU" sz="2800" dirty="0" smtClean="0">
                <a:latin typeface="Cambria" panose="02040503050406030204" pitchFamily="18" charset="0"/>
              </a:rPr>
              <a:t>ППЭ оснащается  </a:t>
            </a:r>
            <a:r>
              <a:rPr lang="ru-RU" sz="2800" dirty="0">
                <a:latin typeface="Cambria" panose="02040503050406030204" pitchFamily="18" charset="0"/>
              </a:rPr>
              <a:t>средствами подавления сигналов сотовой связи. </a:t>
            </a:r>
          </a:p>
        </p:txBody>
      </p:sp>
    </p:spTree>
    <p:extLst>
      <p:ext uri="{BB962C8B-B14F-4D97-AF65-F5344CB8AC3E}">
        <p14:creationId xmlns:p14="http://schemas.microsoft.com/office/powerpoint/2010/main" val="3171913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80270"/>
            <a:ext cx="8229600" cy="4525433"/>
          </a:xfrm>
        </p:spPr>
        <p:txBody>
          <a:bodyPr/>
          <a:lstStyle/>
          <a:p>
            <a:pPr algn="ctr">
              <a:buNone/>
            </a:pPr>
            <a:r>
              <a:rPr lang="ru-RU" sz="8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проведения ЕГЭ</a:t>
            </a:r>
            <a:endParaRPr lang="ru-RU" sz="8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9" y="23560"/>
            <a:ext cx="3912968" cy="1861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93" y="-24259"/>
            <a:ext cx="9253538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4" y="332656"/>
            <a:ext cx="6400800" cy="50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Схема допуска в 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2790" y="830517"/>
            <a:ext cx="1429668" cy="2864846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КПП1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15055" y="4673088"/>
            <a:ext cx="6401396" cy="180020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20000"/>
              </a:lnSpc>
              <a:spcAft>
                <a:spcPts val="60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Участники ЕГЭ проходят через «рамку» металлодетектора.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Если сигнал есть – ответственный за допуск предлагает выложить металлические вещи.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0" y="4293096"/>
            <a:ext cx="142966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0" y="798022"/>
            <a:ext cx="1429668" cy="289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940896" y="787896"/>
            <a:ext cx="6591542" cy="3073265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endParaRPr lang="ru-RU" sz="2400" u="sng" dirty="0" smtClean="0">
              <a:solidFill>
                <a:schemeClr val="tx1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2400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Организатор вне аудитории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проверяет паспорт, наличие участника ЕГЭ в списках распределения;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напоминает 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необходимости сдачи средств связи и лишних вещей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сопровождающим;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информирует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том, что следующая проверка будет производиться с использованием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металлодетектора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2790" y="4365104"/>
            <a:ext cx="1429668" cy="151216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КПП2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Нашивка 16"/>
          <p:cNvSpPr/>
          <p:nvPr/>
        </p:nvSpPr>
        <p:spPr>
          <a:xfrm rot="5400000">
            <a:off x="4972726" y="2612215"/>
            <a:ext cx="527931" cy="3240360"/>
          </a:xfrm>
          <a:prstGeom prst="chevron">
            <a:avLst/>
          </a:prstGeom>
          <a:solidFill>
            <a:schemeClr val="accent1">
              <a:lumMod val="60000"/>
              <a:lumOff val="4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45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="" xmlns:a16="http://schemas.microsoft.com/office/drawing/2014/main" id="{ADC1D7BE-66FA-38C0-382E-07EC8F7F02B9}"/>
              </a:ext>
            </a:extLst>
          </p:cNvPr>
          <p:cNvSpPr/>
          <p:nvPr/>
        </p:nvSpPr>
        <p:spPr>
          <a:xfrm>
            <a:off x="158016" y="147945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Надпись 256">
            <a:extLst>
              <a:ext uri="{FF2B5EF4-FFF2-40B4-BE49-F238E27FC236}">
                <a16:creationId xmlns="" xmlns:a16="http://schemas.microsoft.com/office/drawing/2014/main" id="{543FA27E-4061-4127-9C35-26363D837B32}"/>
              </a:ext>
            </a:extLst>
          </p:cNvPr>
          <p:cNvSpPr txBox="1"/>
          <p:nvPr/>
        </p:nvSpPr>
        <p:spPr>
          <a:xfrm>
            <a:off x="3086100" y="876300"/>
            <a:ext cx="640080" cy="56388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Kokila" panose="01010601010101010101" pitchFamily="2"/>
            </a:endParaRPr>
          </a:p>
        </p:txBody>
      </p:sp>
      <p:sp>
        <p:nvSpPr>
          <p:cNvPr id="5" name="Надпись 259">
            <a:extLst>
              <a:ext uri="{FF2B5EF4-FFF2-40B4-BE49-F238E27FC236}">
                <a16:creationId xmlns="" xmlns:a16="http://schemas.microsoft.com/office/drawing/2014/main" id="{C35B299F-B9E7-4C88-9F19-E665B98F5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64" y="633515"/>
            <a:ext cx="8208911" cy="1177152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76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/>
            </a:pPr>
            <a:r>
              <a:rPr lang="ru-RU" alt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Вход в ППЭ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с 9.00 ч. </a:t>
            </a:r>
            <a:r>
              <a:rPr lang="ru-RU" alt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Начало экзамена</a:t>
            </a:r>
            <a:r>
              <a:rPr lang="ru-RU" alt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10.00 ч.</a:t>
            </a:r>
          </a:p>
          <a:p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 опоздал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имеет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право сдавать экзамены, даже если 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опоздал.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Время проведения экзамена не продлят. Организаторы не проведут 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инструктаж. Организаторы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ознакомят с правилами оформления бланков.</a:t>
            </a:r>
            <a:endParaRPr lang="en-US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адпись 261">
            <a:extLst>
              <a:ext uri="{FF2B5EF4-FFF2-40B4-BE49-F238E27FC236}">
                <a16:creationId xmlns="" xmlns:a16="http://schemas.microsoft.com/office/drawing/2014/main" id="{D3C5EE32-3EFC-4A9C-BDE1-A747AEBB8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7" y="1916832"/>
            <a:ext cx="3571678" cy="4464496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Что нельзя делать на экзамене!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Выносить экзаменационные материалы из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аудитории, КИМ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черновик и собственные письменные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заметки;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фотографировать экзаменационные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материалы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общаться с другими    участниками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экзамена;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свободно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перемещаться по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аудитории;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изменять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рабочее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место;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покидать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аудиторию без разрешения</a:t>
            </a:r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адпись 262">
            <a:extLst>
              <a:ext uri="{FF2B5EF4-FFF2-40B4-BE49-F238E27FC236}">
                <a16:creationId xmlns="" xmlns:a16="http://schemas.microsoft.com/office/drawing/2014/main" id="{2238C307-AEF5-49B2-A15B-21A62520B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894" y="1906852"/>
            <a:ext cx="4445562" cy="4114436"/>
          </a:xfrm>
          <a:prstGeom prst="rect">
            <a:avLst/>
          </a:prstGeom>
          <a:solidFill>
            <a:srgbClr val="ECF3FA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92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Что можно делать на экзамене.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Попросить дополнительный бланк ответов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и черновик;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заменить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бракованный экзаменационный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материал;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прослушать аудиозапись</a:t>
            </a: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твета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устной части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экзамена;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сдать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работу и покинуть аудиторию до окончания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экзамена;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выйти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 туалет или медицинский пункт </a:t>
            </a:r>
          </a:p>
          <a:p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 с разрешения 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организатора;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досрочно </a:t>
            </a:r>
            <a:r>
              <a:rPr lang="ru-RU" altLang="ru-RU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завершить экзамен, если плохое самочувствие.</a:t>
            </a:r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="" xmlns:a16="http://schemas.microsoft.com/office/drawing/2014/main" id="{AEE11499-EEE3-481A-96BE-05B71A80A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Rectangle 12">
            <a:extLst>
              <a:ext uri="{FF2B5EF4-FFF2-40B4-BE49-F238E27FC236}">
                <a16:creationId xmlns="" xmlns:a16="http://schemas.microsoft.com/office/drawing/2014/main" id="{172CB8CA-F4D3-4C6F-B430-BFCD39638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Rectangle 17">
            <a:extLst>
              <a:ext uri="{FF2B5EF4-FFF2-40B4-BE49-F238E27FC236}">
                <a16:creationId xmlns="" xmlns:a16="http://schemas.microsoft.com/office/drawing/2014/main" id="{7F54BA65-2F7D-4720-92C2-1B7EACFB2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363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Заголовок 4">
            <a:extLst>
              <a:ext uri="{FF2B5EF4-FFF2-40B4-BE49-F238E27FC236}">
                <a16:creationId xmlns="" xmlns:a16="http://schemas.microsoft.com/office/drawing/2014/main" id="{0E48135C-3B99-855A-6243-D073B23E0836}"/>
              </a:ext>
            </a:extLst>
          </p:cNvPr>
          <p:cNvSpPr txBox="1">
            <a:spLocks/>
          </p:cNvSpPr>
          <p:nvPr/>
        </p:nvSpPr>
        <p:spPr>
          <a:xfrm>
            <a:off x="586131" y="147945"/>
            <a:ext cx="7886700" cy="48557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правила на экзамене </a:t>
            </a:r>
          </a:p>
        </p:txBody>
      </p:sp>
    </p:spTree>
    <p:extLst>
      <p:ext uri="{BB962C8B-B14F-4D97-AF65-F5344CB8AC3E}">
        <p14:creationId xmlns:p14="http://schemas.microsoft.com/office/powerpoint/2010/main" val="21150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52" y="1268874"/>
            <a:ext cx="8928992" cy="4119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экзамены начинаются </a:t>
            </a:r>
            <a:r>
              <a:rPr lang="ru-RU" sz="3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10.00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местному времени. Дата, место проведения экзамена и наименование экзаменационного предмета указываются в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уведомлении, которое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в своём </a:t>
            </a: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ОУ. </a:t>
            </a:r>
          </a:p>
          <a:p>
            <a:pPr marL="265113" lvl="0" indent="-265113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</a:t>
            </a:r>
            <a:r>
              <a:rPr lang="ru-RU" sz="36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при себе на каждом экзамене. </a:t>
            </a:r>
          </a:p>
        </p:txBody>
      </p:sp>
    </p:spTree>
    <p:extLst>
      <p:ext uri="{BB962C8B-B14F-4D97-AF65-F5344CB8AC3E}">
        <p14:creationId xmlns:p14="http://schemas.microsoft.com/office/powerpoint/2010/main" val="1058148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="" xmlns:a16="http://schemas.microsoft.com/office/drawing/2014/main" id="{2315BEAA-A7CC-6CDB-6293-FF7EFC7AEC91}"/>
              </a:ext>
            </a:extLst>
          </p:cNvPr>
          <p:cNvSpPr/>
          <p:nvPr/>
        </p:nvSpPr>
        <p:spPr>
          <a:xfrm>
            <a:off x="253731" y="19343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1FFFBD8-C905-4CBD-9498-7EB55EFE28D2}"/>
              </a:ext>
            </a:extLst>
          </p:cNvPr>
          <p:cNvSpPr/>
          <p:nvPr/>
        </p:nvSpPr>
        <p:spPr>
          <a:xfrm>
            <a:off x="467553" y="784852"/>
            <a:ext cx="3555541" cy="4569778"/>
          </a:xfrm>
          <a:prstGeom prst="rect">
            <a:avLst/>
          </a:prstGeom>
          <a:solidFill>
            <a:srgbClr val="ECF3FA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0805" algn="ctr">
              <a:spcBef>
                <a:spcPts val="365"/>
              </a:spcBef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Апелляция</a:t>
            </a:r>
            <a:r>
              <a:rPr lang="ru-RU" sz="2200" b="1" spc="-80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</a:t>
            </a:r>
            <a:r>
              <a:rPr lang="ru-RU" sz="2200" b="1" spc="-8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нарушении </a:t>
            </a:r>
            <a:r>
              <a:rPr lang="ru-RU" sz="2200" b="1" spc="-1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установленного</a:t>
            </a:r>
            <a:r>
              <a:rPr lang="ru-RU" sz="2200" b="1" spc="3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spc="-1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порядка</a:t>
            </a:r>
            <a:endParaRPr lang="ru-RU" sz="2200" b="1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marR="37846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Подается</a:t>
            </a:r>
            <a:r>
              <a:rPr lang="ru-RU" sz="2200" kern="100" spc="-7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в</a:t>
            </a:r>
            <a:r>
              <a:rPr lang="ru-RU" sz="2200" kern="100" spc="-6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день</a:t>
            </a:r>
            <a:r>
              <a:rPr lang="ru-RU" sz="2200" kern="100" spc="-6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проведения экзамена до выхода из ППЭ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marL="342900" marR="41529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8640" algn="l"/>
                <a:tab pos="549275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Подается</a:t>
            </a:r>
            <a:r>
              <a:rPr lang="ru-RU" sz="2200" kern="100" spc="-9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уполномоченному представителю ГЭК в </a:t>
            </a:r>
            <a:r>
              <a:rPr lang="ru-RU" sz="2200" kern="100" dirty="0" smtClean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ППЭ.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6BEAEE96-F501-46A1-90EF-C3EBE46603D4}"/>
              </a:ext>
            </a:extLst>
          </p:cNvPr>
          <p:cNvSpPr/>
          <p:nvPr/>
        </p:nvSpPr>
        <p:spPr>
          <a:xfrm>
            <a:off x="4139962" y="784852"/>
            <a:ext cx="4273301" cy="5164428"/>
          </a:xfrm>
          <a:prstGeom prst="rect">
            <a:avLst/>
          </a:prstGeom>
          <a:solidFill>
            <a:srgbClr val="ECF3FA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2075">
              <a:spcBef>
                <a:spcPts val="355"/>
              </a:spcBef>
            </a:pPr>
            <a:endParaRPr lang="ru-RU" sz="2200" b="1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marL="92075">
              <a:spcBef>
                <a:spcPts val="355"/>
              </a:spcBef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Апелляция</a:t>
            </a:r>
            <a:r>
              <a:rPr lang="ru-RU" sz="2200" b="1" spc="-65" dirty="0" smtClean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</a:t>
            </a:r>
            <a:r>
              <a:rPr lang="ru-RU" sz="2200" b="1" spc="-7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несогласии</a:t>
            </a:r>
            <a:r>
              <a:rPr lang="ru-RU" sz="2200" b="1" spc="-70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marL="92075">
              <a:spcBef>
                <a:spcPts val="355"/>
              </a:spcBef>
            </a:pP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 выставленными баллами</a:t>
            </a:r>
            <a:endParaRPr lang="ru-RU" sz="2200" b="1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marR="758825" indent="-342900">
              <a:lnSpc>
                <a:spcPct val="107000"/>
              </a:lnSpc>
              <a:spcBef>
                <a:spcPts val="5"/>
              </a:spcBef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Подается</a:t>
            </a:r>
            <a:r>
              <a:rPr lang="ru-RU" sz="2200" kern="100" spc="-7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в</a:t>
            </a:r>
            <a:r>
              <a:rPr lang="ru-RU" sz="2200" kern="100" spc="-7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течение</a:t>
            </a:r>
            <a:r>
              <a:rPr lang="ru-RU" sz="2200" kern="100" spc="-7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двух рабочих дней после</a:t>
            </a:r>
            <a:r>
              <a:rPr lang="ru-RU" sz="2200" kern="100" dirty="0">
                <a:solidFill>
                  <a:prstClr val="black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официального</a:t>
            </a:r>
            <a:r>
              <a:rPr lang="ru-RU" sz="2200" kern="100" spc="-95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дня</a:t>
            </a:r>
            <a:r>
              <a:rPr lang="ru-RU" sz="2200" kern="100" spc="-9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объявления </a:t>
            </a:r>
            <a:r>
              <a:rPr lang="ru-RU" sz="2200" kern="100" spc="-10" dirty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результатов.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marR="150495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Подается в образовательную организацию</a:t>
            </a:r>
            <a:r>
              <a:rPr lang="ru-RU" sz="2200" kern="100" spc="-9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или</a:t>
            </a:r>
            <a:r>
              <a:rPr lang="ru-RU" sz="2200" kern="100" spc="-9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конфликтную </a:t>
            </a:r>
            <a:r>
              <a:rPr lang="ru-RU" sz="2200" kern="100" spc="-1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комиссию.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marL="342900" marR="121920" indent="-342900">
              <a:lnSpc>
                <a:spcPct val="107000"/>
              </a:lnSpc>
              <a:spcAft>
                <a:spcPts val="800"/>
              </a:spcAft>
              <a:buSzPts val="1600"/>
              <a:buFont typeface="Symbol" panose="05050102010706020507" pitchFamily="18" charset="2"/>
              <a:buChar char=""/>
              <a:tabLst>
                <a:tab pos="549275" algn="l"/>
                <a:tab pos="549910" algn="l"/>
              </a:tabLst>
            </a:pP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При удовлетворении баллы могут</a:t>
            </a:r>
            <a:r>
              <a:rPr lang="ru-RU" sz="2200" kern="100" spc="-95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измениться</a:t>
            </a:r>
            <a:r>
              <a:rPr lang="ru-RU" sz="2200" kern="100" spc="-9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 </a:t>
            </a:r>
            <a:r>
              <a:rPr lang="ru-RU" sz="2200" kern="10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(увеличиться, уменьшиться) или остаться без </a:t>
            </a:r>
            <a:r>
              <a:rPr lang="ru-RU" sz="2200" kern="100" spc="-10" dirty="0">
                <a:solidFill>
                  <a:srgbClr val="00000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изменений.</a:t>
            </a:r>
            <a:endParaRPr lang="ru-RU" sz="2200" kern="100" dirty="0">
              <a:solidFill>
                <a:prstClr val="black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200" kern="100" dirty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 </a:t>
            </a:r>
          </a:p>
        </p:txBody>
      </p:sp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036976EE-782C-9C26-9E11-C576466A770F}"/>
              </a:ext>
            </a:extLst>
          </p:cNvPr>
          <p:cNvSpPr txBox="1">
            <a:spLocks/>
          </p:cNvSpPr>
          <p:nvPr/>
        </p:nvSpPr>
        <p:spPr>
          <a:xfrm>
            <a:off x="586131" y="390733"/>
            <a:ext cx="7886700" cy="3739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 апелляции</a:t>
            </a:r>
          </a:p>
        </p:txBody>
      </p:sp>
    </p:spTree>
    <p:extLst>
      <p:ext uri="{BB962C8B-B14F-4D97-AF65-F5344CB8AC3E}">
        <p14:creationId xmlns:p14="http://schemas.microsoft.com/office/powerpoint/2010/main" val="34830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1" y="1628800"/>
            <a:ext cx="8677472" cy="4019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800" b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6000" b="1" u="none" strike="noStrike" kern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r>
              <a:rPr lang="ru-RU" sz="32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3200" b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ru-RU" sz="28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форма </a:t>
            </a:r>
            <a:r>
              <a:rPr lang="ru-RU" sz="2800" b="1" kern="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</a:t>
            </a:r>
            <a:r>
              <a:rPr kumimoji="0" lang="ru-RU" sz="2800" b="1" u="none" strike="noStrike" kern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итоговой  аттестации </a:t>
            </a:r>
            <a:r>
              <a:rPr kumimoji="0" lang="ru-RU" sz="28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Обязательными для всех выпускников являются экзамены </a:t>
            </a:r>
            <a:r>
              <a:rPr kumimoji="0" lang="ru-RU" sz="2800" b="1" u="sng" strike="noStrike" kern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kumimoji="0" lang="ru-RU" sz="2800" b="1" u="sng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языку и математике.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u="none" strike="noStrike" kern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u="none" strike="noStrike" kern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kumimoji="0" lang="ru-RU" sz="24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</a:t>
            </a:r>
            <a:r>
              <a:rPr kumimoji="0" lang="ru-RU" sz="2400" b="1" u="none" strike="noStrike" kern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класса</a:t>
            </a:r>
            <a:r>
              <a:rPr kumimoji="0" lang="ru-RU" sz="2400" b="1" u="none" strike="noStrike" kern="0" normalizeH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1" u="none" strike="noStrike" kern="0" normalizeH="0" baseline="0" noProof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намерен </a:t>
            </a:r>
            <a:r>
              <a:rPr kumimoji="0" lang="ru-RU" sz="2400" b="1" u="none" strike="noStrike" kern="0" normalizeH="0" baseline="0" noProof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образование в высшем учебном заведении, то он должен сдать </a:t>
            </a:r>
            <a:r>
              <a:rPr kumimoji="0" lang="ru-RU" sz="2400" b="1" u="sng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по выбору в форме </a:t>
            </a:r>
            <a:r>
              <a:rPr kumimoji="0" lang="ru-RU" sz="2400" b="1" u="sng" strike="noStrike" kern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</a:p>
        </p:txBody>
      </p:sp>
      <p:pic>
        <p:nvPicPr>
          <p:cNvPr id="3" name="Picture 2" descr="C:\Users\kadach_tg\Desktop\ЕГЭ-выбор будуще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698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="" xmlns:a16="http://schemas.microsoft.com/office/drawing/2014/main" id="{5700128B-6855-C5CE-AB4E-FD7A4FFC874F}"/>
              </a:ext>
            </a:extLst>
          </p:cNvPr>
          <p:cNvSpPr/>
          <p:nvPr/>
        </p:nvSpPr>
        <p:spPr>
          <a:xfrm>
            <a:off x="147272" y="16477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50CD9FF-5284-4C58-9080-CD3772BDC6D3}"/>
              </a:ext>
            </a:extLst>
          </p:cNvPr>
          <p:cNvSpPr txBox="1"/>
          <p:nvPr/>
        </p:nvSpPr>
        <p:spPr>
          <a:xfrm>
            <a:off x="628651" y="826775"/>
            <a:ext cx="7886700" cy="52629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Необходимо сдать ЕГЭ, не ниже минимальных баллов по  русскому языку и математике. Пересдавать можно только один основной предмет один раз.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Если не сдали хотя бы один из обязательных предметов, то получаете справку об окончании школы, а ЕГЭ можно будет сдать через год!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Результаты ЕГЭ не влияют на аттестат.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 влияют на получение федеральных медалей: «За особые успехи в учении» I степени (ЕГЭ русский от 70 баллов. Математика профиль или предмет по выбору от 70 баллов).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 За особые успехи в учении» II степени» (ЕГЭ русский от 60 баллов. Математика профиль или предмет по выбору от 60 баллов).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B1957D81-F794-8408-28F4-D69FF5772471}"/>
              </a:ext>
            </a:extLst>
          </p:cNvPr>
          <p:cNvSpPr txBox="1">
            <a:spLocks/>
          </p:cNvSpPr>
          <p:nvPr/>
        </p:nvSpPr>
        <p:spPr>
          <a:xfrm>
            <a:off x="628651" y="164771"/>
            <a:ext cx="7886700" cy="66200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ЕГЭ влияет на аттестат?</a:t>
            </a:r>
          </a:p>
        </p:txBody>
      </p:sp>
    </p:spTree>
    <p:extLst>
      <p:ext uri="{BB962C8B-B14F-4D97-AF65-F5344CB8AC3E}">
        <p14:creationId xmlns:p14="http://schemas.microsoft.com/office/powerpoint/2010/main" val="78642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fs.znanio.ru/d5af0e/7b/a1/22612e9502c9fe0c509888860dab48ec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4" y="24013"/>
            <a:ext cx="9125705" cy="685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2563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fs.znanio.ru/d5af0e/fc/23/659e99496ae729c9785ae1054b3f3dd3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823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276986"/>
            <a:ext cx="8453535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Благодарим за внимание!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4954" y="4983025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02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="" xmlns:a16="http://schemas.microsoft.com/office/drawing/2014/main" id="{B7BCF338-E24F-7D60-F5CE-C5D09F2BFD5F}"/>
              </a:ext>
            </a:extLst>
          </p:cNvPr>
          <p:cNvSpPr/>
          <p:nvPr/>
        </p:nvSpPr>
        <p:spPr>
          <a:xfrm>
            <a:off x="183774" y="193431"/>
            <a:ext cx="8849458" cy="6471138"/>
          </a:xfrm>
          <a:prstGeom prst="round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8199E-4D59-4EE1-89D7-46EF2CEFE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702" y="1740877"/>
            <a:ext cx="2414663" cy="101990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Единый государственный экзамен (</a:t>
            </a:r>
            <a:r>
              <a:rPr lang="ru-RU" b="1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ЕГЭ</a:t>
            </a:r>
            <a:r>
              <a:rPr lang="ru-RU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B25C329-9636-4C6B-8AA6-48D98AF5C243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8702" y="2841883"/>
            <a:ext cx="2431181" cy="3822686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Сдают обучающиеся, не имеющие академической задолженности,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том числе за итоговое сочинение (изложение), и  выполнившие учебный план полностью за весь курс школы.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485B793-2641-4150-AEA1-10A9477D7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131413" y="1740877"/>
            <a:ext cx="2722574" cy="1019908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осударственный выпускной экзамен (</a:t>
            </a:r>
            <a:r>
              <a:rPr lang="ru-RU" b="1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ГВЭ</a:t>
            </a:r>
            <a:r>
              <a:rPr lang="ru-RU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8A72A089-BC37-4BFE-943E-4D5AA7A83A71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131413" y="2841985"/>
            <a:ext cx="2722574" cy="3497373"/>
          </a:xfrm>
          <a:solidFill>
            <a:srgbClr val="ECF3F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l"/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Сдают лица с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 ограниченными возможностями здоровья, дети-инвалиды. Результаты ГВЭ</a:t>
            </a:r>
            <a:r>
              <a:rPr lang="ru-RU" sz="2000" b="1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учитываются при поступлении </a:t>
            </a:r>
            <a:r>
              <a:rPr lang="ru-RU" sz="2000" i="0" dirty="0"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i="0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организации высшего образования.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Экзамены проводятся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форме ЕГЭ или ГИА.</a:t>
            </a:r>
            <a:r>
              <a:rPr lang="ru-RU" sz="2000" b="0" i="0" dirty="0">
                <a:solidFill>
                  <a:srgbClr val="1A1A1A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0" name="Заголовок 4">
            <a:extLst>
              <a:ext uri="{FF2B5EF4-FFF2-40B4-BE49-F238E27FC236}">
                <a16:creationId xmlns="" xmlns:a16="http://schemas.microsoft.com/office/drawing/2014/main" id="{03DCD8B8-27E2-C268-A146-AE1D12661290}"/>
              </a:ext>
            </a:extLst>
          </p:cNvPr>
          <p:cNvSpPr txBox="1">
            <a:spLocks/>
          </p:cNvSpPr>
          <p:nvPr/>
        </p:nvSpPr>
        <p:spPr>
          <a:xfrm>
            <a:off x="827584" y="548680"/>
            <a:ext cx="7886700" cy="61646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проведения ГИА-11</a:t>
            </a:r>
          </a:p>
        </p:txBody>
      </p:sp>
      <p:pic>
        <p:nvPicPr>
          <p:cNvPr id="17" name="Рисунок 16">
            <a:hlinkClick r:id="rId2"/>
            <a:extLst>
              <a:ext uri="{FF2B5EF4-FFF2-40B4-BE49-F238E27FC236}">
                <a16:creationId xmlns="" xmlns:a16="http://schemas.microsoft.com/office/drawing/2014/main" id="{0B475322-E15B-118A-4FBB-49F7F24120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59" t="4836" r="14435" b="767"/>
          <a:stretch>
            <a:fillRect/>
          </a:stretch>
        </p:blipFill>
        <p:spPr>
          <a:xfrm>
            <a:off x="5942135" y="1740879"/>
            <a:ext cx="2573267" cy="466871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733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98827" y="3213424"/>
            <a:ext cx="1079500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8177" y="3477894"/>
            <a:ext cx="1079500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0718" y="2732940"/>
            <a:ext cx="220663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08617" y="3082188"/>
            <a:ext cx="669925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5171" y="2876937"/>
            <a:ext cx="684213" cy="71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531" y="2660829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05025" y="2542439"/>
            <a:ext cx="306388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801" name="Подзаголовок 4"/>
          <p:cNvSpPr txBox="1">
            <a:spLocks/>
          </p:cNvSpPr>
          <p:nvPr/>
        </p:nvSpPr>
        <p:spPr bwMode="auto">
          <a:xfrm>
            <a:off x="1438011" y="-185174"/>
            <a:ext cx="7126288" cy="96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endParaRPr lang="ru-RU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5562" y="-46727"/>
            <a:ext cx="819439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2E3192"/>
                </a:solidFill>
                <a:latin typeface="Cambria" pitchFamily="18" charset="0"/>
              </a:rPr>
              <a:t>Итоговое    сочинение –  </a:t>
            </a:r>
            <a:r>
              <a:rPr lang="ru-RU" sz="4000" b="1" u="sng" dirty="0" smtClean="0">
                <a:solidFill>
                  <a:srgbClr val="C00000"/>
                </a:solidFill>
                <a:latin typeface="Cambria" pitchFamily="18" charset="0"/>
              </a:rPr>
              <a:t>допуск  к  ЕГЭ </a:t>
            </a:r>
            <a:endParaRPr lang="ru-RU" sz="2400" b="1" u="sng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7" y="918729"/>
            <a:ext cx="2376264" cy="9288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Расписание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79" y="2066658"/>
            <a:ext cx="8434363" cy="617661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u="sng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Время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начало в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10.00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местному времени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u="sng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Сочинение/Изложение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–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 часа 55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минут</a:t>
            </a:r>
            <a:endParaRPr lang="ru-RU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7" y="2807676"/>
            <a:ext cx="8434362" cy="64978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Места проведения</a:t>
            </a:r>
            <a:r>
              <a:rPr lang="ru-RU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</a:p>
          <a:p>
            <a:pPr lvl="0">
              <a:spcAft>
                <a:spcPts val="0"/>
              </a:spcAft>
            </a:pPr>
            <a:r>
              <a:rPr lang="ru-RU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 выпускников текущего года – </a:t>
            </a:r>
            <a:r>
              <a:rPr lang="ru-RU" u="sng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своих школах</a:t>
            </a:r>
            <a:r>
              <a:rPr lang="ru-RU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82364" y="863205"/>
            <a:ext cx="2109971" cy="31975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03.12.2025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82366" y="1233440"/>
            <a:ext cx="2109971" cy="29942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04.02.2026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82365" y="1591190"/>
            <a:ext cx="2109971" cy="25639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08.04.20256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16200000">
            <a:off x="3250158" y="554267"/>
            <a:ext cx="928851" cy="1657997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3364" y="3731977"/>
            <a:ext cx="4744757" cy="2433441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Размещение тем за 20 минут – </a:t>
            </a:r>
            <a:r>
              <a:rPr lang="en-US" b="1" dirty="0" err="1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ege</a:t>
            </a: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en-US" b="1" dirty="0" err="1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edu</a:t>
            </a: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en-US" b="1" dirty="0" err="1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ru</a:t>
            </a: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fipi.ru</a:t>
            </a:r>
            <a:r>
              <a:rPr lang="ru-RU" b="1" dirty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за 15 минут - </a:t>
            </a:r>
            <a:r>
              <a:rPr lang="en-US" b="1" dirty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http://</a:t>
            </a:r>
            <a:r>
              <a:rPr lang="en-US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www.rcoi61.ru</a:t>
            </a:r>
            <a:endParaRPr lang="ru-RU" b="1" dirty="0" smtClean="0">
              <a:solidFill>
                <a:srgbClr val="33339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Бланковая технология с обязательным сканированием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333399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Проверка копий работ</a:t>
            </a:r>
            <a:endParaRPr lang="ru-RU" b="1" dirty="0">
              <a:solidFill>
                <a:srgbClr val="333399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2" name="Рисунок 21"/>
          <p:cNvPicPr/>
          <p:nvPr/>
        </p:nvPicPr>
        <p:blipFill rotWithShape="1">
          <a:blip r:embed="rId3"/>
          <a:srcRect b="12201"/>
          <a:stretch/>
        </p:blipFill>
        <p:spPr>
          <a:xfrm>
            <a:off x="5587929" y="3789040"/>
            <a:ext cx="3242027" cy="21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сочинению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1.Объём итогового сочинения (не менее 250 !!! слов</a:t>
            </a:r>
            <a:r>
              <a:rPr lang="ru-RU" alt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alt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2.Самостоятельность написания итогового сочинения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37610" y="5157306"/>
            <a:ext cx="68828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Подробная информация размещена </a:t>
            </a:r>
            <a:r>
              <a:rPr lang="ru-RU" sz="2800" dirty="0">
                <a:solidFill>
                  <a:srgbClr val="306AFD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на сайте ФГБНУ "ФИПИ"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63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931985"/>
          </a:xfrm>
        </p:spPr>
        <p:txBody>
          <a:bodyPr anchor="t"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2025/26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на экзамене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темы, которые уже использовались в прошлые годы (в закрытом банке ФИПИ их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 двух тысяч).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28" y="1213343"/>
            <a:ext cx="9061572" cy="555124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Духовно-нравственные ориентиры в жизни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 Внутренний мир человека и его личностные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 Отношение человека к другому человеку (окружению), нравственные идеалы и выбор между добром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злом.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 Познание человеком самого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себя.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 Свобода человека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ограничения.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в жизни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Семья, род; семейные ценности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Человек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 Родина, государство, гражданская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человека, традиции.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Природа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Наука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Искусство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8" y="4794026"/>
            <a:ext cx="2218288" cy="197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564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900" t="40625" r="45432" b="17500"/>
          <a:stretch>
            <a:fillRect/>
          </a:stretch>
        </p:blipFill>
        <p:spPr bwMode="auto">
          <a:xfrm>
            <a:off x="126465" y="289560"/>
            <a:ext cx="8940655" cy="6294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416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715" y="260648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ГИА-11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945" y="3062688"/>
            <a:ext cx="8032145" cy="3777622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 ГИА: русский язык, математика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по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выбору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обучающихся: литература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физика, химия, биология, география, история, обществознание, математика (профиль), иностранные языки, информатика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3" y="1412878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ru-RU" sz="2800" dirty="0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Государственная итоговая аттестация по образовательным программам среднего общего образования (ГИА-11),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является обязательной! </a:t>
            </a:r>
          </a:p>
        </p:txBody>
      </p:sp>
    </p:spTree>
    <p:extLst>
      <p:ext uri="{BB962C8B-B14F-4D97-AF65-F5344CB8AC3E}">
        <p14:creationId xmlns:p14="http://schemas.microsoft.com/office/powerpoint/2010/main" val="41765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10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4471</TotalTime>
  <Words>1401</Words>
  <Application>Microsoft Office PowerPoint</Application>
  <PresentationFormat>Экран (4:3)</PresentationFormat>
  <Paragraphs>246</Paragraphs>
  <Slides>33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33</vt:i4>
      </vt:variant>
    </vt:vector>
  </HeadingPairs>
  <TitlesOfParts>
    <vt:vector size="46" baseType="lpstr">
      <vt:lpstr>Легкий дым</vt:lpstr>
      <vt:lpstr>1_Легкий дым</vt:lpstr>
      <vt:lpstr>2_Легкий дым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8_Тема Office</vt:lpstr>
      <vt:lpstr>9_Тема Office</vt:lpstr>
      <vt:lpstr>7_Тема Office</vt:lpstr>
      <vt:lpstr>10_Тема Office</vt:lpstr>
      <vt:lpstr>Презентация PowerPoint</vt:lpstr>
      <vt:lpstr>Нормативная база </vt:lpstr>
      <vt:lpstr>Презентация PowerPoint</vt:lpstr>
      <vt:lpstr>Презентация PowerPoint</vt:lpstr>
      <vt:lpstr>Презентация PowerPoint</vt:lpstr>
      <vt:lpstr>Требования к сочинению</vt:lpstr>
      <vt:lpstr>В 2025/26 учебном году на экзамене будут темы, которые уже использовались в прошлые годы (в закрытом банке ФИПИ их около двух тысяч).</vt:lpstr>
      <vt:lpstr>Презентация PowerPoint</vt:lpstr>
      <vt:lpstr>ГИА-11- 2026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результатов ГИА</vt:lpstr>
      <vt:lpstr>Оценка результатов ГИА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ПОДАВЛЕНИЕ СИГНАЛА СОТОВОЙ СВЯЗИ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Рособрнадзор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Асланова Улькяр Теймуровна</dc:creator>
  <cp:lastModifiedBy>8каб</cp:lastModifiedBy>
  <cp:revision>302</cp:revision>
  <cp:lastPrinted>2014-10-09T17:27:59Z</cp:lastPrinted>
  <dcterms:created xsi:type="dcterms:W3CDTF">2014-10-08T15:07:29Z</dcterms:created>
  <dcterms:modified xsi:type="dcterms:W3CDTF">2025-10-20T13:15:00Z</dcterms:modified>
</cp:coreProperties>
</file>