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91" r:id="rId3"/>
    <p:sldId id="257" r:id="rId4"/>
    <p:sldId id="258" r:id="rId5"/>
    <p:sldId id="259" r:id="rId6"/>
    <p:sldId id="263" r:id="rId7"/>
    <p:sldId id="261" r:id="rId8"/>
    <p:sldId id="262" r:id="rId9"/>
    <p:sldId id="282" r:id="rId10"/>
    <p:sldId id="283" r:id="rId11"/>
    <p:sldId id="278" r:id="rId12"/>
    <p:sldId id="285" r:id="rId13"/>
    <p:sldId id="266" r:id="rId14"/>
    <p:sldId id="267" r:id="rId15"/>
    <p:sldId id="268" r:id="rId16"/>
    <p:sldId id="286" r:id="rId17"/>
    <p:sldId id="264" r:id="rId18"/>
    <p:sldId id="277" r:id="rId19"/>
    <p:sldId id="287" r:id="rId20"/>
    <p:sldId id="288" r:id="rId21"/>
    <p:sldId id="270" r:id="rId22"/>
    <p:sldId id="271" r:id="rId23"/>
    <p:sldId id="273" r:id="rId24"/>
    <p:sldId id="274" r:id="rId25"/>
    <p:sldId id="275" r:id="rId26"/>
    <p:sldId id="276" r:id="rId27"/>
    <p:sldId id="289" r:id="rId28"/>
    <p:sldId id="280" r:id="rId29"/>
    <p:sldId id="281" r:id="rId30"/>
    <p:sldId id="27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6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0F18-DE61-4F75-91D8-C1D440F1992B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5B63C-BB28-4A41-9D71-52DB747964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5B63C-BB28-4A41-9D71-52DB747964B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356"/>
            <a:ext cx="9144000" cy="6697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28926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429124" y="37861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357166"/>
            <a:ext cx="865802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dirty="0" smtClean="0"/>
              <a:t>МБОУ «Ленинская школа»</a:t>
            </a:r>
          </a:p>
          <a:p>
            <a:pPr algn="ctr"/>
            <a:r>
              <a:rPr lang="ru-RU" sz="2800" dirty="0" smtClean="0"/>
              <a:t>Красногвардейского района Республика Крым</a:t>
            </a:r>
          </a:p>
          <a:p>
            <a:endParaRPr lang="ru-RU" sz="2800" dirty="0" smtClean="0"/>
          </a:p>
          <a:p>
            <a:r>
              <a:rPr lang="ru-RU" sz="2800" dirty="0" smtClean="0"/>
              <a:t>                             Папа,  мама и я – читающая семья</a:t>
            </a:r>
          </a:p>
          <a:p>
            <a:r>
              <a:rPr lang="ru-RU" sz="2800" dirty="0" smtClean="0"/>
              <a:t>                                Библиотечный конкурс </a:t>
            </a:r>
          </a:p>
          <a:p>
            <a:r>
              <a:rPr lang="ru-RU" sz="2800" dirty="0" smtClean="0"/>
              <a:t>                          для учащихся  1- 4 классов и родителей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pPr algn="r"/>
            <a:r>
              <a:rPr lang="ru-RU" sz="2800" dirty="0" smtClean="0"/>
              <a:t>Педагог – библиотекарь  </a:t>
            </a:r>
            <a:r>
              <a:rPr lang="ru-RU" sz="2800" dirty="0" err="1" smtClean="0"/>
              <a:t>Блезарова</a:t>
            </a:r>
            <a:r>
              <a:rPr lang="ru-RU" sz="2800" dirty="0" smtClean="0"/>
              <a:t> Э.Ю.</a:t>
            </a:r>
            <a:endParaRPr lang="ru-RU" sz="2800" dirty="0"/>
          </a:p>
        </p:txBody>
      </p:sp>
      <p:pic>
        <p:nvPicPr>
          <p:cNvPr id="9" name="Рисунок 8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30" y="3214687"/>
            <a:ext cx="4366212" cy="2786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-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8715436" cy="6858000"/>
          </a:xfrm>
        </p:spPr>
      </p:pic>
      <p:pic>
        <p:nvPicPr>
          <p:cNvPr id="5" name="Рисунок 4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14290"/>
            <a:ext cx="8643998" cy="635798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21957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14480" y="214290"/>
            <a:ext cx="635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Театральный конкурс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IMG_59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85729"/>
            <a:ext cx="8763027" cy="62865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4348" y="285728"/>
            <a:ext cx="7846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«Как старик на рынке корову продавал».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С. Михалков.      Семья </a:t>
            </a:r>
            <a:r>
              <a:rPr lang="ru-RU" sz="3200" dirty="0" err="1" smtClean="0">
                <a:solidFill>
                  <a:schemeClr val="bg1"/>
                </a:solidFill>
              </a:rPr>
              <a:t>Мустафаевых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IMG_59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2852"/>
            <a:ext cx="8715404" cy="65008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4414" y="357166"/>
            <a:ext cx="67151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С. Маршак «Телефон»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Семья Севастьяновых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IMG_59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0710"/>
            <a:ext cx="8929718" cy="6697289"/>
          </a:xfrm>
          <a:prstGeom prst="rect">
            <a:avLst/>
          </a:prstGeom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743742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формировать доброжелательные и доверительные отношения между родителями и детьми.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214290"/>
            <a:ext cx="8286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И.Крылов Басня «Ворона и лисица» 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Семья Полянских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171ca75a498e7715adfbe9bea29deb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643710"/>
          </a:xfrm>
        </p:spPr>
      </p:pic>
      <p:sp>
        <p:nvSpPr>
          <p:cNvPr id="5" name="TextBox 4"/>
          <p:cNvSpPr txBox="1"/>
          <p:nvPr/>
        </p:nvSpPr>
        <p:spPr>
          <a:xfrm>
            <a:off x="1643042" y="1000108"/>
            <a:ext cx="635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Музыкальный конкурс</a:t>
            </a:r>
            <a:endParaRPr lang="ru-RU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IMG_59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0303" y="214289"/>
            <a:ext cx="5388121" cy="4000529"/>
          </a:xfrm>
          <a:prstGeom prst="rect">
            <a:avLst/>
          </a:prstGeom>
        </p:spPr>
      </p:pic>
      <p:pic>
        <p:nvPicPr>
          <p:cNvPr id="6" name="Рисунок 5" descr="IMG_59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1171" y="214291"/>
            <a:ext cx="3437110" cy="3643337"/>
          </a:xfrm>
          <a:prstGeom prst="rect">
            <a:avLst/>
          </a:prstGeom>
        </p:spPr>
      </p:pic>
      <p:pic>
        <p:nvPicPr>
          <p:cNvPr id="7" name="Рисунок 6" descr="IMG_59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64" y="4071942"/>
            <a:ext cx="4214842" cy="25003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282" y="142852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        Конкурс -  викторина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      «Волшебный сундучок»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8715436" cy="6858000"/>
          </a:xfrm>
        </p:spPr>
      </p:pic>
      <p:pic>
        <p:nvPicPr>
          <p:cNvPr id="5" name="Рисунок 4" descr="IMG_59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85776"/>
            <a:ext cx="9144000" cy="71437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28794" y="0"/>
            <a:ext cx="6143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Слово жюри.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                        Награждение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 названия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Конкурс «Мама, папа и я – читающая семья» – </a:t>
            </a: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 новая и перспективная форма работы                             в нашей 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библиотеке, которая объединяет детей </a:t>
            </a: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родителей.</a:t>
            </a: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конкурсе проводятся  задания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знание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текста</a:t>
            </a:r>
          </a:p>
          <a:p>
            <a:pPr lvl="0" indent="22860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рассказов, стихотворений, песен из        мультфильмов,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 сообразительность. </a:t>
            </a: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Большой интерес вызывает у болельщиков </a:t>
            </a: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домашнее задание команд:</a:t>
            </a: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родители с детьми разыгрывают сценку</a:t>
            </a: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из художественного произведения.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Всё это помогает формировать </a:t>
            </a: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устойчивый читательский интерес.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nnamed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20171028_2039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034610"/>
            <a:ext cx="8358246" cy="58233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0100" y="142852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Семья   </a:t>
            </a:r>
            <a:r>
              <a:rPr lang="ru-RU" sz="3600" dirty="0" err="1" smtClean="0"/>
              <a:t>Блезаровых</a:t>
            </a:r>
            <a:endParaRPr lang="ru-RU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1509288082177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663"/>
            <a:ext cx="9144000" cy="673067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8715436" cy="6858000"/>
          </a:xfrm>
        </p:spPr>
      </p:pic>
      <p:pic>
        <p:nvPicPr>
          <p:cNvPr id="5" name="Рисунок 4" descr="IMG_93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81000"/>
            <a:ext cx="8429684" cy="60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7290" y="357166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Семья Титаревых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8715436" cy="6858000"/>
          </a:xfrm>
        </p:spPr>
      </p:pic>
      <p:pic>
        <p:nvPicPr>
          <p:cNvPr id="5" name="Рисунок 4" descr="IMG_34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85728"/>
            <a:ext cx="8358246" cy="60722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00364" y="357166"/>
            <a:ext cx="3599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Семья </a:t>
            </a:r>
            <a:r>
              <a:rPr lang="ru-RU" sz="3600" dirty="0" err="1" smtClean="0">
                <a:solidFill>
                  <a:schemeClr val="bg1"/>
                </a:solidFill>
              </a:rPr>
              <a:t>Тиняковых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8715436" cy="6858000"/>
          </a:xfrm>
        </p:spPr>
      </p:pic>
      <p:pic>
        <p:nvPicPr>
          <p:cNvPr id="5" name="Рисунок 4" descr="Семья Галкиных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500042"/>
            <a:ext cx="8408912" cy="59293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5984" y="500042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Семья Галкиных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8715436" cy="6858000"/>
          </a:xfrm>
        </p:spPr>
      </p:pic>
      <p:pic>
        <p:nvPicPr>
          <p:cNvPr id="5" name="Рисунок 4" descr="Читаем перед сном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0"/>
            <a:ext cx="8715436" cy="63758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57356" y="214290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Семья Полянских</a:t>
            </a:r>
            <a:endParaRPr lang="ru-RU" sz="3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336250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0"/>
            <a:ext cx="8501090" cy="6858000"/>
          </a:xfrm>
        </p:spPr>
      </p:pic>
      <p:pic>
        <p:nvPicPr>
          <p:cNvPr id="5" name="Рисунок 4" descr="img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8715436" cy="6858000"/>
          </a:xfrm>
        </p:spPr>
      </p:pic>
      <p:pic>
        <p:nvPicPr>
          <p:cNvPr id="5" name="Рисунок 4" descr="Без назван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04" y="361855"/>
            <a:ext cx="8121100" cy="60829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13826157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Цель: сплочение детей, родителей и учителей,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воспитание у школьников любви  к чтению,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приобщение их   к 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семейному чтению.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Задачи:</a:t>
            </a:r>
          </a:p>
          <a:p>
            <a:pPr lvl="0">
              <a:buFont typeface="Wingdings" pitchFamily="2" charset="2"/>
              <a:buChar char="Ø"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dirty="0" smtClean="0"/>
              <a:t>изучить читательскую ситуацию в семьях,</a:t>
            </a:r>
          </a:p>
          <a:p>
            <a:pPr lvl="0"/>
            <a:r>
              <a:rPr lang="ru-RU" sz="3200" dirty="0" smtClean="0"/>
              <a:t>круг детского чтения;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3200" dirty="0" smtClean="0"/>
              <a:t> расширить социальное партнерство,</a:t>
            </a:r>
          </a:p>
          <a:p>
            <a:pPr lvl="0"/>
            <a:r>
              <a:rPr lang="ru-RU" sz="3200" dirty="0" smtClean="0"/>
              <a:t> привлечь детей и родителей к чтению;</a:t>
            </a:r>
          </a:p>
          <a:p>
            <a:pPr lvl="0">
              <a:buFont typeface="Wingdings" pitchFamily="2" charset="2"/>
              <a:buChar char="Ø"/>
            </a:pPr>
            <a:r>
              <a:rPr lang="ru-RU" sz="3200" dirty="0" smtClean="0"/>
              <a:t> развивать творческие способности;</a:t>
            </a:r>
          </a:p>
          <a:p>
            <a:pPr lvl="0">
              <a:buFont typeface="Wingdings" pitchFamily="2" charset="2"/>
              <a:buChar char="Ø"/>
            </a:pPr>
            <a:r>
              <a:rPr lang="ru-RU" sz="3200" dirty="0" smtClean="0"/>
              <a:t>оказать семье информационную помощь;                                                                </a:t>
            </a:r>
          </a:p>
          <a:p>
            <a:pPr lvl="0">
              <a:buFont typeface="Wingdings" pitchFamily="2" charset="2"/>
              <a:buChar char="Ø"/>
            </a:pPr>
            <a:r>
              <a:rPr lang="ru-RU" sz="3200" dirty="0" smtClean="0"/>
              <a:t>выявить самую читающую семью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8715436" cy="6858000"/>
          </a:xfrm>
        </p:spPr>
      </p:pic>
      <p:pic>
        <p:nvPicPr>
          <p:cNvPr id="5" name="Рисунок 4" descr="unname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67842"/>
            <a:ext cx="8215370" cy="63329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detsad-123231-14617546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136"/>
            <a:ext cx="8929718" cy="64421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IMG_58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4290"/>
            <a:ext cx="9044609" cy="65008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71670" y="100010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" y="428604"/>
            <a:ext cx="9001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       Книжная выставка «Писатели детям»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IMG_58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2" y="214290"/>
            <a:ext cx="892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Участники конкурса:   Севастьянова Т. В. и </a:t>
            </a:r>
            <a:r>
              <a:rPr lang="ru-RU" sz="2800" dirty="0" err="1" smtClean="0">
                <a:solidFill>
                  <a:srgbClr val="FFFF00"/>
                </a:solidFill>
              </a:rPr>
              <a:t>Усвятцев</a:t>
            </a:r>
            <a:r>
              <a:rPr lang="ru-RU" sz="2800" dirty="0" smtClean="0">
                <a:solidFill>
                  <a:srgbClr val="FFFF00"/>
                </a:solidFill>
              </a:rPr>
              <a:t> А</a:t>
            </a:r>
          </a:p>
          <a:p>
            <a:r>
              <a:rPr lang="ru-RU" sz="2800" dirty="0" smtClean="0">
                <a:solidFill>
                  <a:srgbClr val="FFFF00"/>
                </a:solidFill>
              </a:rPr>
              <a:t>                                </a:t>
            </a:r>
            <a:r>
              <a:rPr lang="ru-RU" sz="2800" dirty="0" err="1" smtClean="0">
                <a:solidFill>
                  <a:srgbClr val="FFFF00"/>
                </a:solidFill>
              </a:rPr>
              <a:t>Мустафаева</a:t>
            </a:r>
            <a:r>
              <a:rPr lang="ru-RU" sz="2800" dirty="0" smtClean="0">
                <a:solidFill>
                  <a:srgbClr val="FFFF00"/>
                </a:solidFill>
              </a:rPr>
              <a:t> Э.А.   и  </a:t>
            </a:r>
            <a:r>
              <a:rPr lang="ru-RU" sz="2800" dirty="0" err="1" smtClean="0">
                <a:solidFill>
                  <a:srgbClr val="FFFF00"/>
                </a:solidFill>
              </a:rPr>
              <a:t>Мустафаева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Анифе</a:t>
            </a:r>
            <a:endParaRPr lang="ru-RU" sz="2800" dirty="0" smtClean="0">
              <a:solidFill>
                <a:srgbClr val="FFFF00"/>
              </a:solidFill>
            </a:endParaRPr>
          </a:p>
          <a:p>
            <a:r>
              <a:rPr lang="ru-RU" sz="2800" dirty="0" smtClean="0">
                <a:solidFill>
                  <a:srgbClr val="FFFF00"/>
                </a:solidFill>
              </a:rPr>
              <a:t>                                Полянская Т.М. и Полянская Анастасия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IMG_58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4290"/>
            <a:ext cx="8858280" cy="66437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0100" y="357166"/>
            <a:ext cx="771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 Строгое  и справедливое жюри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12858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5" y="0"/>
            <a:ext cx="9358346" cy="6858000"/>
          </a:xfrm>
        </p:spPr>
      </p:pic>
      <p:pic>
        <p:nvPicPr>
          <p:cNvPr id="5" name="Рисунок 4" descr="IMG_58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785794"/>
            <a:ext cx="3571900" cy="3357586"/>
          </a:xfrm>
          <a:prstGeom prst="rect">
            <a:avLst/>
          </a:prstGeom>
        </p:spPr>
      </p:pic>
      <p:pic>
        <p:nvPicPr>
          <p:cNvPr id="6" name="Рисунок 5" descr="IMG_58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0298" y="4143380"/>
            <a:ext cx="3857652" cy="2475824"/>
          </a:xfrm>
          <a:prstGeom prst="rect">
            <a:avLst/>
          </a:prstGeom>
        </p:spPr>
      </p:pic>
      <p:pic>
        <p:nvPicPr>
          <p:cNvPr id="7" name="Рисунок 6" descr="IMG_589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571480"/>
            <a:ext cx="4214842" cy="3571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5786" y="214290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Визитная карточка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8960935" cy="685799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286</Words>
  <PresentationFormat>Экран (4:3)</PresentationFormat>
  <Paragraphs>66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Владелец</cp:lastModifiedBy>
  <cp:revision>62</cp:revision>
  <dcterms:created xsi:type="dcterms:W3CDTF">2020-11-06T09:15:39Z</dcterms:created>
  <dcterms:modified xsi:type="dcterms:W3CDTF">2020-11-09T20:08:53Z</dcterms:modified>
</cp:coreProperties>
</file>