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sldIdLst>
    <p:sldId id="256" r:id="rId2"/>
    <p:sldId id="264" r:id="rId3"/>
    <p:sldId id="265" r:id="rId4"/>
    <p:sldId id="257" r:id="rId5"/>
    <p:sldId id="258" r:id="rId6"/>
    <p:sldId id="259" r:id="rId7"/>
    <p:sldId id="260" r:id="rId8"/>
    <p:sldId id="262" r:id="rId9"/>
    <p:sldId id="263"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61FAB6-F5CE-4E26-93BE-E400B8CE5F84}" type="datetimeFigureOut">
              <a:rPr lang="ru-RU" smtClean="0"/>
              <a:t>11.04.2019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C5A6F5-1E3B-435F-9556-26438ACAE8A4}" type="slidenum">
              <a:rPr lang="ru-RU" smtClean="0"/>
              <a:t>‹#›</a:t>
            </a:fld>
            <a:endParaRPr lang="ru-RU"/>
          </a:p>
        </p:txBody>
      </p:sp>
    </p:spTree>
    <p:extLst>
      <p:ext uri="{BB962C8B-B14F-4D97-AF65-F5344CB8AC3E}">
        <p14:creationId xmlns:p14="http://schemas.microsoft.com/office/powerpoint/2010/main" val="153159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0C5A6F5-1E3B-435F-9556-26438ACAE8A4}" type="slidenum">
              <a:rPr lang="ru-RU" smtClean="0"/>
              <a:t>8</a:t>
            </a:fld>
            <a:endParaRPr lang="ru-RU"/>
          </a:p>
        </p:txBody>
      </p:sp>
    </p:spTree>
    <p:extLst>
      <p:ext uri="{BB962C8B-B14F-4D97-AF65-F5344CB8AC3E}">
        <p14:creationId xmlns:p14="http://schemas.microsoft.com/office/powerpoint/2010/main" val="3733185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t>11.04.2019</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t>11.04.2019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t>11.04.2019</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412776"/>
            <a:ext cx="8062912" cy="1470025"/>
          </a:xfrm>
        </p:spPr>
        <p:txBody>
          <a:bodyPr/>
          <a:lstStyle/>
          <a:p>
            <a:r>
              <a:rPr lang="ru-RU" dirty="0" smtClean="0">
                <a:latin typeface="Times New Roman" pitchFamily="18" charset="0"/>
                <a:cs typeface="Times New Roman" pitchFamily="18" charset="0"/>
              </a:rPr>
              <a:t>Математическая регата</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835696" y="5661248"/>
            <a:ext cx="6400800" cy="1752600"/>
          </a:xfrm>
        </p:spPr>
        <p:txBody>
          <a:bodyPr/>
          <a:lstStyle/>
          <a:p>
            <a:pPr algn="ctr"/>
            <a:r>
              <a:rPr lang="ru-RU" dirty="0" smtClean="0">
                <a:latin typeface="Times New Roman" pitchFamily="18" charset="0"/>
                <a:cs typeface="Times New Roman" pitchFamily="18" charset="0"/>
              </a:rPr>
              <a:t>Учитель Коновалова Ю.С</a:t>
            </a:r>
            <a:r>
              <a:rPr lang="ru-RU" dirty="0" smtClean="0">
                <a:latin typeface="Times New Roman" pitchFamily="18" charset="0"/>
                <a:cs typeface="Times New Roman" pitchFamily="18" charset="0"/>
              </a:rPr>
              <a:t>.</a:t>
            </a:r>
          </a:p>
          <a:p>
            <a:pPr algn="ctr"/>
            <a:r>
              <a:rPr lang="ru-RU" dirty="0" smtClean="0">
                <a:latin typeface="Times New Roman" pitchFamily="18" charset="0"/>
                <a:cs typeface="Times New Roman" pitchFamily="18" charset="0"/>
              </a:rPr>
              <a:t>2016 – 2017 учебный год</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9185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1086821"/>
            <a:ext cx="4572000" cy="4684359"/>
          </a:xfrm>
          <a:prstGeom prst="rect">
            <a:avLst/>
          </a:prstGeom>
        </p:spPr>
        <p:txBody>
          <a:bodyPr>
            <a:spAutoFit/>
          </a:bodyPr>
          <a:lstStyle/>
          <a:p>
            <a:pPr>
              <a:lnSpc>
                <a:spcPct val="115000"/>
              </a:lnSpc>
              <a:spcAft>
                <a:spcPts val="1000"/>
              </a:spcAft>
            </a:pPr>
            <a:r>
              <a:rPr lang="ru-RU" dirty="0">
                <a:latin typeface="Times New Roman"/>
                <a:ea typeface="Calibri"/>
                <a:cs typeface="Times New Roman"/>
              </a:rPr>
              <a:t>Итоги игры:</a:t>
            </a:r>
            <a:endParaRPr lang="ru-RU" sz="1400" dirty="0">
              <a:latin typeface="Calibri"/>
              <a:ea typeface="Calibri"/>
              <a:cs typeface="Times New Roman"/>
            </a:endParaRPr>
          </a:p>
          <a:p>
            <a:pPr>
              <a:lnSpc>
                <a:spcPct val="115000"/>
              </a:lnSpc>
              <a:spcAft>
                <a:spcPts val="1000"/>
              </a:spcAft>
            </a:pPr>
            <a:r>
              <a:rPr lang="ru-RU" dirty="0">
                <a:latin typeface="Times New Roman"/>
                <a:ea typeface="Calibri"/>
                <a:cs typeface="Times New Roman"/>
              </a:rPr>
              <a:t>«Квадратные корни» 16 баллов (3 место)</a:t>
            </a:r>
            <a:endParaRPr lang="ru-RU" sz="1400" dirty="0">
              <a:latin typeface="Calibri"/>
              <a:ea typeface="Calibri"/>
              <a:cs typeface="Times New Roman"/>
            </a:endParaRPr>
          </a:p>
          <a:p>
            <a:pPr>
              <a:lnSpc>
                <a:spcPct val="115000"/>
              </a:lnSpc>
              <a:spcAft>
                <a:spcPts val="1000"/>
              </a:spcAft>
            </a:pPr>
            <a:r>
              <a:rPr lang="ru-RU" dirty="0">
                <a:latin typeface="Times New Roman"/>
                <a:ea typeface="Calibri"/>
                <a:cs typeface="Times New Roman"/>
              </a:rPr>
              <a:t>«</a:t>
            </a:r>
            <a:r>
              <a:rPr lang="ru-RU" dirty="0" err="1">
                <a:latin typeface="Times New Roman"/>
                <a:ea typeface="Calibri"/>
                <a:cs typeface="Times New Roman"/>
              </a:rPr>
              <a:t>Пифагорцы</a:t>
            </a:r>
            <a:r>
              <a:rPr lang="ru-RU" dirty="0">
                <a:latin typeface="Times New Roman"/>
                <a:ea typeface="Calibri"/>
                <a:cs typeface="Times New Roman"/>
              </a:rPr>
              <a:t>» 26 баллов (2 место)</a:t>
            </a:r>
            <a:endParaRPr lang="ru-RU" sz="1400" dirty="0">
              <a:latin typeface="Calibri"/>
              <a:ea typeface="Calibri"/>
              <a:cs typeface="Times New Roman"/>
            </a:endParaRPr>
          </a:p>
          <a:p>
            <a:pPr>
              <a:lnSpc>
                <a:spcPct val="115000"/>
              </a:lnSpc>
              <a:spcAft>
                <a:spcPts val="1000"/>
              </a:spcAft>
            </a:pPr>
            <a:r>
              <a:rPr lang="ru-RU" dirty="0">
                <a:latin typeface="Times New Roman"/>
                <a:ea typeface="Calibri"/>
                <a:cs typeface="Times New Roman"/>
              </a:rPr>
              <a:t>«Нолики» 43 балла (1 место)</a:t>
            </a:r>
            <a:endParaRPr lang="ru-RU" sz="1400" dirty="0">
              <a:latin typeface="Calibri"/>
              <a:ea typeface="Calibri"/>
              <a:cs typeface="Times New Roman"/>
            </a:endParaRPr>
          </a:p>
          <a:p>
            <a:pPr>
              <a:lnSpc>
                <a:spcPct val="115000"/>
              </a:lnSpc>
              <a:spcAft>
                <a:spcPts val="1000"/>
              </a:spcAft>
            </a:pPr>
            <a:r>
              <a:rPr lang="ru-RU" b="1" dirty="0">
                <a:latin typeface="Times New Roman"/>
                <a:ea typeface="Calibri"/>
                <a:cs typeface="Times New Roman"/>
              </a:rPr>
              <a:t>Используемая литература:</a:t>
            </a:r>
            <a:endParaRPr lang="ru-RU" sz="1400" dirty="0">
              <a:latin typeface="Calibri"/>
              <a:ea typeface="Calibri"/>
              <a:cs typeface="Times New Roman"/>
            </a:endParaRPr>
          </a:p>
          <a:p>
            <a:pPr>
              <a:lnSpc>
                <a:spcPct val="115000"/>
              </a:lnSpc>
              <a:spcAft>
                <a:spcPts val="1000"/>
              </a:spcAft>
            </a:pPr>
            <a:r>
              <a:rPr lang="ru-RU" dirty="0">
                <a:latin typeface="Times New Roman"/>
                <a:ea typeface="Calibri"/>
                <a:cs typeface="Times New Roman"/>
              </a:rPr>
              <a:t>Московские математические регаты/ Сост. </a:t>
            </a:r>
            <a:r>
              <a:rPr lang="ru-RU" dirty="0" err="1">
                <a:latin typeface="Times New Roman"/>
                <a:ea typeface="Calibri"/>
                <a:cs typeface="Times New Roman"/>
              </a:rPr>
              <a:t>А.Д.Блинков</a:t>
            </a:r>
            <a:r>
              <a:rPr lang="ru-RU" dirty="0">
                <a:latin typeface="Times New Roman"/>
                <a:ea typeface="Calibri"/>
                <a:cs typeface="Times New Roman"/>
              </a:rPr>
              <a:t>, </a:t>
            </a:r>
            <a:r>
              <a:rPr lang="ru-RU" dirty="0" err="1">
                <a:latin typeface="Times New Roman"/>
                <a:ea typeface="Calibri"/>
                <a:cs typeface="Times New Roman"/>
              </a:rPr>
              <a:t>Е.С.Горская</a:t>
            </a:r>
            <a:r>
              <a:rPr lang="ru-RU" dirty="0">
                <a:latin typeface="Times New Roman"/>
                <a:ea typeface="Calibri"/>
                <a:cs typeface="Times New Roman"/>
              </a:rPr>
              <a:t>, В.М. Гурвиц. – М.: МЦНМО, 2007.</a:t>
            </a:r>
            <a:endParaRPr lang="ru-RU" sz="1400" dirty="0">
              <a:latin typeface="Calibri"/>
              <a:ea typeface="Calibri"/>
              <a:cs typeface="Times New Roman"/>
            </a:endParaRPr>
          </a:p>
          <a:p>
            <a:pPr algn="just">
              <a:lnSpc>
                <a:spcPct val="115000"/>
              </a:lnSpc>
              <a:spcAft>
                <a:spcPts val="1000"/>
              </a:spcAft>
            </a:pPr>
            <a:r>
              <a:rPr lang="ru-RU" dirty="0" err="1">
                <a:latin typeface="Times New Roman"/>
                <a:ea typeface="Calibri"/>
                <a:cs typeface="Times New Roman"/>
              </a:rPr>
              <a:t>А.В.Фарков</a:t>
            </a:r>
            <a:r>
              <a:rPr lang="ru-RU" dirty="0">
                <a:latin typeface="Times New Roman"/>
                <a:ea typeface="Calibri"/>
                <a:cs typeface="Times New Roman"/>
              </a:rPr>
              <a:t> «Организация внеклассной работы по математике в современной общеобразовательной школе» 5-11 классы: Учебное пособие.-М.: «</a:t>
            </a:r>
            <a:r>
              <a:rPr lang="ru-RU" dirty="0" err="1">
                <a:latin typeface="Times New Roman"/>
                <a:ea typeface="Calibri"/>
                <a:cs typeface="Times New Roman"/>
              </a:rPr>
              <a:t>Илекса</a:t>
            </a:r>
            <a:r>
              <a:rPr lang="ru-RU" dirty="0">
                <a:latin typeface="Times New Roman"/>
                <a:ea typeface="Calibri"/>
                <a:cs typeface="Times New Roman"/>
              </a:rPr>
              <a:t>», 2016. 248с.</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83608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335846"/>
            <a:ext cx="4572000" cy="6186309"/>
          </a:xfrm>
          <a:prstGeom prst="rect">
            <a:avLst/>
          </a:prstGeom>
        </p:spPr>
        <p:txBody>
          <a:bodyPr>
            <a:spAutoFit/>
          </a:bodyPr>
          <a:lstStyle/>
          <a:p>
            <a:r>
              <a:rPr lang="ru-RU" b="1" dirty="0"/>
              <a:t>Игра «Математическая регата»</a:t>
            </a:r>
            <a:endParaRPr lang="ru-RU" dirty="0"/>
          </a:p>
          <a:p>
            <a:r>
              <a:rPr lang="ru-RU" b="1" dirty="0"/>
              <a:t>Цель проведения:</a:t>
            </a:r>
            <a:endParaRPr lang="ru-RU" dirty="0"/>
          </a:p>
          <a:p>
            <a:r>
              <a:rPr lang="ru-RU" dirty="0"/>
              <a:t>совершенствование навыков решения различных логических математических задач за курс основной школы; формирование навыков работы в группе; повышение интереса к предмету.</a:t>
            </a:r>
          </a:p>
          <a:p>
            <a:r>
              <a:rPr lang="ru-RU" b="1" dirty="0"/>
              <a:t>Оборудование:</a:t>
            </a:r>
            <a:endParaRPr lang="ru-RU" dirty="0"/>
          </a:p>
          <a:p>
            <a:r>
              <a:rPr lang="ru-RU" dirty="0"/>
              <a:t>мультимедийный проектор, презентация.</a:t>
            </a:r>
          </a:p>
          <a:p>
            <a:r>
              <a:rPr lang="ru-RU" dirty="0"/>
              <a:t>                                                Девиз:</a:t>
            </a:r>
          </a:p>
          <a:p>
            <a:r>
              <a:rPr lang="ru-RU" dirty="0"/>
              <a:t>                                                       «Если вы хотите научиться плавать, то смело  </a:t>
            </a:r>
          </a:p>
          <a:p>
            <a:r>
              <a:rPr lang="ru-RU" dirty="0"/>
              <a:t>                                                       входите в воду, а если хотите научиться        </a:t>
            </a:r>
          </a:p>
          <a:p>
            <a:r>
              <a:rPr lang="ru-RU" dirty="0"/>
              <a:t>                                                       решать задачи, то решайте их!»</a:t>
            </a:r>
          </a:p>
          <a:p>
            <a:r>
              <a:rPr lang="ru-RU" dirty="0"/>
              <a:t>                                                                                                                  </a:t>
            </a:r>
            <a:r>
              <a:rPr lang="ru-RU" dirty="0" err="1"/>
              <a:t>Д.Полиа</a:t>
            </a:r>
            <a:endParaRPr lang="ru-RU" dirty="0"/>
          </a:p>
        </p:txBody>
      </p:sp>
    </p:spTree>
    <p:extLst>
      <p:ext uri="{BB962C8B-B14F-4D97-AF65-F5344CB8AC3E}">
        <p14:creationId xmlns:p14="http://schemas.microsoft.com/office/powerpoint/2010/main" val="3376468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335846"/>
            <a:ext cx="4572000" cy="6186309"/>
          </a:xfrm>
          <a:prstGeom prst="rect">
            <a:avLst/>
          </a:prstGeom>
        </p:spPr>
        <p:txBody>
          <a:bodyPr>
            <a:spAutoFit/>
          </a:bodyPr>
          <a:lstStyle/>
          <a:p>
            <a:r>
              <a:rPr lang="ru-RU" b="1" dirty="0"/>
              <a:t>Условия игры:</a:t>
            </a:r>
            <a:endParaRPr lang="ru-RU" dirty="0"/>
          </a:p>
          <a:p>
            <a:r>
              <a:rPr lang="ru-RU" dirty="0"/>
              <a:t>Участие принимают команды, состоящие из учащихся 7-8 классов. В команде 4 человека. Соревнование состоит из 3 туров. В каждом туре участникам предлагается для решения 3 задачи (в 1 туре на 10 минут, 6 баллов за каждую задачу, во втором туре на 15 минут, 7 баллов за каждую задачу, в третьем туре на 20 минут, 8 баллов за каждую задачу). Руководит регатой учитель. Проверку решений осуществляет жюри(3 учащихся 11 класса) после каждого тура. Разбор задач при  необходимости осуществляется на доске сразу после проверки. Пока команды решают, жюри отгадывает загадки. Команды- победители и призеры определяются по сумме баллов, набранных командой во всех турах.</a:t>
            </a:r>
          </a:p>
        </p:txBody>
      </p:sp>
    </p:spTree>
    <p:extLst>
      <p:ext uri="{BB962C8B-B14F-4D97-AF65-F5344CB8AC3E}">
        <p14:creationId xmlns:p14="http://schemas.microsoft.com/office/powerpoint/2010/main" val="543171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539552" y="2420888"/>
                <a:ext cx="8229600" cy="1399032"/>
              </a:xfrm>
            </p:spPr>
            <p:txBody>
              <a:bodyPr>
                <a:noAutofit/>
              </a:bodyPr>
              <a:lstStyle/>
              <a:p>
                <a:r>
                  <a:rPr lang="ru-RU" sz="2800" dirty="0" smtClean="0">
                    <a:latin typeface="Times New Roman" pitchFamily="18" charset="0"/>
                    <a:cs typeface="Times New Roman" pitchFamily="18" charset="0"/>
                  </a:rPr>
                  <a:t>                  Первый тур</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1. Слова зашифровали с помощью цифр: ВАЗА - 3191, ДЕД - 565. Как зашифровали слово ЖАБА?</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2. Верно ли, что:</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а) фигуры с равными площадями имеют равные периметры;</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б) фигуры с равными периметрами имеют равные площади? Ответы обоснуйте.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3. В саду растут яблони и вишни. Если взять </a:t>
                </a:r>
                <a14:m>
                  <m:oMath xmlns:m="http://schemas.openxmlformats.org/officeDocument/2006/math">
                    <m:f>
                      <m:fPr>
                        <m:ctrlPr>
                          <a:rPr lang="ru-RU" sz="2800" i="1" smtClean="0">
                            <a:latin typeface="Cambria Math"/>
                            <a:cs typeface="Times New Roman" pitchFamily="18" charset="0"/>
                          </a:rPr>
                        </m:ctrlPr>
                      </m:fPr>
                      <m:num>
                        <m:r>
                          <a:rPr lang="ru-RU" sz="2800" b="1" i="1" smtClean="0">
                            <a:latin typeface="Cambria Math"/>
                            <a:cs typeface="Times New Roman" pitchFamily="18" charset="0"/>
                          </a:rPr>
                          <m:t>𝟏</m:t>
                        </m:r>
                      </m:num>
                      <m:den>
                        <m:r>
                          <a:rPr lang="ru-RU" sz="2800" b="1" i="1" smtClean="0">
                            <a:latin typeface="Cambria Math"/>
                            <a:cs typeface="Times New Roman" pitchFamily="18" charset="0"/>
                          </a:rPr>
                          <m:t>𝟐</m:t>
                        </m:r>
                      </m:den>
                    </m:f>
                  </m:oMath>
                </a14:m>
                <a:r>
                  <a:rPr lang="ru-RU" sz="2800" dirty="0" smtClean="0">
                    <a:latin typeface="Times New Roman" pitchFamily="18" charset="0"/>
                    <a:cs typeface="Times New Roman" pitchFamily="18" charset="0"/>
                  </a:rPr>
                  <a:t> всех вишен и </a:t>
                </a:r>
                <a14:m>
                  <m:oMath xmlns:m="http://schemas.openxmlformats.org/officeDocument/2006/math">
                    <m:f>
                      <m:fPr>
                        <m:ctrlPr>
                          <a:rPr lang="ru-RU" sz="2800" i="1" smtClean="0">
                            <a:latin typeface="Cambria Math"/>
                            <a:cs typeface="Times New Roman" pitchFamily="18" charset="0"/>
                          </a:rPr>
                        </m:ctrlPr>
                      </m:fPr>
                      <m:num>
                        <m:r>
                          <a:rPr lang="ru-RU" sz="2800" b="1" i="1" smtClean="0">
                            <a:latin typeface="Cambria Math"/>
                            <a:cs typeface="Times New Roman" pitchFamily="18" charset="0"/>
                          </a:rPr>
                          <m:t>𝟏</m:t>
                        </m:r>
                      </m:num>
                      <m:den>
                        <m:r>
                          <a:rPr lang="ru-RU" sz="2800" b="1" i="1" smtClean="0">
                            <a:latin typeface="Cambria Math"/>
                            <a:cs typeface="Times New Roman" pitchFamily="18" charset="0"/>
                          </a:rPr>
                          <m:t>𝟒</m:t>
                        </m:r>
                      </m:den>
                    </m:f>
                  </m:oMath>
                </a14:m>
                <a:r>
                  <a:rPr lang="ru-RU" sz="2800" dirty="0" smtClean="0">
                    <a:latin typeface="Times New Roman" pitchFamily="18" charset="0"/>
                    <a:cs typeface="Times New Roman" pitchFamily="18" charset="0"/>
                  </a:rPr>
                  <a:t> всех яблонь, то тех и других будет поровну. Всего в саду 360 деревьев. Сколько яблонь и сколько вишен в саду?</a:t>
                </a:r>
                <a:endParaRPr lang="ru-RU" sz="2800"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539552" y="2420888"/>
                <a:ext cx="8229600" cy="1399032"/>
              </a:xfrm>
              <a:blipFill rotWithShape="1">
                <a:blip r:embed="rId2"/>
                <a:stretch>
                  <a:fillRect l="-1926" t="-154783" r="-963" b="-164783"/>
                </a:stretch>
              </a:blipFill>
            </p:spPr>
            <p:txBody>
              <a:bodyPr/>
              <a:lstStyle/>
              <a:p>
                <a:r>
                  <a:rPr lang="ru-RU">
                    <a:noFill/>
                  </a:rPr>
                  <a:t> </a:t>
                </a:r>
              </a:p>
            </p:txBody>
          </p:sp>
        </mc:Fallback>
      </mc:AlternateContent>
    </p:spTree>
    <p:extLst>
      <p:ext uri="{BB962C8B-B14F-4D97-AF65-F5344CB8AC3E}">
        <p14:creationId xmlns:p14="http://schemas.microsoft.com/office/powerpoint/2010/main" val="41559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564904"/>
            <a:ext cx="8229600" cy="1143000"/>
          </a:xfrm>
        </p:spPr>
        <p:txBody>
          <a:bodyPr>
            <a:normAutofit fontScale="90000"/>
          </a:bodyPr>
          <a:lstStyle/>
          <a:p>
            <a:pPr algn="ctr"/>
            <a:r>
              <a:rPr lang="ru-RU" dirty="0" smtClean="0">
                <a:latin typeface="Times New Roman" pitchFamily="18" charset="0"/>
                <a:cs typeface="Times New Roman" pitchFamily="18" charset="0"/>
              </a:rPr>
              <a:t>Ответы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1. ЖАБА – 8121</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2. а) нет, например, прямоугольник со сторонами 2 и 8 и квадрат со стороной 4;</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 нет, например, прямоугольник со сторонами 2 и 8 и квадрат со стороной 5.</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3. Яблонь – 240, вишен – 120.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0673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08920"/>
            <a:ext cx="8229600" cy="1143000"/>
          </a:xfrm>
        </p:spPr>
        <p:txBody>
          <a:bodyPr>
            <a:noAutofit/>
          </a:bodyPr>
          <a:lstStyle/>
          <a:p>
            <a:pPr algn="ctr"/>
            <a:r>
              <a:rPr lang="ru-RU" sz="2800" dirty="0" smtClean="0">
                <a:latin typeface="Times New Roman" pitchFamily="18" charset="0"/>
                <a:cs typeface="Times New Roman" pitchFamily="18" charset="0"/>
              </a:rPr>
              <a:t>Второй тур</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1. Чему равно значение выражения</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КАНГАРОО+10000∙АРОО-10000∙КАНГесли разные буквы означают разные цифры?</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2. От каждой вершины деревянного куба отпилили по одинаковому кусочку так, что место спила имеет форму треугольника. Сколько вершин и сколько ребер у получившегося тела?</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3. Ночью семья подошла к мосту. Папа может перейти его за 1 минуту, мама – за 2 минуты, дочь – за 5 минут, а бабушка за 10 минут. У них есть один фонарик. Мост же выдерживает только двоих. Как им перейти мост за 17 минут?(Если переходят двое, то они идут с меньшей из скоростей. Двигаться без фонарика нельзя)</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961529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852936"/>
            <a:ext cx="8229600" cy="1143000"/>
          </a:xfrm>
        </p:spPr>
        <p:txBody>
          <a:bodyPr>
            <a:normAutofit fontScale="90000"/>
          </a:bodyPr>
          <a:lstStyle/>
          <a:p>
            <a:pPr algn="ctr"/>
            <a:r>
              <a:rPr lang="ru-RU" dirty="0" smtClean="0">
                <a:latin typeface="Times New Roman" pitchFamily="18" charset="0"/>
                <a:cs typeface="Times New Roman" pitchFamily="18" charset="0"/>
              </a:rPr>
              <a:t>Ответы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1. АРООАРОО.</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2. 24 вершины и 36 ребер.</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3. Первыми идут мама и папа – 2 минуты; затем папа с фонариком возвращается и передает его бабушке – 1 минута, бабушка идет с внучкой – 10 минут; мама возвращается с фонариком – 2 минуты; папа переходит вместе с мамой – 2 минуты. Итого 17 минут.</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55615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564904"/>
            <a:ext cx="8229600" cy="1143000"/>
          </a:xfrm>
        </p:spPr>
        <p:txBody>
          <a:bodyPr>
            <a:noAutofit/>
          </a:bodyPr>
          <a:lstStyle/>
          <a:p>
            <a:pPr algn="ct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Третий тур</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1. Решите ребус: Б + БЕЕЕ = МУУУ</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2. На прямолинейном участке пути расположены четыре остановки А, В, С, </a:t>
            </a:r>
            <a:r>
              <a:rPr lang="en-US" sz="2800" dirty="0" smtClean="0">
                <a:effectLst>
                  <a:outerShdw blurRad="38100" dist="38100" dir="2700000" algn="tl">
                    <a:srgbClr val="000000">
                      <a:alpha val="43137"/>
                    </a:srgbClr>
                  </a:outerShdw>
                </a:effectLst>
                <a:latin typeface="Times New Roman" pitchFamily="18" charset="0"/>
                <a:cs typeface="Times New Roman" pitchFamily="18" charset="0"/>
              </a:rPr>
              <a:t>D.</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Известно, что расстояние между остановками А и </a:t>
            </a:r>
            <a:r>
              <a:rPr lang="en-US" sz="2800" dirty="0" smtClean="0">
                <a:effectLst>
                  <a:outerShdw blurRad="38100" dist="38100" dir="2700000" algn="tl">
                    <a:srgbClr val="000000">
                      <a:alpha val="43137"/>
                    </a:srgbClr>
                  </a:outerShdw>
                </a:effectLst>
                <a:latin typeface="Times New Roman" pitchFamily="18" charset="0"/>
                <a:cs typeface="Times New Roman" pitchFamily="18" charset="0"/>
              </a:rPr>
              <a:t>D</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равно 1км, между В и С – 2км, между В и </a:t>
            </a:r>
            <a:r>
              <a:rPr lang="en-US" sz="2800" dirty="0" smtClean="0">
                <a:effectLst>
                  <a:outerShdw blurRad="38100" dist="38100" dir="2700000" algn="tl">
                    <a:srgbClr val="000000">
                      <a:alpha val="43137"/>
                    </a:srgbClr>
                  </a:outerShdw>
                </a:effectLst>
                <a:latin typeface="Times New Roman" pitchFamily="18" charset="0"/>
                <a:cs typeface="Times New Roman" pitchFamily="18" charset="0"/>
              </a:rPr>
              <a:t>D</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 3км, между А и В – 4км, а между С и </a:t>
            </a:r>
            <a:r>
              <a:rPr lang="en-US" sz="2800" dirty="0" smtClean="0">
                <a:effectLst>
                  <a:outerShdw blurRad="38100" dist="38100" dir="2700000" algn="tl">
                    <a:srgbClr val="000000">
                      <a:alpha val="43137"/>
                    </a:srgbClr>
                  </a:outerShdw>
                </a:effectLst>
                <a:latin typeface="Times New Roman" pitchFamily="18" charset="0"/>
                <a:cs typeface="Times New Roman" pitchFamily="18" charset="0"/>
              </a:rPr>
              <a:t>D</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 5км. Определите расстояние между остановками А и С.</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3. 4 коровы черной масти и 3 коровы рыжей масти за 5 дней дали такое же количество молока, что и 3 коровы черной масти и 5 коров рыжей масти за 4 дня. Какие коровы более производительны – черные или рыжие?</a:t>
            </a:r>
            <a:endParaRPr lang="ru-RU" sz="2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05329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268760"/>
            <a:ext cx="8229600" cy="1143000"/>
          </a:xfrm>
        </p:spPr>
        <p:txBody>
          <a:bodyPr>
            <a:noAutofit/>
          </a:bodyPr>
          <a:lstStyle/>
          <a:p>
            <a:pPr algn="ctr"/>
            <a: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t>Ответы</a:t>
            </a:r>
            <a:b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t>1. 1 + 1999 = 2000</a:t>
            </a:r>
            <a:b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t>2. 6км</a:t>
            </a:r>
            <a:b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200" dirty="0" smtClean="0">
                <a:effectLst>
                  <a:outerShdw blurRad="38100" dist="38100" dir="2700000" algn="tl">
                    <a:srgbClr val="000000">
                      <a:alpha val="43137"/>
                    </a:srgbClr>
                  </a:outerShdw>
                </a:effectLst>
                <a:latin typeface="Times New Roman" pitchFamily="18" charset="0"/>
                <a:cs typeface="Times New Roman" pitchFamily="18" charset="0"/>
              </a:rPr>
              <a:t>3. Рыжие</a:t>
            </a:r>
            <a:endParaRPr lang="ru-RU" sz="32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211587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TotalTime>
  <Words>297</Words>
  <Application>Microsoft Office PowerPoint</Application>
  <PresentationFormat>Экран (4:3)</PresentationFormat>
  <Paragraphs>29</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Открытая</vt:lpstr>
      <vt:lpstr>Математическая регата</vt:lpstr>
      <vt:lpstr>Презентация PowerPoint</vt:lpstr>
      <vt:lpstr>Презентация PowerPoint</vt:lpstr>
      <vt:lpstr>                  Первый тур 1. Слова зашифровали с помощью цифр: ВАЗА - 3191, ДЕД - 565. Как зашифровали слово ЖАБА? 2. Верно ли, что: а) фигуры с равными площадями имеют равные периметры; б) фигуры с равными периметрами имеют равные площади? Ответы обоснуйте. 3. В саду растут яблони и вишни. Если взять 1/2 всех вишен и 1/4 всех яблонь, то тех и других будет поровну. Всего в саду 360 деревьев. Сколько яблонь и сколько вишен в саду?</vt:lpstr>
      <vt:lpstr>Ответы 1. ЖАБА – 8121 2. а) нет, например, прямоугольник со сторонами 2 и 8 и квадрат со стороной 4; б) нет, например, прямоугольник со сторонами 2 и 8 и квадрат со стороной 5. 3. Яблонь – 240, вишен – 120.   </vt:lpstr>
      <vt:lpstr>Второй тур 1. Чему равно значение выражения КАНГАРОО+10000∙АРОО-10000∙КАНГесли разные буквы означают разные цифры? 2. От каждой вершины деревянного куба отпилили по одинаковому кусочку так, что место спила имеет форму треугольника. Сколько вершин и сколько ребер у получившегося тела? 3. Ночью семья подошла к мосту. Папа может перейти его за 1 минуту, мама – за 2 минуты, дочь – за 5 минут, а бабушка за 10 минут. У них есть один фонарик. Мост же выдерживает только двоих. Как им перейти мост за 17 минут?(Если переходят двое, то они идут с меньшей из скоростей. Двигаться без фонарика нельзя)</vt:lpstr>
      <vt:lpstr>Ответы 1. АРООАРОО. 2. 24 вершины и 36 ребер. 3. Первыми идут мама и папа – 2 минуты; затем папа с фонариком возвращается и передает его бабушке – 1 минута, бабушка идет с внучкой – 10 минут; мама возвращается с фонариком – 2 минуты; папа переходит вместе с мамой – 2 минуты. Итого 17 минут.</vt:lpstr>
      <vt:lpstr>Третий тур 1. Решите ребус: Б + БЕЕЕ = МУУУ 2. На прямолинейном участке пути расположены четыре остановки А, В, С, D. Известно, что расстояние между остановками А и D равно 1км, между В и С – 2км, между В и D – 3км, между А и В – 4км, а между С и D – 5км. Определите расстояние между остановками А и С. 3. 4 коровы черной масти и 3 коровы рыжей масти за 5 дней дали такое же количество молока, что и 3 коровы черной масти и 5 коров рыжей масти за 4 дня. Какие коровы более производительны – черные или рыжие?</vt:lpstr>
      <vt:lpstr>Ответы 1. 1 + 1999 = 2000 2. 6км 3. Рыжие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Математическая регата</dc:title>
  <dc:creator>1</dc:creator>
  <cp:lastModifiedBy>1</cp:lastModifiedBy>
  <cp:revision>9</cp:revision>
  <dcterms:created xsi:type="dcterms:W3CDTF">2016-11-26T08:39:25Z</dcterms:created>
  <dcterms:modified xsi:type="dcterms:W3CDTF">2019-04-11T19:26:44Z</dcterms:modified>
</cp:coreProperties>
</file>