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1" r:id="rId3"/>
    <p:sldId id="263" r:id="rId4"/>
    <p:sldId id="264" r:id="rId5"/>
    <p:sldId id="265" r:id="rId6"/>
    <p:sldId id="266" r:id="rId7"/>
    <p:sldId id="258" r:id="rId8"/>
    <p:sldId id="259" r:id="rId9"/>
    <p:sldId id="256" r:id="rId10"/>
    <p:sldId id="257" r:id="rId11"/>
    <p:sldId id="260" r:id="rId12"/>
    <p:sldId id="267" r:id="rId13"/>
    <p:sldId id="268" r:id="rId14"/>
    <p:sldId id="269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60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603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1421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709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65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030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177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602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08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575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8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649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268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366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073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444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0A674-338F-483C-BB0F-4ED3A8135F37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75DD3D9-B2C7-4148-A0E4-6247ECC2F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08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803564"/>
            <a:ext cx="7766936" cy="3247272"/>
          </a:xfrm>
        </p:spPr>
        <p:txBody>
          <a:bodyPr/>
          <a:lstStyle/>
          <a:p>
            <a:pPr algn="ctr"/>
            <a:r>
              <a:rPr lang="ru-RU" dirty="0" smtClean="0"/>
              <a:t>Интерактивные методы обучения на уроках английского языка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337161"/>
            <a:ext cx="8283478" cy="2045167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Подготовила: </a:t>
            </a:r>
          </a:p>
          <a:p>
            <a:r>
              <a:rPr lang="ru-RU" dirty="0" smtClean="0"/>
              <a:t>учитель английского языка МБОУ 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Клепининская</a:t>
            </a:r>
            <a:r>
              <a:rPr lang="ru-RU" dirty="0" smtClean="0"/>
              <a:t> школа имени 51 Армии»</a:t>
            </a:r>
          </a:p>
          <a:p>
            <a:r>
              <a:rPr lang="ru-RU" dirty="0" err="1" smtClean="0"/>
              <a:t>Соломаха</a:t>
            </a:r>
            <a:r>
              <a:rPr lang="ru-RU" dirty="0" smtClean="0"/>
              <a:t> О.Ю.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44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49"/>
          <a:stretch/>
        </p:blipFill>
        <p:spPr>
          <a:xfrm>
            <a:off x="2921000" y="4110182"/>
            <a:ext cx="6350000" cy="24874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51"/>
          <a:stretch/>
        </p:blipFill>
        <p:spPr>
          <a:xfrm>
            <a:off x="2921000" y="260350"/>
            <a:ext cx="6350000" cy="38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3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АМЫЕ СМЕШНЫЕ ФОТО ЖИВОТНЫХ ФОТОГАЛЕРЕ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90"/>
          <a:stretch/>
        </p:blipFill>
        <p:spPr bwMode="auto">
          <a:xfrm>
            <a:off x="1116157" y="177512"/>
            <a:ext cx="3520498" cy="661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САМЫЕ СМЕШНЫЕ ФОТО ЖИВОТНЫХ ФОТОГАЛЕРЕ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6" r="-1"/>
          <a:stretch/>
        </p:blipFill>
        <p:spPr bwMode="auto">
          <a:xfrm>
            <a:off x="4636655" y="177511"/>
            <a:ext cx="4433454" cy="661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60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9308" y="286328"/>
            <a:ext cx="4904509" cy="550487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Что случилось до</a:t>
            </a:r>
            <a:r>
              <a:rPr lang="en-US" b="1" dirty="0">
                <a:solidFill>
                  <a:srgbClr val="FF0000"/>
                </a:solidFill>
              </a:rPr>
              <a:t>? What happened before?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en-US" b="1" i="1" dirty="0">
                <a:solidFill>
                  <a:schemeClr val="tx1"/>
                </a:solidFill>
              </a:rPr>
              <a:t>Create a story that leads up to the picture </a:t>
            </a:r>
            <a:r>
              <a:rPr lang="en-US" b="1" i="1" dirty="0" smtClean="0">
                <a:solidFill>
                  <a:schemeClr val="tx1"/>
                </a:solidFill>
              </a:rPr>
              <a:t>itself.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chemeClr val="tx1"/>
                </a:solidFill>
              </a:rPr>
              <a:t>Учащиеся составляют рассказ, который приводит к данной заранее картинке.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C:\Users\User\Desktop\IMG_20201001_21404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19" y="286328"/>
            <a:ext cx="4655127" cy="4424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431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699" y="120073"/>
            <a:ext cx="5123102" cy="3639128"/>
          </a:xfrm>
        </p:spPr>
        <p:txBody>
          <a:bodyPr>
            <a:normAutofit fontScale="90000"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Фантазёр. </a:t>
            </a:r>
            <a:r>
              <a:rPr lang="en-US" altLang="ru-RU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Dreamer</a:t>
            </a:r>
            <a:r>
              <a:rPr lang="ru-RU" altLang="ru-RU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1800" dirty="0">
                <a:solidFill>
                  <a:srgbClr val="FF0000"/>
                </a:solidFill>
              </a:rPr>
              <a:t/>
            </a:r>
            <a:br>
              <a:rPr lang="ru-RU" altLang="ru-RU" sz="1800" dirty="0">
                <a:solidFill>
                  <a:srgbClr val="FF0000"/>
                </a:solidFill>
              </a:rPr>
            </a:br>
            <a:r>
              <a:rPr lang="ru-RU" altLang="ru-RU" sz="31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такого задания снова понадобятся фотографии. Пусть учащиеся представят диалоги и мысли изображенных людей, их прошлое и будущее, их день на английском языке. </a:t>
            </a:r>
            <a:r>
              <a:rPr lang="ru-RU" altLang="ru-RU" sz="3100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</a:t>
            </a:r>
            <a:r>
              <a:rPr lang="ru-RU" altLang="ru-RU" sz="1600" dirty="0">
                <a:solidFill>
                  <a:schemeClr val="tx1"/>
                </a:solidFill>
              </a:rPr>
              <a:t/>
            </a:r>
            <a:br>
              <a:rPr lang="ru-RU" altLang="ru-RU" sz="1600" dirty="0">
                <a:solidFill>
                  <a:schemeClr val="tx1"/>
                </a:solidFill>
              </a:rPr>
            </a:br>
            <a:r>
              <a:rPr lang="ru-RU" altLang="ru-RU" sz="3100" dirty="0">
                <a:solidFill>
                  <a:schemeClr val="tx1"/>
                </a:solidFill>
              </a:rPr>
              <a:t/>
            </a:r>
            <a:br>
              <a:rPr lang="ru-RU" altLang="ru-RU" sz="3100" dirty="0">
                <a:solidFill>
                  <a:schemeClr val="tx1"/>
                </a:solidFill>
              </a:rPr>
            </a:br>
            <a:endParaRPr lang="ru-RU" sz="5300" dirty="0"/>
          </a:p>
        </p:txBody>
      </p:sp>
      <p:pic>
        <p:nvPicPr>
          <p:cNvPr id="4097" name="Рисунок 3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695" y="228600"/>
            <a:ext cx="6550637" cy="379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2725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26473" y="4193307"/>
            <a:ext cx="10612581" cy="266469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914400" eaLnBrk="0" fontAlgn="base" hangingPunct="0">
              <a:spcAft>
                <a:spcPct val="0"/>
              </a:spcAft>
            </a:pPr>
            <a:r>
              <a:rPr lang="en-US" altLang="ru-RU" sz="3100" dirty="0" smtClean="0">
                <a:solidFill>
                  <a:schemeClr val="tx1"/>
                </a:solidFill>
                <a:latin typeface="Baskerville Old Face" panose="0202060208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are they looking at? </a:t>
            </a:r>
            <a:r>
              <a:rPr lang="ru-RU" altLang="ru-RU" sz="3100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что они смотрят?</a:t>
            </a:r>
            <a:r>
              <a:rPr lang="ru-RU" altLang="ru-RU" sz="3100" dirty="0" smtClean="0">
                <a:solidFill>
                  <a:srgbClr val="002060"/>
                </a:solidFill>
              </a:rPr>
              <a:t/>
            </a:r>
            <a:br>
              <a:rPr lang="ru-RU" altLang="ru-RU" sz="3100" dirty="0" smtClean="0">
                <a:solidFill>
                  <a:srgbClr val="002060"/>
                </a:solidFill>
              </a:rPr>
            </a:br>
            <a:r>
              <a:rPr lang="en-US" altLang="ru-RU" sz="3100" dirty="0" smtClean="0">
                <a:solidFill>
                  <a:schemeClr val="tx1"/>
                </a:solidFill>
                <a:latin typeface="Baskerville Old Face" panose="0202060208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do they see?</a:t>
            </a:r>
            <a:r>
              <a:rPr lang="ru-RU" altLang="ru-RU" sz="3100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100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они видят?</a:t>
            </a:r>
            <a:r>
              <a:rPr lang="en-US" altLang="ru-RU" sz="3100" dirty="0" smtClean="0">
                <a:solidFill>
                  <a:srgbClr val="002060"/>
                </a:solidFill>
                <a:latin typeface="Baskerville Old Face" panose="0202060208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3100" dirty="0" smtClean="0">
              <a:solidFill>
                <a:srgbClr val="002060"/>
              </a:solidFill>
              <a:latin typeface="Baskerville Old Face" panose="020206020805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eaLnBrk="0" fontAlgn="base" hangingPunct="0">
              <a:spcAft>
                <a:spcPct val="0"/>
              </a:spcAft>
            </a:pPr>
            <a:r>
              <a:rPr lang="en-US" altLang="ru-RU" sz="3100" dirty="0" smtClean="0">
                <a:solidFill>
                  <a:schemeClr val="tx1"/>
                </a:solidFill>
                <a:latin typeface="Baskerville Old Face" panose="0202060208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the Queen pointing at?</a:t>
            </a:r>
            <a:r>
              <a:rPr lang="ru-RU" altLang="ru-RU" sz="3100" dirty="0" smtClean="0">
                <a:solidFill>
                  <a:schemeClr val="tx1"/>
                </a:solidFill>
                <a:latin typeface="Baskerville Old Face" panose="0202060208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100" dirty="0" smtClean="0">
                <a:solidFill>
                  <a:srgbClr val="002060"/>
                </a:solidFill>
                <a:latin typeface="Baskerville Old Face" panose="0202060208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что указывает королева?</a:t>
            </a:r>
            <a:r>
              <a:rPr lang="ru-RU" altLang="ru-RU" sz="3100" dirty="0" smtClean="0">
                <a:solidFill>
                  <a:schemeClr val="tx1"/>
                </a:solidFill>
              </a:rPr>
              <a:t/>
            </a:r>
            <a:br>
              <a:rPr lang="ru-RU" altLang="ru-RU" sz="3100" dirty="0" smtClean="0">
                <a:solidFill>
                  <a:schemeClr val="tx1"/>
                </a:solidFill>
              </a:rPr>
            </a:br>
            <a:r>
              <a:rPr lang="en-US" altLang="ru-RU" sz="3100" dirty="0" smtClean="0">
                <a:solidFill>
                  <a:schemeClr val="tx1"/>
                </a:solidFill>
                <a:latin typeface="Baskerville Old Face" panose="0202060208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has she prepared for the event?</a:t>
            </a:r>
            <a:r>
              <a:rPr lang="ru-RU" altLang="ru-RU" sz="3100" dirty="0" smtClean="0">
                <a:solidFill>
                  <a:schemeClr val="tx1"/>
                </a:solidFill>
                <a:latin typeface="Baskerville Old Face" panose="0202060208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100" dirty="0" smtClean="0">
                <a:solidFill>
                  <a:srgbClr val="002060"/>
                </a:solidFill>
                <a:latin typeface="Baskerville Old Face" panose="0202060208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она подготовилась к событию?</a:t>
            </a:r>
            <a:r>
              <a:rPr lang="en-US" altLang="ru-RU" sz="31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/>
            </a:r>
            <a:br>
              <a:rPr lang="en-US" altLang="ru-RU" sz="31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</a:br>
            <a:r>
              <a:rPr lang="ru-RU" altLang="ru-RU" sz="3100" dirty="0" smtClean="0">
                <a:solidFill>
                  <a:schemeClr val="tx1"/>
                </a:solidFill>
              </a:rPr>
              <a:t/>
            </a:r>
            <a:br>
              <a:rPr lang="ru-RU" altLang="ru-RU" sz="3100" dirty="0" smtClean="0">
                <a:solidFill>
                  <a:schemeClr val="tx1"/>
                </a:solidFill>
              </a:rPr>
            </a:br>
            <a:endParaRPr lang="ru-RU" sz="5300" dirty="0"/>
          </a:p>
        </p:txBody>
      </p:sp>
    </p:spTree>
    <p:extLst>
      <p:ext uri="{BB962C8B-B14F-4D97-AF65-F5344CB8AC3E}">
        <p14:creationId xmlns:p14="http://schemas.microsoft.com/office/powerpoint/2010/main" val="263716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10295466" cy="317730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Облако</a:t>
            </a:r>
            <a:r>
              <a:rPr lang="ru-RU" b="1" dirty="0"/>
              <a:t> </a:t>
            </a:r>
            <a:r>
              <a:rPr lang="ru-RU" b="1" dirty="0">
                <a:solidFill>
                  <a:srgbClr val="FF0000"/>
                </a:solidFill>
              </a:rPr>
              <a:t>мысли. Речевые облака. Спич </a:t>
            </a:r>
            <a:r>
              <a:rPr lang="ru-RU" b="1" dirty="0" err="1">
                <a:solidFill>
                  <a:srgbClr val="FF0000"/>
                </a:solidFill>
              </a:rPr>
              <a:t>баблс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r>
              <a:rPr lang="en-US" b="1" dirty="0">
                <a:solidFill>
                  <a:srgbClr val="FF0000"/>
                </a:solidFill>
              </a:rPr>
              <a:t>Bubbles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sz="3100" dirty="0">
                <a:solidFill>
                  <a:schemeClr val="tx1"/>
                </a:solidFill>
              </a:rPr>
              <a:t>Учащимся </a:t>
            </a:r>
            <a:r>
              <a:rPr lang="ru-RU" sz="3100" dirty="0" smtClean="0">
                <a:solidFill>
                  <a:schemeClr val="tx1"/>
                </a:solidFill>
              </a:rPr>
              <a:t>предлагается </a:t>
            </a:r>
            <a:r>
              <a:rPr lang="ru-RU" sz="3100" dirty="0">
                <a:solidFill>
                  <a:schemeClr val="tx1"/>
                </a:solidFill>
              </a:rPr>
              <a:t>придумать названия к фото или текст, содержащий устную речь того, кто изображён на фото.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C:\Users\User\Desktop\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221" y="3546300"/>
            <a:ext cx="4329634" cy="2725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5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6790">
            <a:off x="5373797" y="3099625"/>
            <a:ext cx="2021911" cy="124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5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01" y="3162356"/>
            <a:ext cx="5086235" cy="3349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550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ДОКУМЕНТЫ\2020-2021\уроки\4 класс\Метод-шести-шляп-мышления-Эдварда-Де-Боно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147783"/>
            <a:ext cx="9033164" cy="6419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966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296" y="314037"/>
            <a:ext cx="9297939" cy="5911272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Белая шляпа</a:t>
            </a:r>
            <a:b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Первая шляпа применяется для направления мышления на информацию, когда человека интересуют только цифры и факты. Здесь он задаётся вопросами на тему того, что ему уже известно, какие данные ему нужны ещё и как их собрать.</a:t>
            </a:r>
            <a:b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Красная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шляпа</a:t>
            </a:r>
            <a:b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Вторая шляпа позволяет человеку высказать эмоции, интуитивные догадки и чувства по поводу интересующей проблемы без разъяснения того, почему дело обстоит именно так, кто является виновником и что нужно предпринимать.</a:t>
            </a:r>
            <a:b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Чёрная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шляпа</a:t>
            </a:r>
            <a:b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Третья шляпа рассчитана на предоставление критических оценок и опасений. Её функцией является защита от необдуманных поступков и указание на возможные риски.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Метод шести шляп мышления Эдварда дэ Бон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5" r="29674" b="55232"/>
          <a:stretch/>
        </p:blipFill>
        <p:spPr bwMode="auto">
          <a:xfrm>
            <a:off x="9356437" y="147783"/>
            <a:ext cx="2280921" cy="162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етод шести шляп мышления Эдварда дэ Бон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03" b="48951"/>
          <a:stretch/>
        </p:blipFill>
        <p:spPr bwMode="auto">
          <a:xfrm>
            <a:off x="9661235" y="2283774"/>
            <a:ext cx="2179781" cy="169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Метод шести шляп мышления Эдварда дэ Бон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0" t="47516" r="36730"/>
          <a:stretch/>
        </p:blipFill>
        <p:spPr bwMode="auto">
          <a:xfrm>
            <a:off x="9661235" y="4629584"/>
            <a:ext cx="2493820" cy="181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97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20290" y="418973"/>
            <a:ext cx="760152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Жёлтая шляпа</a:t>
            </a:r>
            <a:br>
              <a:rPr lang="ru-RU" sz="2000" b="1" dirty="0"/>
            </a:br>
            <a:r>
              <a:rPr lang="ru-RU" sz="2000" dirty="0"/>
              <a:t>Когда человек надевает четвёртую шляпу, он задумывается о преимуществах принимаемого </a:t>
            </a:r>
            <a:r>
              <a:rPr lang="ru-RU" sz="2000" dirty="0" smtClean="0"/>
              <a:t>решения, </a:t>
            </a:r>
            <a:r>
              <a:rPr lang="ru-RU" sz="2000" dirty="0"/>
              <a:t>а также о перспективах и выгодах конкретных целей. Эта шляпа подразумевает переключение внимания к поиску достоинств предлагаемой идеи.</a:t>
            </a:r>
            <a:br>
              <a:rPr lang="ru-RU" sz="2000" dirty="0"/>
            </a:br>
            <a:r>
              <a:rPr lang="ru-RU" sz="2000" b="1" dirty="0"/>
              <a:t>Зелёная шляпа</a:t>
            </a:r>
            <a:br>
              <a:rPr lang="ru-RU" sz="2000" b="1" dirty="0"/>
            </a:br>
            <a:r>
              <a:rPr lang="ru-RU" sz="2000" dirty="0"/>
              <a:t>Под пятой шляпой человек начинает генерировать новые идеи, модифицировать существующие, искать альтернативы и исследовать возможности. Другими словами, здесь полностью задействуется креативность и творческое мышление</a:t>
            </a:r>
            <a:br>
              <a:rPr lang="ru-RU" sz="2000" dirty="0"/>
            </a:br>
            <a:r>
              <a:rPr lang="ru-RU" sz="2000" b="1" dirty="0"/>
              <a:t>Синяя шляпа</a:t>
            </a:r>
            <a:br>
              <a:rPr lang="ru-RU" sz="2000" b="1" dirty="0"/>
            </a:br>
            <a:r>
              <a:rPr lang="ru-RU" sz="2000" dirty="0"/>
              <a:t>Шестая шляпа отличается от остальных своим предназначением – она нужна не для работы над содержанием, а для того чтобы управлять всем процессом работы и реализации замысла. Обычно она используется в самом начале применения метода, чтобы определить предстоящие действия, а затем в конце, чтобы подвести итог и наметить новые цели.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Метод шести шляп мышления Эдварда дэ Бон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49" r="68886"/>
          <a:stretch/>
        </p:blipFill>
        <p:spPr bwMode="auto">
          <a:xfrm>
            <a:off x="155576" y="335846"/>
            <a:ext cx="2565932" cy="181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Метод шести шляп мышления Эдварда дэ Бон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67" t="51049"/>
          <a:stretch/>
        </p:blipFill>
        <p:spPr bwMode="auto">
          <a:xfrm>
            <a:off x="314037" y="2623127"/>
            <a:ext cx="2747225" cy="157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Метод шести шляп мышления Эдварда дэ Бон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0" t="785" r="57380" b="54448"/>
          <a:stretch/>
        </p:blipFill>
        <p:spPr bwMode="auto">
          <a:xfrm>
            <a:off x="314037" y="4664363"/>
            <a:ext cx="2268793" cy="145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49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3688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Необычное использование…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Unusual </a:t>
            </a:r>
            <a:r>
              <a:rPr lang="en-US" b="1" dirty="0">
                <a:solidFill>
                  <a:srgbClr val="FF0000"/>
                </a:solidFill>
              </a:rPr>
              <a:t>uses for</a:t>
            </a:r>
            <a:r>
              <a:rPr lang="ru-RU" b="1" dirty="0">
                <a:solidFill>
                  <a:srgbClr val="FF0000"/>
                </a:solidFill>
              </a:rPr>
              <a:t> …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Учащимся предлагается привести как можно больше вариантов использования той или иной вещи.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C:\Users\User\Desktop\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236" y="3559810"/>
            <a:ext cx="4493664" cy="2837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000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133" y="228598"/>
            <a:ext cx="11034375" cy="3530601"/>
          </a:xfrm>
        </p:spPr>
        <p:txBody>
          <a:bodyPr>
            <a:normAutofit fontScale="90000"/>
          </a:bodyPr>
          <a:lstStyle/>
          <a:p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Вторая</a:t>
            </a:r>
            <a:r>
              <a:rPr lang="en-US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часть</a:t>
            </a:r>
            <a:r>
              <a:rPr lang="en-US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фотографии</a:t>
            </a:r>
            <a:r>
              <a:rPr lang="en-US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 part of the </a:t>
            </a:r>
            <a:r>
              <a:rPr lang="en-US" alt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alt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</a:rPr>
              <a:t>Вниманию учащихся представлена картинка, вторая часть которой обрезана. Ученики догадываются о предмете или живом существе, </a:t>
            </a:r>
            <a:r>
              <a:rPr lang="ru-RU" dirty="0" smtClean="0">
                <a:solidFill>
                  <a:schemeClr val="tx1"/>
                </a:solidFill>
              </a:rPr>
              <a:t>который(</a:t>
            </a:r>
            <a:r>
              <a:rPr lang="ru-RU" dirty="0" err="1" smtClean="0">
                <a:solidFill>
                  <a:schemeClr val="tx1"/>
                </a:solidFill>
              </a:rPr>
              <a:t>ое</a:t>
            </a:r>
            <a:r>
              <a:rPr lang="ru-RU" dirty="0" smtClean="0">
                <a:solidFill>
                  <a:schemeClr val="tx1"/>
                </a:solidFill>
              </a:rPr>
              <a:t>) </a:t>
            </a:r>
            <a:r>
              <a:rPr lang="ru-RU" dirty="0">
                <a:solidFill>
                  <a:schemeClr val="tx1"/>
                </a:solidFill>
              </a:rPr>
              <a:t>может находится во второй части картинки/фото. </a:t>
            </a:r>
            <a:r>
              <a:rPr lang="ru-RU" dirty="0"/>
              <a:t/>
            </a:r>
            <a:br>
              <a:rPr lang="ru-RU" dirty="0"/>
            </a:br>
            <a:r>
              <a:rPr lang="ru-RU" altLang="ru-RU" sz="1800" dirty="0">
                <a:solidFill>
                  <a:schemeClr val="tx1"/>
                </a:solidFill>
              </a:rPr>
              <a:t/>
            </a:r>
            <a:br>
              <a:rPr lang="ru-RU" altLang="ru-RU" sz="1800" dirty="0">
                <a:solidFill>
                  <a:schemeClr val="tx1"/>
                </a:solidFill>
              </a:rPr>
            </a:br>
            <a:endParaRPr lang="ru-RU" dirty="0"/>
          </a:p>
        </p:txBody>
      </p:sp>
      <p:pic>
        <p:nvPicPr>
          <p:cNvPr id="3073" name="Рисунок 11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63" y="3142420"/>
            <a:ext cx="2861367" cy="353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55430" y="3142420"/>
            <a:ext cx="2036792" cy="35317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90100"/>
            <a:ext cx="21993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34067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Рисунок 9" descr="C:\Users\User\Desktop\5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0172" y="2968209"/>
            <a:ext cx="49720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723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69"/>
          <a:stretch/>
        </p:blipFill>
        <p:spPr>
          <a:xfrm>
            <a:off x="5929745" y="97959"/>
            <a:ext cx="2757632" cy="64383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0544"/>
          <a:stretch/>
        </p:blipFill>
        <p:spPr>
          <a:xfrm>
            <a:off x="3177309" y="97959"/>
            <a:ext cx="2752436" cy="644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51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абушка и внук одеваются в смешные наряды и делают крутые фото | Пикабу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165"/>
          <a:stretch/>
        </p:blipFill>
        <p:spPr bwMode="auto">
          <a:xfrm>
            <a:off x="2058264" y="99829"/>
            <a:ext cx="6725517" cy="294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абушка и внук одеваются в смешные наряды и делают крутые фото | Пикабу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03"/>
          <a:stretch/>
        </p:blipFill>
        <p:spPr bwMode="auto">
          <a:xfrm>
            <a:off x="2058265" y="3048001"/>
            <a:ext cx="6725517" cy="378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80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334"/>
          <a:stretch/>
        </p:blipFill>
        <p:spPr>
          <a:xfrm>
            <a:off x="323272" y="166254"/>
            <a:ext cx="9448801" cy="3389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88" b="127"/>
          <a:stretch/>
        </p:blipFill>
        <p:spPr>
          <a:xfrm>
            <a:off x="323271" y="3556000"/>
            <a:ext cx="9448801" cy="278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71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72b35d35186d48c0c41d9b3dd48eca94571398"/>
</p:tagLst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82</TotalTime>
  <Words>75</Words>
  <Application>Microsoft Office PowerPoint</Application>
  <PresentationFormat>Широкоэкранный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Baskerville Old Face</vt:lpstr>
      <vt:lpstr>Calibri</vt:lpstr>
      <vt:lpstr>Times New Roman</vt:lpstr>
      <vt:lpstr>Trebuchet MS</vt:lpstr>
      <vt:lpstr>Wingdings 3</vt:lpstr>
      <vt:lpstr>Аспект</vt:lpstr>
      <vt:lpstr>Интерактивные методы обучения на уроках английского языка</vt:lpstr>
      <vt:lpstr>Презентация PowerPoint</vt:lpstr>
      <vt:lpstr>Белая шляпа Первая шляпа применяется для направления мышления на информацию, когда человека интересуют только цифры и факты. Здесь он задаётся вопросами на тему того, что ему уже известно, какие данные ему нужны ещё и как их собрать.  Красная шляпа Вторая шляпа позволяет человеку высказать эмоции, интуитивные догадки и чувства по поводу интересующей проблемы без разъяснения того, почему дело обстоит именно так, кто является виновником и что нужно предпринимать.  Чёрная шляпа Третья шляпа рассчитана на предоставление критических оценок и опасений. Её функцией является защита от необдуманных поступков и указание на возможные риски. </vt:lpstr>
      <vt:lpstr>Презентация PowerPoint</vt:lpstr>
      <vt:lpstr>Необычное использование…  Unusual uses for … Учащимся предлагается привести как можно больше вариантов использования той или иной вещи.   </vt:lpstr>
      <vt:lpstr>Вторая часть фотографии.  The second part of the photo. Вниманию учащихся представлена картинка, вторая часть которой обрезана. Ученики догадываются о предмете или живом существе, который(ое) может находится во второй части картинки/фото.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случилось до? What happened before? Create a story that leads up to the picture itself. Учащиеся составляют рассказ, который приводит к данной заранее картинке. </vt:lpstr>
      <vt:lpstr>Фантазёр. Dreamer. Для такого задания снова понадобятся фотографии. Пусть учащиеся представят диалоги и мысли изображенных людей, их прошлое и будущее, их день на английском языке. Например,   </vt:lpstr>
      <vt:lpstr>Облако мысли. Речевые облака. Спич баблс. Bubbles. Учащимся предлагается придумать названия к фото или текст, содержащий устную речь того, кто изображён на фото. 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11</cp:revision>
  <dcterms:created xsi:type="dcterms:W3CDTF">2020-11-25T20:26:57Z</dcterms:created>
  <dcterms:modified xsi:type="dcterms:W3CDTF">2020-11-26T20:02:57Z</dcterms:modified>
</cp:coreProperties>
</file>