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6" r:id="rId3"/>
    <p:sldId id="297" r:id="rId4"/>
    <p:sldId id="298"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9" r:id="rId4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t>11.04.2019</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B19B0651-EE4F-4900-A07F-96A6BFA9D0F0}" type="slidenum">
              <a:rPr lang="ru-RU" smtClean="0"/>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11.04.2019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11.04.2019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11.04.2019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11.04.2019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11.04.2019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11.04.2019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11.04.2019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11.04.2019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11.04.2019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C71EC6-210F-42DE-9C53-41977AD35B3D}" type="datetimeFigureOut">
              <a:rPr lang="ru-RU" smtClean="0"/>
              <a:t>11.04.2019</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60648"/>
            <a:ext cx="8229600" cy="1828800"/>
          </a:xfrm>
        </p:spPr>
        <p:txBody>
          <a:bodyPr/>
          <a:lstStyle/>
          <a:p>
            <a:r>
              <a:rPr lang="ru-RU" dirty="0" smtClean="0">
                <a:latin typeface="Times New Roman" pitchFamily="18" charset="0"/>
                <a:cs typeface="Times New Roman" pitchFamily="18" charset="0"/>
              </a:rPr>
              <a:t>Морской бой</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779912" y="4869160"/>
            <a:ext cx="6400800" cy="1752600"/>
          </a:xfrm>
        </p:spPr>
        <p:txBody>
          <a:bodyPr>
            <a:normAutofit/>
          </a:bodyPr>
          <a:lstStyle/>
          <a:p>
            <a:r>
              <a:rPr lang="ru-RU" sz="2400" dirty="0" smtClean="0">
                <a:latin typeface="Times New Roman" pitchFamily="18" charset="0"/>
                <a:cs typeface="Times New Roman" pitchFamily="18" charset="0"/>
              </a:rPr>
              <a:t>Учитель Коновалова Ю.С.</a:t>
            </a:r>
          </a:p>
          <a:p>
            <a:r>
              <a:rPr lang="ru-RU" sz="2400" dirty="0" smtClean="0">
                <a:latin typeface="Times New Roman" pitchFamily="18" charset="0"/>
                <a:cs typeface="Times New Roman" pitchFamily="18" charset="0"/>
              </a:rPr>
              <a:t>2016-2017 учебный год</a:t>
            </a:r>
            <a:endParaRPr lang="ru-RU"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484784"/>
            <a:ext cx="5619750"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5398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539552" y="1700808"/>
                <a:ext cx="8229600" cy="1143000"/>
              </a:xfrm>
            </p:spPr>
            <p:txBody>
              <a:bodyPr>
                <a:normAutofit fontScale="90000"/>
              </a:bodyPr>
              <a:lstStyle/>
              <a:p>
                <a:r>
                  <a:rPr lang="ru-RU" dirty="0" smtClean="0">
                    <a:latin typeface="Times New Roman" pitchFamily="18" charset="0"/>
                    <a:cs typeface="Times New Roman" pitchFamily="18" charset="0"/>
                  </a:rPr>
                  <a:t>Найдите значение выражения </a:t>
                </a:r>
                <a14:m>
                  <m:oMath xmlns:m="http://schemas.openxmlformats.org/officeDocument/2006/math">
                    <m:f>
                      <m:fPr>
                        <m:ctrlPr>
                          <a:rPr lang="ru-RU" i="1" smtClean="0">
                            <a:latin typeface="Cambria Math"/>
                            <a:cs typeface="Times New Roman" pitchFamily="18" charset="0"/>
                          </a:rPr>
                        </m:ctrlPr>
                      </m:fPr>
                      <m:num>
                        <m:r>
                          <a:rPr lang="ru-RU" b="1" i="1" smtClean="0">
                            <a:latin typeface="Cambria Math"/>
                            <a:cs typeface="Times New Roman" pitchFamily="18" charset="0"/>
                          </a:rPr>
                          <m:t>𝟏</m:t>
                        </m:r>
                      </m:num>
                      <m:den>
                        <m:f>
                          <m:fPr>
                            <m:ctrlPr>
                              <a:rPr lang="ru-RU" i="1" smtClean="0">
                                <a:latin typeface="Cambria Math"/>
                                <a:cs typeface="Times New Roman" pitchFamily="18" charset="0"/>
                              </a:rPr>
                            </m:ctrlPr>
                          </m:fPr>
                          <m:num>
                            <m:r>
                              <a:rPr lang="ru-RU" b="1" i="1" smtClean="0">
                                <a:latin typeface="Cambria Math"/>
                                <a:cs typeface="Times New Roman" pitchFamily="18" charset="0"/>
                              </a:rPr>
                              <m:t>𝟏</m:t>
                            </m:r>
                          </m:num>
                          <m:den>
                            <m:r>
                              <a:rPr lang="ru-RU" b="1" i="1" smtClean="0">
                                <a:latin typeface="Cambria Math"/>
                                <a:cs typeface="Times New Roman" pitchFamily="18" charset="0"/>
                              </a:rPr>
                              <m:t>𝟏𝟎</m:t>
                            </m:r>
                            <m:r>
                              <a:rPr lang="ru-RU" b="1" i="1" smtClean="0">
                                <a:latin typeface="Cambria Math"/>
                                <a:cs typeface="Times New Roman" pitchFamily="18" charset="0"/>
                              </a:rPr>
                              <m:t> </m:t>
                            </m:r>
                          </m:den>
                        </m:f>
                        <m:r>
                          <a:rPr lang="ru-RU" b="1" i="1" smtClean="0">
                            <a:latin typeface="Cambria Math"/>
                            <a:cs typeface="Times New Roman" pitchFamily="18" charset="0"/>
                          </a:rPr>
                          <m:t> − </m:t>
                        </m:r>
                        <m:f>
                          <m:fPr>
                            <m:ctrlPr>
                              <a:rPr lang="ru-RU" b="1" i="1" smtClean="0">
                                <a:latin typeface="Cambria Math"/>
                                <a:cs typeface="Times New Roman" pitchFamily="18" charset="0"/>
                              </a:rPr>
                            </m:ctrlPr>
                          </m:fPr>
                          <m:num>
                            <m:r>
                              <a:rPr lang="ru-RU" b="1" i="1" smtClean="0">
                                <a:latin typeface="Cambria Math"/>
                                <a:cs typeface="Times New Roman" pitchFamily="18" charset="0"/>
                              </a:rPr>
                              <m:t>𝟏</m:t>
                            </m:r>
                          </m:num>
                          <m:den>
                            <m:r>
                              <a:rPr lang="ru-RU" b="1" i="1" smtClean="0">
                                <a:latin typeface="Cambria Math"/>
                                <a:cs typeface="Times New Roman" pitchFamily="18" charset="0"/>
                              </a:rPr>
                              <m:t>𝟏𝟓</m:t>
                            </m:r>
                          </m:den>
                        </m:f>
                      </m:den>
                    </m:f>
                  </m:oMath>
                </a14:m>
                <a:endParaRPr lang="ru-RU" dirty="0">
                  <a:latin typeface="Times New Roman" pitchFamily="18" charset="0"/>
                  <a:cs typeface="Times New Roman"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539552" y="1700808"/>
                <a:ext cx="8229600" cy="1143000"/>
              </a:xfrm>
              <a:blipFill rotWithShape="1">
                <a:blip r:embed="rId2"/>
                <a:stretch>
                  <a:fillRect l="-593" t="-1596" b="-8511"/>
                </a:stretch>
              </a:blipFill>
            </p:spPr>
            <p:txBody>
              <a:bodyPr/>
              <a:lstStyle/>
              <a:p>
                <a:r>
                  <a:rPr lang="ru-RU">
                    <a:noFill/>
                  </a:rPr>
                  <a:t> </a:t>
                </a:r>
              </a:p>
            </p:txBody>
          </p:sp>
        </mc:Fallback>
      </mc:AlternateContent>
    </p:spTree>
    <p:extLst>
      <p:ext uri="{BB962C8B-B14F-4D97-AF65-F5344CB8AC3E}">
        <p14:creationId xmlns:p14="http://schemas.microsoft.com/office/powerpoint/2010/main" val="19530260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340768"/>
            <a:ext cx="8229600" cy="1143000"/>
          </a:xfrm>
        </p:spPr>
        <p:txBody>
          <a:bodyPr/>
          <a:lstStyle/>
          <a:p>
            <a:r>
              <a:rPr lang="ru-RU" dirty="0" smtClean="0">
                <a:latin typeface="+mn-lt"/>
              </a:rPr>
              <a:t>Чему равен </a:t>
            </a:r>
            <a:r>
              <a:rPr lang="en-US" dirty="0" smtClean="0">
                <a:latin typeface="+mn-lt"/>
              </a:rPr>
              <a:t>sin135˚</a:t>
            </a:r>
            <a:r>
              <a:rPr lang="ru-RU" dirty="0">
                <a:latin typeface="+mn-lt"/>
              </a:rPr>
              <a:t> </a:t>
            </a:r>
            <a:r>
              <a:rPr lang="ru-RU" dirty="0" smtClean="0">
                <a:latin typeface="+mn-lt"/>
              </a:rPr>
              <a:t>?</a:t>
            </a:r>
            <a:endParaRPr lang="ru-RU" dirty="0">
              <a:latin typeface="+mn-lt"/>
            </a:endParaRPr>
          </a:p>
        </p:txBody>
      </p:sp>
    </p:spTree>
    <p:extLst>
      <p:ext uri="{BB962C8B-B14F-4D97-AF65-F5344CB8AC3E}">
        <p14:creationId xmlns:p14="http://schemas.microsoft.com/office/powerpoint/2010/main" val="11560250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268760"/>
            <a:ext cx="8229600" cy="1143000"/>
          </a:xfrm>
        </p:spPr>
        <p:txBody>
          <a:bodyPr>
            <a:normAutofit fontScale="90000"/>
          </a:bodyPr>
          <a:lstStyle/>
          <a:p>
            <a:r>
              <a:rPr lang="ru-RU" dirty="0" smtClean="0">
                <a:latin typeface="Times New Roman" pitchFamily="18" charset="0"/>
                <a:cs typeface="Times New Roman" pitchFamily="18" charset="0"/>
              </a:rPr>
              <a:t>Площадь прямоугольного треугольника равна 84. Один из его катетов в 2 раза больше другого. Найдите меньший катет</a:t>
            </a:r>
            <a:r>
              <a:rPr lang="ru-RU" dirty="0" smtClean="0"/>
              <a:t>.</a:t>
            </a:r>
            <a:endParaRPr lang="ru-RU" dirty="0"/>
          </a:p>
        </p:txBody>
      </p:sp>
    </p:spTree>
    <p:extLst>
      <p:ext uri="{BB962C8B-B14F-4D97-AF65-F5344CB8AC3E}">
        <p14:creationId xmlns:p14="http://schemas.microsoft.com/office/powerpoint/2010/main" val="17168534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395536" y="1124744"/>
                <a:ext cx="8229600" cy="1143000"/>
              </a:xfrm>
            </p:spPr>
            <p:txBody>
              <a:bodyPr>
                <a:normAutofit fontScale="90000"/>
              </a:bodyPr>
              <a:lstStyle/>
              <a:p>
                <a:r>
                  <a:rPr lang="ru-RU" dirty="0" smtClean="0">
                    <a:latin typeface="Times New Roman" pitchFamily="18" charset="0"/>
                    <a:cs typeface="Times New Roman" pitchFamily="18" charset="0"/>
                  </a:rPr>
                  <a:t>Найдите</a:t>
                </a:r>
                <a14:m>
                  <m:oMath xmlns:m="http://schemas.openxmlformats.org/officeDocument/2006/math">
                    <m:func>
                      <m:funcPr>
                        <m:ctrlPr>
                          <a:rPr lang="en-US" i="1" smtClean="0">
                            <a:latin typeface="Cambria Math"/>
                            <a:cs typeface="Times New Roman" pitchFamily="18" charset="0"/>
                          </a:rPr>
                        </m:ctrlPr>
                      </m:funcPr>
                      <m:fName>
                        <m:r>
                          <a:rPr lang="en-US" b="1" i="0" smtClean="0">
                            <a:latin typeface="Cambria Math"/>
                            <a:cs typeface="Times New Roman" pitchFamily="18" charset="0"/>
                          </a:rPr>
                          <m:t> </m:t>
                        </m:r>
                        <m:r>
                          <m:rPr>
                            <m:sty m:val="p"/>
                          </m:rPr>
                          <a:rPr lang="en-US" i="0" smtClean="0">
                            <a:latin typeface="Cambria Math"/>
                            <a:cs typeface="Times New Roman" pitchFamily="18" charset="0"/>
                          </a:rPr>
                          <m:t>cos</m:t>
                        </m:r>
                      </m:fName>
                      <m:e>
                        <m:r>
                          <a:rPr lang="en-US" b="1" i="1" smtClean="0">
                            <a:latin typeface="Cambria Math"/>
                            <a:cs typeface="Times New Roman" pitchFamily="18" charset="0"/>
                          </a:rPr>
                          <m:t>𝒙</m:t>
                        </m:r>
                      </m:e>
                    </m:func>
                  </m:oMath>
                </a14:m>
                <a:r>
                  <a:rPr lang="ru-RU" dirty="0" smtClean="0"/>
                  <a:t>, </a:t>
                </a:r>
                <a:r>
                  <a:rPr lang="ru-RU" dirty="0" smtClean="0">
                    <a:latin typeface="+mn-lt"/>
                  </a:rPr>
                  <a:t>если</a:t>
                </a:r>
                <a:r>
                  <a:rPr lang="ru-RU" dirty="0" smtClean="0"/>
                  <a:t> </a:t>
                </a:r>
                <a14:m>
                  <m:oMath xmlns:m="http://schemas.openxmlformats.org/officeDocument/2006/math">
                    <m:func>
                      <m:funcPr>
                        <m:ctrlPr>
                          <a:rPr lang="en-US" i="1" smtClean="0">
                            <a:latin typeface="Cambria Math"/>
                          </a:rPr>
                        </m:ctrlPr>
                      </m:funcPr>
                      <m:fName>
                        <m:r>
                          <m:rPr>
                            <m:sty m:val="p"/>
                          </m:rPr>
                          <a:rPr lang="en-US" i="0" smtClean="0">
                            <a:latin typeface="Cambria Math"/>
                          </a:rPr>
                          <m:t>sin</m:t>
                        </m:r>
                      </m:fName>
                      <m:e>
                        <m:r>
                          <a:rPr lang="en-US" b="1" i="1" smtClean="0">
                            <a:latin typeface="Cambria Math"/>
                          </a:rPr>
                          <m:t>𝒙</m:t>
                        </m:r>
                      </m:e>
                    </m:func>
                  </m:oMath>
                </a14:m>
                <a:r>
                  <a:rPr lang="en-US" dirty="0" smtClean="0"/>
                  <a:t>=</a:t>
                </a:r>
                <a14:m>
                  <m:oMath xmlns:m="http://schemas.openxmlformats.org/officeDocument/2006/math">
                    <m:f>
                      <m:fPr>
                        <m:ctrlPr>
                          <a:rPr lang="en-US" i="1" dirty="0" smtClean="0">
                            <a:latin typeface="Cambria Math"/>
                          </a:rPr>
                        </m:ctrlPr>
                      </m:fPr>
                      <m:num>
                        <m:rad>
                          <m:radPr>
                            <m:degHide m:val="on"/>
                            <m:ctrlPr>
                              <a:rPr lang="en-US" i="1" dirty="0" smtClean="0">
                                <a:latin typeface="Cambria Math"/>
                              </a:rPr>
                            </m:ctrlPr>
                          </m:radPr>
                          <m:deg/>
                          <m:e>
                            <m:r>
                              <a:rPr lang="en-US" b="1" i="1" dirty="0" smtClean="0">
                                <a:latin typeface="Cambria Math"/>
                              </a:rPr>
                              <m:t>𝟗𝟏</m:t>
                            </m:r>
                          </m:e>
                        </m:rad>
                      </m:num>
                      <m:den>
                        <m:r>
                          <a:rPr lang="en-US" b="1" i="1" dirty="0" smtClean="0">
                            <a:latin typeface="Cambria Math"/>
                          </a:rPr>
                          <m:t>𝟏𝟎</m:t>
                        </m:r>
                      </m:den>
                    </m:f>
                  </m:oMath>
                </a14:m>
                <a:r>
                  <a:rPr lang="en-US" dirty="0" smtClean="0"/>
                  <a:t> </a:t>
                </a:r>
                <a:r>
                  <a:rPr lang="ru-RU" dirty="0" smtClean="0">
                    <a:latin typeface="+mn-lt"/>
                  </a:rPr>
                  <a:t>и</a:t>
                </a:r>
                <a:r>
                  <a:rPr lang="en-US" dirty="0" smtClean="0">
                    <a:latin typeface="+mn-lt"/>
                  </a:rPr>
                  <a:t> 0˚</a:t>
                </a:r>
                <a:r>
                  <a:rPr lang="ru-RU" dirty="0" smtClean="0">
                    <a:latin typeface="+mn-lt"/>
                  </a:rPr>
                  <a:t>&lt;</a:t>
                </a:r>
                <a:r>
                  <a:rPr lang="en-US" dirty="0" smtClean="0">
                    <a:latin typeface="+mn-lt"/>
                  </a:rPr>
                  <a:t>x&lt;90˚</a:t>
                </a:r>
                <a:endParaRPr lang="ru-RU" dirty="0"/>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395536" y="1124744"/>
                <a:ext cx="8229600" cy="1143000"/>
              </a:xfrm>
              <a:blipFill rotWithShape="1">
                <a:blip r:embed="rId2"/>
                <a:stretch>
                  <a:fillRect t="-12834" b="-50267"/>
                </a:stretch>
              </a:blipFill>
            </p:spPr>
            <p:txBody>
              <a:bodyPr/>
              <a:lstStyle/>
              <a:p>
                <a:r>
                  <a:rPr lang="ru-RU">
                    <a:noFill/>
                  </a:rPr>
                  <a:t> </a:t>
                </a:r>
              </a:p>
            </p:txBody>
          </p:sp>
        </mc:Fallback>
      </mc:AlternateContent>
    </p:spTree>
    <p:extLst>
      <p:ext uri="{BB962C8B-B14F-4D97-AF65-F5344CB8AC3E}">
        <p14:creationId xmlns:p14="http://schemas.microsoft.com/office/powerpoint/2010/main" val="21877638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772816"/>
            <a:ext cx="8229600" cy="1143000"/>
          </a:xfrm>
        </p:spPr>
        <p:txBody>
          <a:bodyPr/>
          <a:lstStyle/>
          <a:p>
            <a:r>
              <a:rPr lang="ru-RU" dirty="0" smtClean="0">
                <a:latin typeface="Times New Roman" pitchFamily="18" charset="0"/>
                <a:cs typeface="Times New Roman" pitchFamily="18" charset="0"/>
              </a:rPr>
              <a:t>Решите уравнение </a:t>
            </a:r>
            <a:r>
              <a:rPr lang="en-US" dirty="0" smtClean="0">
                <a:latin typeface="Times New Roman" pitchFamily="18" charset="0"/>
                <a:cs typeface="Times New Roman" pitchFamily="18" charset="0"/>
              </a:rPr>
              <a:t>x² - 14x + 40 = 0</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914830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412776"/>
            <a:ext cx="8229600" cy="1143000"/>
          </a:xfrm>
        </p:spPr>
        <p:txBody>
          <a:bodyPr>
            <a:normAutofit fontScale="90000"/>
          </a:bodyPr>
          <a:lstStyle/>
          <a:p>
            <a:r>
              <a:rPr lang="ru-RU" dirty="0" smtClean="0">
                <a:latin typeface="+mn-lt"/>
              </a:rPr>
              <a:t>Поступивший в продажу в январе мобильный телефон стоил 1600 рублей. В сентябре он стал стоить 960 рублей. На сколько процентов снизилась цена на мобильный телефон?</a:t>
            </a:r>
            <a:endParaRPr lang="ru-RU" dirty="0">
              <a:latin typeface="+mn-lt"/>
            </a:endParaRPr>
          </a:p>
        </p:txBody>
      </p:sp>
    </p:spTree>
    <p:extLst>
      <p:ext uri="{BB962C8B-B14F-4D97-AF65-F5344CB8AC3E}">
        <p14:creationId xmlns:p14="http://schemas.microsoft.com/office/powerpoint/2010/main" val="1442423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420888"/>
            <a:ext cx="8229600" cy="1143000"/>
          </a:xfrm>
        </p:spPr>
        <p:txBody>
          <a:bodyPr>
            <a:normAutofit fontScale="90000"/>
          </a:bodyPr>
          <a:lstStyle/>
          <a:p>
            <a:r>
              <a:rPr lang="ru-RU" dirty="0" smtClean="0">
                <a:latin typeface="Times New Roman" pitchFamily="18" charset="0"/>
                <a:cs typeface="Times New Roman" pitchFamily="18" charset="0"/>
              </a:rPr>
              <a:t>Выпускники 11 класса покупают букеты цветов для последнего звонка: из 3 роз каждому учителю и из 7 роз классному руководителю и директору. Они собираются подарить букеты 15 учителям (включая классного руководителя и директора), розы покупаются по оптовой цене 25 рублей за штуку. Сколько рублей стоят все розы?</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584596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44824"/>
            <a:ext cx="8229600" cy="1143000"/>
          </a:xfrm>
        </p:spPr>
        <p:txBody>
          <a:bodyPr>
            <a:normAutofit fontScale="90000"/>
          </a:bodyPr>
          <a:lstStyle/>
          <a:p>
            <a:r>
              <a:rPr lang="ru-RU" dirty="0" smtClean="0">
                <a:latin typeface="+mn-lt"/>
              </a:rPr>
              <a:t>Найдите точку пересечения графика функции </a:t>
            </a:r>
            <a:r>
              <a:rPr lang="en-US" dirty="0" smtClean="0">
                <a:latin typeface="+mn-lt"/>
              </a:rPr>
              <a:t>y=-3x+9 </a:t>
            </a:r>
            <a:r>
              <a:rPr lang="ru-RU" dirty="0" smtClean="0">
                <a:latin typeface="+mn-lt"/>
              </a:rPr>
              <a:t>с осью</a:t>
            </a:r>
            <a:r>
              <a:rPr lang="en-US" dirty="0" smtClean="0">
                <a:latin typeface="+mn-lt"/>
              </a:rPr>
              <a:t> x</a:t>
            </a:r>
            <a:endParaRPr lang="ru-RU" dirty="0">
              <a:latin typeface="+mn-lt"/>
            </a:endParaRPr>
          </a:p>
        </p:txBody>
      </p:sp>
    </p:spTree>
    <p:extLst>
      <p:ext uri="{BB962C8B-B14F-4D97-AF65-F5344CB8AC3E}">
        <p14:creationId xmlns:p14="http://schemas.microsoft.com/office/powerpoint/2010/main" val="31470558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556792"/>
            <a:ext cx="8229600" cy="1084982"/>
          </a:xfrm>
        </p:spPr>
        <p:txBody>
          <a:bodyPr>
            <a:normAutofit fontScale="90000"/>
          </a:bodyPr>
          <a:lstStyle/>
          <a:p>
            <a:r>
              <a:rPr lang="ru-RU" dirty="0" smtClean="0">
                <a:latin typeface="+mn-lt"/>
              </a:rPr>
              <a:t>Вычислите корень 3-ей степени из 512</a:t>
            </a:r>
            <a:endParaRPr lang="ru-RU" dirty="0">
              <a:latin typeface="+mn-lt"/>
            </a:endParaRPr>
          </a:p>
        </p:txBody>
      </p:sp>
    </p:spTree>
    <p:extLst>
      <p:ext uri="{BB962C8B-B14F-4D97-AF65-F5344CB8AC3E}">
        <p14:creationId xmlns:p14="http://schemas.microsoft.com/office/powerpoint/2010/main" val="20991137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060848"/>
            <a:ext cx="8229600" cy="1143000"/>
          </a:xfrm>
        </p:spPr>
        <p:txBody>
          <a:bodyPr>
            <a:normAutofit fontScale="90000"/>
          </a:bodyPr>
          <a:lstStyle/>
          <a:p>
            <a:r>
              <a:rPr lang="ru-RU" dirty="0" smtClean="0">
                <a:latin typeface="Times New Roman" pitchFamily="18" charset="0"/>
                <a:cs typeface="Times New Roman" pitchFamily="18" charset="0"/>
              </a:rPr>
              <a:t>Вероятность того, что новая шариковая ручка пишет плохо или вовсе не пишет, равна 0,11. Покупатель не глядя берет одну шариковую ручку из коробки. Найдите вероятность того, что эта ручка пишет хорошо</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9157886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86000" y="197346"/>
            <a:ext cx="4572000" cy="6463308"/>
          </a:xfrm>
          <a:prstGeom prst="rect">
            <a:avLst/>
          </a:prstGeom>
        </p:spPr>
        <p:txBody>
          <a:bodyPr>
            <a:spAutoFit/>
          </a:bodyPr>
          <a:lstStyle/>
          <a:p>
            <a:r>
              <a:rPr lang="ru-RU" b="1" i="1" dirty="0"/>
              <a:t>Математическая игра «Морской бой» для учащихся 9-10 классов</a:t>
            </a:r>
            <a:endParaRPr lang="ru-RU" dirty="0"/>
          </a:p>
          <a:p>
            <a:r>
              <a:rPr lang="ru-RU" b="1" dirty="0"/>
              <a:t>Цель проведения:</a:t>
            </a:r>
            <a:endParaRPr lang="ru-RU" dirty="0"/>
          </a:p>
          <a:p>
            <a:r>
              <a:rPr lang="ru-RU" dirty="0"/>
              <a:t>совершенствование навыков решения различных математических задач за курс основной школы; формирование навыков работы в группе; Повышение интереса к предмету.</a:t>
            </a:r>
          </a:p>
          <a:p>
            <a:r>
              <a:rPr lang="ru-RU" b="1" dirty="0"/>
              <a:t>Оборудование:</a:t>
            </a:r>
            <a:endParaRPr lang="ru-RU" dirty="0"/>
          </a:p>
          <a:p>
            <a:r>
              <a:rPr lang="ru-RU" dirty="0"/>
              <a:t>Мультимедийный проектор, презентация с заданиями, призы победителям и проигравшим.</a:t>
            </a:r>
          </a:p>
          <a:p>
            <a:r>
              <a:rPr lang="ru-RU" dirty="0"/>
              <a:t>                                        </a:t>
            </a:r>
            <a:r>
              <a:rPr lang="ru-RU" dirty="0" err="1"/>
              <a:t>Епиграф</a:t>
            </a:r>
            <a:r>
              <a:rPr lang="ru-RU" dirty="0"/>
              <a:t>:</a:t>
            </a:r>
          </a:p>
          <a:p>
            <a:r>
              <a:rPr lang="ru-RU" dirty="0"/>
              <a:t>                                                        «Математика – всего лишь игра, в которую</a:t>
            </a:r>
          </a:p>
          <a:p>
            <a:r>
              <a:rPr lang="ru-RU" dirty="0"/>
              <a:t>                                                        играют согласно простым правилам и</a:t>
            </a:r>
          </a:p>
          <a:p>
            <a:r>
              <a:rPr lang="ru-RU" dirty="0"/>
              <a:t>                                                        пользуются при этом ничего не значащими</a:t>
            </a:r>
          </a:p>
          <a:p>
            <a:r>
              <a:rPr lang="ru-RU" dirty="0"/>
              <a:t>                                                        обозначениями»</a:t>
            </a:r>
          </a:p>
          <a:p>
            <a:r>
              <a:rPr lang="ru-RU" dirty="0"/>
              <a:t>                                                                                                      Гильберт</a:t>
            </a:r>
          </a:p>
        </p:txBody>
      </p:sp>
    </p:spTree>
    <p:extLst>
      <p:ext uri="{BB962C8B-B14F-4D97-AF65-F5344CB8AC3E}">
        <p14:creationId xmlns:p14="http://schemas.microsoft.com/office/powerpoint/2010/main" val="1146881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96752"/>
            <a:ext cx="8229600" cy="1143000"/>
          </a:xfrm>
        </p:spPr>
        <p:txBody>
          <a:bodyPr/>
          <a:lstStyle/>
          <a:p>
            <a:r>
              <a:rPr lang="ru-RU" dirty="0" smtClean="0">
                <a:latin typeface="+mn-lt"/>
              </a:rPr>
              <a:t>Вычислите 4,2·3,5:0,7</a:t>
            </a:r>
            <a:endParaRPr lang="ru-RU" dirty="0">
              <a:latin typeface="+mn-lt"/>
            </a:endParaRPr>
          </a:p>
        </p:txBody>
      </p:sp>
    </p:spTree>
    <p:extLst>
      <p:ext uri="{BB962C8B-B14F-4D97-AF65-F5344CB8AC3E}">
        <p14:creationId xmlns:p14="http://schemas.microsoft.com/office/powerpoint/2010/main" val="11501634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340768"/>
            <a:ext cx="8229600" cy="1143000"/>
          </a:xfrm>
        </p:spPr>
        <p:txBody>
          <a:bodyPr>
            <a:normAutofit fontScale="90000"/>
          </a:bodyPr>
          <a:lstStyle/>
          <a:p>
            <a:r>
              <a:rPr lang="ru-RU" dirty="0" smtClean="0">
                <a:latin typeface="+mn-lt"/>
              </a:rPr>
              <a:t>В трапеции </a:t>
            </a:r>
            <a:r>
              <a:rPr lang="en-US" dirty="0" smtClean="0">
                <a:latin typeface="+mn-lt"/>
              </a:rPr>
              <a:t>ABCD </a:t>
            </a:r>
            <a:r>
              <a:rPr lang="ru-RU" dirty="0" smtClean="0">
                <a:latin typeface="+mn-lt"/>
              </a:rPr>
              <a:t>известно, что </a:t>
            </a:r>
            <a:r>
              <a:rPr lang="en-US" dirty="0" smtClean="0">
                <a:latin typeface="+mn-lt"/>
              </a:rPr>
              <a:t>AB=CD</a:t>
            </a:r>
            <a:r>
              <a:rPr lang="ru-RU" dirty="0" smtClean="0">
                <a:latin typeface="+mn-lt"/>
              </a:rPr>
              <a:t>,</a:t>
            </a:r>
            <a:r>
              <a:rPr lang="en-US" dirty="0" smtClean="0">
                <a:latin typeface="+mn-lt"/>
              </a:rPr>
              <a:t> </a:t>
            </a:r>
            <a:r>
              <a:rPr lang="ru-RU" dirty="0" smtClean="0">
                <a:latin typeface="+mn-lt"/>
              </a:rPr>
              <a:t> ˪</a:t>
            </a:r>
            <a:r>
              <a:rPr lang="en-US" dirty="0" smtClean="0">
                <a:latin typeface="+mn-lt"/>
              </a:rPr>
              <a:t>BDA=21˚</a:t>
            </a:r>
            <a:r>
              <a:rPr lang="ru-RU" dirty="0" smtClean="0">
                <a:latin typeface="+mn-lt"/>
              </a:rPr>
              <a:t> и </a:t>
            </a:r>
            <a:r>
              <a:rPr lang="en-US" dirty="0" smtClean="0">
                <a:latin typeface="Times New Roman"/>
                <a:cs typeface="Times New Roman"/>
              </a:rPr>
              <a:t>˪BDC=110˚</a:t>
            </a:r>
            <a:r>
              <a:rPr lang="ru-RU" dirty="0" smtClean="0">
                <a:latin typeface="Times New Roman"/>
                <a:cs typeface="Times New Roman"/>
              </a:rPr>
              <a:t>. Найдите угол </a:t>
            </a:r>
            <a:r>
              <a:rPr lang="en-US" dirty="0" smtClean="0">
                <a:latin typeface="Times New Roman"/>
                <a:cs typeface="Times New Roman"/>
              </a:rPr>
              <a:t>ABD</a:t>
            </a:r>
            <a:r>
              <a:rPr lang="ru-RU" dirty="0" smtClean="0">
                <a:latin typeface="Times New Roman"/>
                <a:cs typeface="Times New Roman"/>
              </a:rPr>
              <a:t>.</a:t>
            </a:r>
            <a:endParaRPr lang="ru-RU" dirty="0">
              <a:latin typeface="+mn-lt"/>
            </a:endParaRPr>
          </a:p>
        </p:txBody>
      </p:sp>
    </p:spTree>
    <p:extLst>
      <p:ext uri="{BB962C8B-B14F-4D97-AF65-F5344CB8AC3E}">
        <p14:creationId xmlns:p14="http://schemas.microsoft.com/office/powerpoint/2010/main" val="42517226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00808"/>
            <a:ext cx="8229600" cy="1143000"/>
          </a:xfrm>
        </p:spPr>
        <p:txBody>
          <a:bodyPr/>
          <a:lstStyle/>
          <a:p>
            <a:r>
              <a:rPr lang="ru-RU" dirty="0" smtClean="0">
                <a:latin typeface="Times New Roman" pitchFamily="18" charset="0"/>
                <a:cs typeface="Times New Roman" pitchFamily="18" charset="0"/>
              </a:rPr>
              <a:t>Решите уравнение </a:t>
            </a:r>
            <a:r>
              <a:rPr lang="en-US" dirty="0" smtClean="0">
                <a:latin typeface="Times New Roman" pitchFamily="18" charset="0"/>
                <a:cs typeface="Times New Roman" pitchFamily="18" charset="0"/>
              </a:rPr>
              <a:t>x² - 8x + 18 =0</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4960645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395536" y="1340768"/>
                <a:ext cx="8229600" cy="1143000"/>
              </a:xfrm>
            </p:spPr>
            <p:txBody>
              <a:bodyPr>
                <a:normAutofit/>
              </a:bodyPr>
              <a:lstStyle/>
              <a:p>
                <a:r>
                  <a:rPr lang="ru-RU" dirty="0" smtClean="0">
                    <a:latin typeface="+mn-lt"/>
                  </a:rPr>
                  <a:t>Сократите дробь </a:t>
                </a:r>
                <a14:m>
                  <m:oMath xmlns:m="http://schemas.openxmlformats.org/officeDocument/2006/math">
                    <m:f>
                      <m:fPr>
                        <m:ctrlPr>
                          <a:rPr lang="ru-RU" i="1" smtClean="0">
                            <a:latin typeface="Cambria Math"/>
                          </a:rPr>
                        </m:ctrlPr>
                      </m:fPr>
                      <m:num>
                        <m:r>
                          <a:rPr lang="ru-RU" b="1" i="1" smtClean="0">
                            <a:latin typeface="Cambria Math"/>
                          </a:rPr>
                          <m:t>𝟏𝟔</m:t>
                        </m:r>
                        <m:r>
                          <a:rPr lang="ru-RU" b="1" i="1" smtClean="0">
                            <a:latin typeface="Cambria Math"/>
                          </a:rPr>
                          <m:t> −</m:t>
                        </m:r>
                        <m:r>
                          <a:rPr lang="en-US" b="1" i="1" smtClean="0">
                            <a:latin typeface="Cambria Math"/>
                          </a:rPr>
                          <m:t>𝒃</m:t>
                        </m:r>
                        <m:r>
                          <a:rPr lang="en-US" b="1" i="1" smtClean="0">
                            <a:latin typeface="Cambria Math"/>
                          </a:rPr>
                          <m:t>²</m:t>
                        </m:r>
                      </m:num>
                      <m:den>
                        <m:r>
                          <a:rPr lang="en-US" b="1" i="1" smtClean="0">
                            <a:latin typeface="Cambria Math"/>
                          </a:rPr>
                          <m:t>𝒃</m:t>
                        </m:r>
                        <m:r>
                          <a:rPr lang="en-US" b="1" i="1" smtClean="0">
                            <a:latin typeface="Cambria Math"/>
                          </a:rPr>
                          <m:t>² −</m:t>
                        </m:r>
                        <m:r>
                          <a:rPr lang="en-US" b="1" i="1" smtClean="0">
                            <a:latin typeface="Cambria Math"/>
                          </a:rPr>
                          <m:t>𝒃</m:t>
                        </m:r>
                        <m:r>
                          <a:rPr lang="en-US" b="1" i="1" smtClean="0">
                            <a:latin typeface="Cambria Math"/>
                          </a:rPr>
                          <m:t> −</m:t>
                        </m:r>
                        <m:r>
                          <a:rPr lang="en-US" b="1" i="1" smtClean="0">
                            <a:latin typeface="Cambria Math"/>
                          </a:rPr>
                          <m:t>𝟏𝟐</m:t>
                        </m:r>
                      </m:den>
                    </m:f>
                  </m:oMath>
                </a14:m>
                <a:endParaRPr lang="ru-RU" dirty="0">
                  <a:latin typeface="+mn-lt"/>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395536" y="1340768"/>
                <a:ext cx="8229600" cy="1143000"/>
              </a:xfrm>
              <a:blipFill rotWithShape="1">
                <a:blip r:embed="rId2"/>
                <a:stretch>
                  <a:fillRect b="-21925"/>
                </a:stretch>
              </a:blipFill>
            </p:spPr>
            <p:txBody>
              <a:bodyPr/>
              <a:lstStyle/>
              <a:p>
                <a:r>
                  <a:rPr lang="ru-RU">
                    <a:noFill/>
                  </a:rPr>
                  <a:t> </a:t>
                </a:r>
              </a:p>
            </p:txBody>
          </p:sp>
        </mc:Fallback>
      </mc:AlternateContent>
    </p:spTree>
    <p:extLst>
      <p:ext uri="{BB962C8B-B14F-4D97-AF65-F5344CB8AC3E}">
        <p14:creationId xmlns:p14="http://schemas.microsoft.com/office/powerpoint/2010/main" val="3517590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204864"/>
            <a:ext cx="8229600" cy="1143000"/>
          </a:xfrm>
        </p:spPr>
        <p:txBody>
          <a:bodyPr>
            <a:normAutofit fontScale="90000"/>
          </a:bodyPr>
          <a:lstStyle/>
          <a:p>
            <a:r>
              <a:rPr lang="ru-RU" dirty="0" smtClean="0">
                <a:latin typeface="Times New Roman" pitchFamily="18" charset="0"/>
                <a:cs typeface="Times New Roman" pitchFamily="18" charset="0"/>
              </a:rPr>
              <a:t>Стоимость полугодовой подписки на журнал составляет 730 рублей, а стоимость одного номера журнала – 33 рубля. За полгода Аня купила 25 номеров журнала. На сколько рублей меньше она бы потратила, если бы подписалась на журнал?</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698500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628800"/>
            <a:ext cx="8229600" cy="1143000"/>
          </a:xfrm>
        </p:spPr>
        <p:txBody>
          <a:bodyPr>
            <a:normAutofit fontScale="90000"/>
          </a:bodyPr>
          <a:lstStyle/>
          <a:p>
            <a:r>
              <a:rPr lang="ru-RU" dirty="0" smtClean="0">
                <a:latin typeface="+mn-lt"/>
              </a:rPr>
              <a:t>Четырехугольник </a:t>
            </a:r>
            <a:r>
              <a:rPr lang="en-US" dirty="0" smtClean="0">
                <a:latin typeface="+mn-lt"/>
              </a:rPr>
              <a:t>ABCD </a:t>
            </a:r>
            <a:r>
              <a:rPr lang="ru-RU" dirty="0" smtClean="0">
                <a:latin typeface="+mn-lt"/>
              </a:rPr>
              <a:t>вписан в окружность. Угол </a:t>
            </a:r>
            <a:r>
              <a:rPr lang="en-US" dirty="0" smtClean="0">
                <a:latin typeface="+mn-lt"/>
              </a:rPr>
              <a:t>ABC </a:t>
            </a:r>
            <a:r>
              <a:rPr lang="ru-RU" dirty="0" smtClean="0">
                <a:latin typeface="+mn-lt"/>
              </a:rPr>
              <a:t>равен 38˚, угол </a:t>
            </a:r>
            <a:r>
              <a:rPr lang="en-US" dirty="0" smtClean="0">
                <a:latin typeface="+mn-lt"/>
              </a:rPr>
              <a:t>CAD</a:t>
            </a:r>
            <a:r>
              <a:rPr lang="ru-RU" dirty="0" smtClean="0">
                <a:latin typeface="+mn-lt"/>
              </a:rPr>
              <a:t> равен 33˚. Найдите угол </a:t>
            </a:r>
            <a:r>
              <a:rPr lang="en-US" dirty="0" smtClean="0">
                <a:latin typeface="+mn-lt"/>
              </a:rPr>
              <a:t>ABD</a:t>
            </a:r>
            <a:endParaRPr lang="ru-RU" dirty="0">
              <a:latin typeface="+mn-lt"/>
            </a:endParaRPr>
          </a:p>
        </p:txBody>
      </p:sp>
    </p:spTree>
    <p:extLst>
      <p:ext uri="{BB962C8B-B14F-4D97-AF65-F5344CB8AC3E}">
        <p14:creationId xmlns:p14="http://schemas.microsoft.com/office/powerpoint/2010/main" val="20774289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132856"/>
            <a:ext cx="8229600" cy="1143000"/>
          </a:xfrm>
        </p:spPr>
        <p:txBody>
          <a:bodyPr>
            <a:normAutofit fontScale="90000"/>
          </a:bodyPr>
          <a:lstStyle/>
          <a:p>
            <a:r>
              <a:rPr lang="ru-RU" dirty="0" smtClean="0">
                <a:latin typeface="Times New Roman" pitchFamily="18" charset="0"/>
                <a:cs typeface="Times New Roman" pitchFamily="18" charset="0"/>
              </a:rPr>
              <a:t>В период распродажи магазин снижал цены дважды: в первый раз на 50%, а второй – на 5%. Сколько рублей стал стоить чайник после второго снижения цен, если до начала распродажи он стоил 1000 рублей?</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7021314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395536" y="1340768"/>
                <a:ext cx="8229600" cy="1143000"/>
              </a:xfrm>
            </p:spPr>
            <p:txBody>
              <a:bodyPr>
                <a:normAutofit fontScale="90000"/>
              </a:bodyPr>
              <a:lstStyle/>
              <a:p>
                <a:r>
                  <a:rPr lang="ru-RU" dirty="0" smtClean="0">
                    <a:latin typeface="+mn-lt"/>
                  </a:rPr>
                  <a:t>Найдите значение выражения </a:t>
                </a:r>
                <a14:m>
                  <m:oMath xmlns:m="http://schemas.openxmlformats.org/officeDocument/2006/math">
                    <m:f>
                      <m:fPr>
                        <m:ctrlPr>
                          <a:rPr lang="ru-RU" i="1" smtClean="0">
                            <a:latin typeface="Cambria Math"/>
                          </a:rPr>
                        </m:ctrlPr>
                      </m:fPr>
                      <m:num>
                        <m:r>
                          <a:rPr lang="ru-RU" b="1" i="1" smtClean="0">
                            <a:latin typeface="Cambria Math"/>
                          </a:rPr>
                          <m:t>𝟎</m:t>
                        </m:r>
                        <m:r>
                          <a:rPr lang="ru-RU" b="1" i="1" smtClean="0">
                            <a:latin typeface="Cambria Math"/>
                          </a:rPr>
                          <m:t>,</m:t>
                        </m:r>
                        <m:r>
                          <a:rPr lang="ru-RU" b="1" i="1" smtClean="0">
                            <a:latin typeface="Cambria Math"/>
                          </a:rPr>
                          <m:t>𝟔</m:t>
                        </m:r>
                        <m:r>
                          <a:rPr lang="ru-RU" b="1" i="1" smtClean="0">
                            <a:latin typeface="Cambria Math"/>
                          </a:rPr>
                          <m:t>·</m:t>
                        </m:r>
                        <m:r>
                          <a:rPr lang="ru-RU" b="1" i="1" smtClean="0">
                            <a:latin typeface="Cambria Math"/>
                          </a:rPr>
                          <m:t>𝟏𝟎</m:t>
                        </m:r>
                        <m:r>
                          <a:rPr lang="ru-RU" b="1" i="1" smtClean="0">
                            <a:latin typeface="Cambria Math"/>
                          </a:rPr>
                          <m:t>²</m:t>
                        </m:r>
                      </m:num>
                      <m:den>
                        <m:r>
                          <a:rPr lang="ru-RU" b="1" i="1" smtClean="0">
                            <a:latin typeface="Cambria Math"/>
                          </a:rPr>
                          <m:t>𝟐</m:t>
                        </m:r>
                        <m:r>
                          <a:rPr lang="ru-RU" b="1" i="1" smtClean="0">
                            <a:latin typeface="Cambria Math"/>
                          </a:rPr>
                          <m:t>∙</m:t>
                        </m:r>
                        <m:r>
                          <a:rPr lang="ru-RU" b="1" i="1" smtClean="0">
                            <a:latin typeface="Cambria Math"/>
                          </a:rPr>
                          <m:t>𝟏𝟎</m:t>
                        </m:r>
                        <m:r>
                          <a:rPr lang="ru-RU" b="1" i="1" smtClean="0">
                            <a:latin typeface="Cambria Math"/>
                          </a:rPr>
                          <m:t>¯²</m:t>
                        </m:r>
                      </m:den>
                    </m:f>
                  </m:oMath>
                </a14:m>
                <a:endParaRPr lang="ru-RU" dirty="0">
                  <a:latin typeface="+mn-lt"/>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395536" y="1340768"/>
                <a:ext cx="8229600" cy="1143000"/>
              </a:xfrm>
              <a:blipFill rotWithShape="1">
                <a:blip r:embed="rId2"/>
                <a:stretch>
                  <a:fillRect l="-519" b="-15508"/>
                </a:stretch>
              </a:blipFill>
            </p:spPr>
            <p:txBody>
              <a:bodyPr/>
              <a:lstStyle/>
              <a:p>
                <a:r>
                  <a:rPr lang="ru-RU">
                    <a:noFill/>
                  </a:rPr>
                  <a:t> </a:t>
                </a:r>
              </a:p>
            </p:txBody>
          </p:sp>
        </mc:Fallback>
      </mc:AlternateContent>
    </p:spTree>
    <p:extLst>
      <p:ext uri="{BB962C8B-B14F-4D97-AF65-F5344CB8AC3E}">
        <p14:creationId xmlns:p14="http://schemas.microsoft.com/office/powerpoint/2010/main" val="4229139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323528" y="1700808"/>
                <a:ext cx="8229600" cy="1143000"/>
              </a:xfrm>
            </p:spPr>
            <p:txBody>
              <a:bodyPr>
                <a:normAutofit fontScale="90000"/>
              </a:bodyPr>
              <a:lstStyle/>
              <a:p>
                <a:r>
                  <a:rPr lang="ru-RU" dirty="0" smtClean="0">
                    <a:latin typeface="+mn-lt"/>
                  </a:rPr>
                  <a:t>Решите уравнение </a:t>
                </a:r>
                <a14:m>
                  <m:oMath xmlns:m="http://schemas.openxmlformats.org/officeDocument/2006/math">
                    <m:sSup>
                      <m:sSupPr>
                        <m:ctrlPr>
                          <a:rPr lang="en-US" i="1" smtClean="0">
                            <a:latin typeface="Cambria Math"/>
                          </a:rPr>
                        </m:ctrlPr>
                      </m:sSupPr>
                      <m:e>
                        <m:r>
                          <a:rPr lang="en-US" b="1" i="1" smtClean="0">
                            <a:latin typeface="Cambria Math"/>
                          </a:rPr>
                          <m:t>𝒙</m:t>
                        </m:r>
                      </m:e>
                      <m:sup>
                        <m:r>
                          <a:rPr lang="en-US" b="1" i="1" smtClean="0">
                            <a:latin typeface="Cambria Math"/>
                          </a:rPr>
                          <m:t>𝟒</m:t>
                        </m:r>
                      </m:sup>
                    </m:sSup>
                    <m:r>
                      <a:rPr lang="en-US" b="1" i="1" smtClean="0">
                        <a:latin typeface="Cambria Math"/>
                      </a:rPr>
                      <m:t> </m:t>
                    </m:r>
                  </m:oMath>
                </a14:m>
                <a:r>
                  <a:rPr lang="en-US" dirty="0" smtClean="0">
                    <a:latin typeface="+mn-lt"/>
                  </a:rPr>
                  <a:t>- 5</a:t>
                </a:r>
                <a14:m>
                  <m:oMath xmlns:m="http://schemas.openxmlformats.org/officeDocument/2006/math">
                    <m:sSup>
                      <m:sSupPr>
                        <m:ctrlPr>
                          <a:rPr lang="en-US" i="1" smtClean="0">
                            <a:latin typeface="Cambria Math"/>
                          </a:rPr>
                        </m:ctrlPr>
                      </m:sSupPr>
                      <m:e>
                        <m:r>
                          <a:rPr lang="en-US" b="1" i="1" smtClean="0">
                            <a:latin typeface="Cambria Math"/>
                          </a:rPr>
                          <m:t>𝒙</m:t>
                        </m:r>
                      </m:e>
                      <m:sup>
                        <m:r>
                          <a:rPr lang="en-US" b="1" i="1" smtClean="0">
                            <a:latin typeface="Cambria Math"/>
                          </a:rPr>
                          <m:t>𝟐</m:t>
                        </m:r>
                      </m:sup>
                    </m:sSup>
                  </m:oMath>
                </a14:m>
                <a:r>
                  <a:rPr lang="en-US" dirty="0" smtClean="0">
                    <a:latin typeface="+mn-lt"/>
                  </a:rPr>
                  <a:t> - 36 = 0</a:t>
                </a:r>
                <a:endParaRPr lang="ru-RU" dirty="0">
                  <a:latin typeface="+mn-lt"/>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323528" y="1700808"/>
                <a:ext cx="8229600" cy="1143000"/>
              </a:xfrm>
              <a:blipFill rotWithShape="1">
                <a:blip r:embed="rId2"/>
                <a:stretch>
                  <a:fillRect b="-11170"/>
                </a:stretch>
              </a:blipFill>
            </p:spPr>
            <p:txBody>
              <a:bodyPr/>
              <a:lstStyle/>
              <a:p>
                <a:r>
                  <a:rPr lang="ru-RU">
                    <a:noFill/>
                  </a:rPr>
                  <a:t> </a:t>
                </a:r>
              </a:p>
            </p:txBody>
          </p:sp>
        </mc:Fallback>
      </mc:AlternateContent>
    </p:spTree>
    <p:extLst>
      <p:ext uri="{BB962C8B-B14F-4D97-AF65-F5344CB8AC3E}">
        <p14:creationId xmlns:p14="http://schemas.microsoft.com/office/powerpoint/2010/main" val="2267194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395536" y="1628800"/>
                <a:ext cx="8229600" cy="1143000"/>
              </a:xfrm>
            </p:spPr>
            <p:txBody>
              <a:bodyPr/>
              <a:lstStyle/>
              <a:p>
                <a:r>
                  <a:rPr lang="ru-RU" dirty="0" smtClean="0">
                    <a:latin typeface="Times New Roman" pitchFamily="18" charset="0"/>
                    <a:cs typeface="Times New Roman" pitchFamily="18" charset="0"/>
                  </a:rPr>
                  <a:t>Вычислите </a:t>
                </a:r>
                <a14:m>
                  <m:oMath xmlns:m="http://schemas.openxmlformats.org/officeDocument/2006/math">
                    <m:rad>
                      <m:radPr>
                        <m:ctrlPr>
                          <a:rPr lang="ru-RU" i="1" smtClean="0">
                            <a:latin typeface="Cambria Math"/>
                            <a:cs typeface="Times New Roman" pitchFamily="18" charset="0"/>
                          </a:rPr>
                        </m:ctrlPr>
                      </m:radPr>
                      <m:deg>
                        <m:r>
                          <m:rPr>
                            <m:brk m:alnAt="7"/>
                          </m:rPr>
                          <a:rPr lang="ru-RU" b="1" i="1" smtClean="0">
                            <a:latin typeface="Cambria Math"/>
                            <a:cs typeface="Times New Roman" pitchFamily="18" charset="0"/>
                          </a:rPr>
                          <m:t>𝟔</m:t>
                        </m:r>
                      </m:deg>
                      <m:e>
                        <m:r>
                          <a:rPr lang="ru-RU" b="1" i="1" smtClean="0">
                            <a:latin typeface="Cambria Math"/>
                            <a:cs typeface="Times New Roman" pitchFamily="18" charset="0"/>
                          </a:rPr>
                          <m:t>𝟎</m:t>
                        </m:r>
                        <m:r>
                          <a:rPr lang="ru-RU" b="1" i="1" smtClean="0">
                            <a:latin typeface="Cambria Math"/>
                            <a:cs typeface="Times New Roman" pitchFamily="18" charset="0"/>
                          </a:rPr>
                          <m:t>,</m:t>
                        </m:r>
                        <m:r>
                          <a:rPr lang="ru-RU" b="1" i="1" smtClean="0">
                            <a:latin typeface="Cambria Math"/>
                            <a:cs typeface="Times New Roman" pitchFamily="18" charset="0"/>
                          </a:rPr>
                          <m:t>𝟎𝟎𝟎𝟕𝟐𝟗</m:t>
                        </m:r>
                      </m:e>
                    </m:rad>
                  </m:oMath>
                </a14:m>
                <a:endParaRPr lang="ru-RU" dirty="0">
                  <a:latin typeface="Times New Roman" pitchFamily="18" charset="0"/>
                  <a:cs typeface="Times New Roman"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395536" y="1628800"/>
                <a:ext cx="8229600" cy="1143000"/>
              </a:xfrm>
              <a:blipFill rotWithShape="1">
                <a:blip r:embed="rId2"/>
                <a:stretch>
                  <a:fillRect b="-18617"/>
                </a:stretch>
              </a:blipFill>
            </p:spPr>
            <p:txBody>
              <a:bodyPr/>
              <a:lstStyle/>
              <a:p>
                <a:r>
                  <a:rPr lang="ru-RU">
                    <a:noFill/>
                  </a:rPr>
                  <a:t> </a:t>
                </a:r>
              </a:p>
            </p:txBody>
          </p:sp>
        </mc:Fallback>
      </mc:AlternateContent>
    </p:spTree>
    <p:extLst>
      <p:ext uri="{BB962C8B-B14F-4D97-AF65-F5344CB8AC3E}">
        <p14:creationId xmlns:p14="http://schemas.microsoft.com/office/powerpoint/2010/main" val="1003407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640032"/>
            <a:ext cx="4572000" cy="5577937"/>
          </a:xfrm>
          <a:prstGeom prst="rect">
            <a:avLst/>
          </a:prstGeom>
        </p:spPr>
        <p:txBody>
          <a:bodyPr>
            <a:spAutoFit/>
          </a:bodyPr>
          <a:lstStyle/>
          <a:p>
            <a:pPr>
              <a:lnSpc>
                <a:spcPct val="115000"/>
              </a:lnSpc>
              <a:spcAft>
                <a:spcPts val="1000"/>
              </a:spcAft>
            </a:pPr>
            <a:r>
              <a:rPr lang="ru-RU" dirty="0">
                <a:ea typeface="Calibri"/>
                <a:cs typeface="Times New Roman"/>
              </a:rPr>
              <a:t>Учитель: игра была придумана в 1931г Милтоном </a:t>
            </a:r>
            <a:r>
              <a:rPr lang="ru-RU" dirty="0" err="1">
                <a:ea typeface="Calibri"/>
                <a:cs typeface="Times New Roman"/>
              </a:rPr>
              <a:t>Бредли</a:t>
            </a:r>
            <a:r>
              <a:rPr lang="ru-RU" dirty="0">
                <a:ea typeface="Calibri"/>
                <a:cs typeface="Times New Roman"/>
              </a:rPr>
              <a:t>. Идея игры пришла во время 1 Мировой Войны. Корабли, построенные в этот период для морских сражений, были величайшими и мощнейшими за всю историю человечества.</a:t>
            </a:r>
            <a:endParaRPr lang="ru-RU" sz="1400" dirty="0">
              <a:latin typeface="Calibri"/>
              <a:ea typeface="Calibri"/>
              <a:cs typeface="Times New Roman"/>
            </a:endParaRPr>
          </a:p>
          <a:p>
            <a:pPr algn="ctr">
              <a:lnSpc>
                <a:spcPct val="115000"/>
              </a:lnSpc>
              <a:spcAft>
                <a:spcPts val="1000"/>
              </a:spcAft>
            </a:pPr>
            <a:r>
              <a:rPr lang="ru-RU" dirty="0">
                <a:ea typeface="Calibri"/>
                <a:cs typeface="Times New Roman"/>
              </a:rPr>
              <a:t>Сегодня меж командами сраженье,</a:t>
            </a:r>
            <a:endParaRPr lang="ru-RU" sz="1400" dirty="0">
              <a:latin typeface="Calibri"/>
              <a:ea typeface="Calibri"/>
              <a:cs typeface="Times New Roman"/>
            </a:endParaRPr>
          </a:p>
          <a:p>
            <a:pPr algn="ctr">
              <a:lnSpc>
                <a:spcPct val="115000"/>
              </a:lnSpc>
              <a:spcAft>
                <a:spcPts val="1000"/>
              </a:spcAft>
            </a:pPr>
            <a:r>
              <a:rPr lang="ru-RU" dirty="0">
                <a:ea typeface="Calibri"/>
                <a:cs typeface="Times New Roman"/>
              </a:rPr>
              <a:t>Но пусть обид не будет в этот час,</a:t>
            </a:r>
            <a:endParaRPr lang="ru-RU" sz="1400" dirty="0">
              <a:latin typeface="Calibri"/>
              <a:ea typeface="Calibri"/>
              <a:cs typeface="Times New Roman"/>
            </a:endParaRPr>
          </a:p>
          <a:p>
            <a:pPr algn="ctr">
              <a:lnSpc>
                <a:spcPct val="115000"/>
              </a:lnSpc>
              <a:spcAft>
                <a:spcPts val="1000"/>
              </a:spcAft>
            </a:pPr>
            <a:r>
              <a:rPr lang="ru-RU" dirty="0">
                <a:ea typeface="Calibri"/>
                <a:cs typeface="Times New Roman"/>
              </a:rPr>
              <a:t>Ведь победитель или побежденный</a:t>
            </a:r>
            <a:endParaRPr lang="ru-RU" sz="1400" dirty="0">
              <a:latin typeface="Calibri"/>
              <a:ea typeface="Calibri"/>
              <a:cs typeface="Times New Roman"/>
            </a:endParaRPr>
          </a:p>
          <a:p>
            <a:pPr algn="ctr">
              <a:lnSpc>
                <a:spcPct val="115000"/>
              </a:lnSpc>
              <a:spcAft>
                <a:spcPts val="1000"/>
              </a:spcAft>
            </a:pPr>
            <a:r>
              <a:rPr lang="ru-RU" dirty="0">
                <a:ea typeface="Calibri"/>
                <a:cs typeface="Times New Roman"/>
              </a:rPr>
              <a:t>Сегодня будет кто-то среди вас,</a:t>
            </a:r>
            <a:endParaRPr lang="ru-RU" sz="1400" dirty="0">
              <a:latin typeface="Calibri"/>
              <a:ea typeface="Calibri"/>
              <a:cs typeface="Times New Roman"/>
            </a:endParaRPr>
          </a:p>
          <a:p>
            <a:pPr algn="ctr">
              <a:lnSpc>
                <a:spcPct val="115000"/>
              </a:lnSpc>
              <a:spcAft>
                <a:spcPts val="1000"/>
              </a:spcAft>
            </a:pPr>
            <a:r>
              <a:rPr lang="ru-RU" dirty="0">
                <a:ea typeface="Calibri"/>
                <a:cs typeface="Times New Roman"/>
              </a:rPr>
              <a:t>Мы будем рады, если вы в сраженьях</a:t>
            </a:r>
            <a:endParaRPr lang="ru-RU" sz="1400" dirty="0">
              <a:latin typeface="Calibri"/>
              <a:ea typeface="Calibri"/>
              <a:cs typeface="Times New Roman"/>
            </a:endParaRPr>
          </a:p>
          <a:p>
            <a:pPr algn="ctr">
              <a:lnSpc>
                <a:spcPct val="115000"/>
              </a:lnSpc>
              <a:spcAft>
                <a:spcPts val="1000"/>
              </a:spcAft>
            </a:pPr>
            <a:r>
              <a:rPr lang="ru-RU" dirty="0">
                <a:ea typeface="Calibri"/>
                <a:cs typeface="Times New Roman"/>
              </a:rPr>
              <a:t>Покажете находчивость свою</a:t>
            </a:r>
            <a:endParaRPr lang="ru-RU" sz="1400" dirty="0">
              <a:latin typeface="Calibri"/>
              <a:ea typeface="Calibri"/>
              <a:cs typeface="Times New Roman"/>
            </a:endParaRPr>
          </a:p>
          <a:p>
            <a:pPr algn="ctr">
              <a:lnSpc>
                <a:spcPct val="115000"/>
              </a:lnSpc>
              <a:spcAft>
                <a:spcPts val="1000"/>
              </a:spcAft>
            </a:pPr>
            <a:r>
              <a:rPr lang="ru-RU" dirty="0">
                <a:ea typeface="Calibri"/>
                <a:cs typeface="Times New Roman"/>
              </a:rPr>
              <a:t>Уменье, знанья и веселье позволят вам</a:t>
            </a:r>
            <a:endParaRPr lang="ru-RU" sz="1400" dirty="0">
              <a:latin typeface="Calibri"/>
              <a:ea typeface="Calibri"/>
              <a:cs typeface="Times New Roman"/>
            </a:endParaRPr>
          </a:p>
          <a:p>
            <a:pPr algn="ctr">
              <a:lnSpc>
                <a:spcPct val="115000"/>
              </a:lnSpc>
              <a:spcAft>
                <a:spcPts val="1000"/>
              </a:spcAft>
            </a:pPr>
            <a:r>
              <a:rPr lang="ru-RU" dirty="0">
                <a:ea typeface="Calibri"/>
                <a:cs typeface="Times New Roman"/>
              </a:rPr>
              <a:t>Сыграть в ничью.</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3799868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44824"/>
            <a:ext cx="8229600" cy="1143000"/>
          </a:xfrm>
        </p:spPr>
        <p:txBody>
          <a:bodyPr>
            <a:normAutofit fontScale="90000"/>
          </a:bodyPr>
          <a:lstStyle/>
          <a:p>
            <a:r>
              <a:rPr lang="ru-RU" dirty="0" smtClean="0">
                <a:latin typeface="+mn-lt"/>
              </a:rPr>
              <a:t>В доме, в котором живет Ира, 5 этажей и несколько подъездов. На каждом этаже находится по 5 квартир. Ира живет в квартире</a:t>
            </a:r>
            <a:br>
              <a:rPr lang="ru-RU" dirty="0" smtClean="0">
                <a:latin typeface="+mn-lt"/>
              </a:rPr>
            </a:br>
            <a:r>
              <a:rPr lang="ru-RU" dirty="0" smtClean="0">
                <a:latin typeface="+mn-lt"/>
              </a:rPr>
              <a:t> № 86. В каком подъезде живет Ира?</a:t>
            </a:r>
            <a:endParaRPr lang="ru-RU" dirty="0">
              <a:latin typeface="+mn-lt"/>
            </a:endParaRPr>
          </a:p>
        </p:txBody>
      </p:sp>
    </p:spTree>
    <p:extLst>
      <p:ext uri="{BB962C8B-B14F-4D97-AF65-F5344CB8AC3E}">
        <p14:creationId xmlns:p14="http://schemas.microsoft.com/office/powerpoint/2010/main" val="9531855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467544" y="1124744"/>
                <a:ext cx="8229600" cy="1143000"/>
              </a:xfrm>
            </p:spPr>
            <p:txBody>
              <a:bodyPr>
                <a:normAutofit fontScale="90000"/>
              </a:bodyPr>
              <a:lstStyle/>
              <a:p>
                <a:r>
                  <a:rPr lang="ru-RU" dirty="0" smtClean="0">
                    <a:latin typeface="Times New Roman" pitchFamily="18" charset="0"/>
                    <a:cs typeface="Times New Roman" pitchFamily="18" charset="0"/>
                  </a:rPr>
                  <a:t>Выполните деление:</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14:m>
                  <m:oMath xmlns:m="http://schemas.openxmlformats.org/officeDocument/2006/math">
                    <m:f>
                      <m:fPr>
                        <m:ctrlPr>
                          <a:rPr lang="ru-RU" i="1" smtClean="0">
                            <a:latin typeface="Cambria Math"/>
                            <a:cs typeface="Times New Roman" pitchFamily="18" charset="0"/>
                          </a:rPr>
                        </m:ctrlPr>
                      </m:fPr>
                      <m:num>
                        <m:r>
                          <a:rPr lang="en-US" b="1" i="1" smtClean="0">
                            <a:latin typeface="Cambria Math"/>
                            <a:cs typeface="Times New Roman" pitchFamily="18" charset="0"/>
                          </a:rPr>
                          <m:t>𝒂</m:t>
                        </m:r>
                      </m:num>
                      <m:den>
                        <m:r>
                          <a:rPr lang="en-US" b="1" i="1" smtClean="0">
                            <a:latin typeface="Cambria Math"/>
                            <a:cs typeface="Times New Roman" pitchFamily="18" charset="0"/>
                          </a:rPr>
                          <m:t>𝒂𝒃</m:t>
                        </m:r>
                        <m:r>
                          <a:rPr lang="en-US" b="1" i="1" smtClean="0">
                            <a:latin typeface="Cambria Math"/>
                            <a:cs typeface="Times New Roman" pitchFamily="18" charset="0"/>
                          </a:rPr>
                          <m:t>−</m:t>
                        </m:r>
                        <m:r>
                          <a:rPr lang="en-US" b="1" i="1" smtClean="0">
                            <a:latin typeface="Cambria Math"/>
                            <a:cs typeface="Times New Roman" pitchFamily="18" charset="0"/>
                          </a:rPr>
                          <m:t>𝟓</m:t>
                        </m:r>
                        <m:r>
                          <a:rPr lang="en-US" b="1" i="1" smtClean="0">
                            <a:latin typeface="Cambria Math"/>
                            <a:cs typeface="Times New Roman" pitchFamily="18" charset="0"/>
                          </a:rPr>
                          <m:t>𝒃</m:t>
                        </m:r>
                        <m:r>
                          <a:rPr lang="en-US" b="1" i="1" smtClean="0">
                            <a:latin typeface="Cambria Math"/>
                            <a:cs typeface="Times New Roman" pitchFamily="18" charset="0"/>
                          </a:rPr>
                          <m:t>²</m:t>
                        </m:r>
                      </m:den>
                    </m:f>
                  </m:oMath>
                </a14:m>
                <a:r>
                  <a:rPr lang="en-US" dirty="0" smtClean="0">
                    <a:latin typeface="Times New Roman" pitchFamily="18" charset="0"/>
                    <a:cs typeface="Times New Roman" pitchFamily="18" charset="0"/>
                  </a:rPr>
                  <a:t> : </a:t>
                </a:r>
                <a14:m>
                  <m:oMath xmlns:m="http://schemas.openxmlformats.org/officeDocument/2006/math">
                    <m:f>
                      <m:fPr>
                        <m:ctrlPr>
                          <a:rPr lang="en-US" i="1" smtClean="0">
                            <a:latin typeface="Cambria Math"/>
                            <a:cs typeface="Times New Roman" pitchFamily="18" charset="0"/>
                          </a:rPr>
                        </m:ctrlPr>
                      </m:fPr>
                      <m:num>
                        <m:r>
                          <a:rPr lang="en-US" b="1" i="1" smtClean="0">
                            <a:latin typeface="Cambria Math"/>
                            <a:cs typeface="Times New Roman" pitchFamily="18" charset="0"/>
                          </a:rPr>
                          <m:t>𝟓</m:t>
                        </m:r>
                        <m:r>
                          <a:rPr lang="en-US" b="1" i="1" smtClean="0">
                            <a:latin typeface="Cambria Math"/>
                            <a:cs typeface="Times New Roman" pitchFamily="18" charset="0"/>
                          </a:rPr>
                          <m:t>𝒂</m:t>
                        </m:r>
                        <m:r>
                          <a:rPr lang="en-US" b="1" i="1" smtClean="0">
                            <a:latin typeface="Cambria Math"/>
                            <a:cs typeface="Times New Roman" pitchFamily="18" charset="0"/>
                          </a:rPr>
                          <m:t>²</m:t>
                        </m:r>
                      </m:num>
                      <m:den>
                        <m:r>
                          <a:rPr lang="en-US" b="1" i="1" smtClean="0">
                            <a:latin typeface="Cambria Math"/>
                            <a:cs typeface="Times New Roman" pitchFamily="18" charset="0"/>
                          </a:rPr>
                          <m:t>𝒂</m:t>
                        </m:r>
                        <m:r>
                          <a:rPr lang="en-US" b="1" i="1" smtClean="0">
                            <a:latin typeface="Cambria Math"/>
                            <a:cs typeface="Times New Roman" pitchFamily="18" charset="0"/>
                          </a:rPr>
                          <m:t>²−</m:t>
                        </m:r>
                        <m:r>
                          <a:rPr lang="en-US" b="1" i="1" smtClean="0">
                            <a:latin typeface="Cambria Math"/>
                            <a:cs typeface="Times New Roman" pitchFamily="18" charset="0"/>
                          </a:rPr>
                          <m:t>𝟏𝟎</m:t>
                        </m:r>
                        <m:r>
                          <a:rPr lang="en-US" b="1" i="1" smtClean="0">
                            <a:latin typeface="Cambria Math"/>
                            <a:cs typeface="Times New Roman" pitchFamily="18" charset="0"/>
                          </a:rPr>
                          <m:t>𝒂𝒃</m:t>
                        </m:r>
                        <m:r>
                          <a:rPr lang="en-US" b="1" i="1" smtClean="0">
                            <a:latin typeface="Cambria Math"/>
                            <a:cs typeface="Times New Roman" pitchFamily="18" charset="0"/>
                          </a:rPr>
                          <m:t>+</m:t>
                        </m:r>
                        <m:r>
                          <a:rPr lang="en-US" b="1" i="1" smtClean="0">
                            <a:latin typeface="Cambria Math"/>
                            <a:cs typeface="Times New Roman" pitchFamily="18" charset="0"/>
                          </a:rPr>
                          <m:t>𝟐𝟓</m:t>
                        </m:r>
                        <m:r>
                          <a:rPr lang="en-US" b="1" i="1" smtClean="0">
                            <a:latin typeface="Cambria Math"/>
                            <a:cs typeface="Times New Roman" pitchFamily="18" charset="0"/>
                          </a:rPr>
                          <m:t>𝒃</m:t>
                        </m:r>
                        <m:r>
                          <a:rPr lang="en-US" b="1" i="1" smtClean="0">
                            <a:latin typeface="Cambria Math"/>
                            <a:cs typeface="Times New Roman" pitchFamily="18" charset="0"/>
                          </a:rPr>
                          <m:t>²</m:t>
                        </m:r>
                      </m:den>
                    </m:f>
                  </m:oMath>
                </a14:m>
                <a:endParaRPr lang="ru-RU" dirty="0">
                  <a:latin typeface="Times New Roman" pitchFamily="18" charset="0"/>
                  <a:cs typeface="Times New Roman"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467544" y="1124744"/>
                <a:ext cx="8229600" cy="1143000"/>
              </a:xfrm>
              <a:blipFill rotWithShape="1">
                <a:blip r:embed="rId2"/>
                <a:stretch>
                  <a:fillRect t="-28877" b="-39572"/>
                </a:stretch>
              </a:blipFill>
            </p:spPr>
            <p:txBody>
              <a:bodyPr/>
              <a:lstStyle/>
              <a:p>
                <a:r>
                  <a:rPr lang="ru-RU">
                    <a:noFill/>
                  </a:rPr>
                  <a:t> </a:t>
                </a:r>
              </a:p>
            </p:txBody>
          </p:sp>
        </mc:Fallback>
      </mc:AlternateContent>
    </p:spTree>
    <p:extLst>
      <p:ext uri="{BB962C8B-B14F-4D97-AF65-F5344CB8AC3E}">
        <p14:creationId xmlns:p14="http://schemas.microsoft.com/office/powerpoint/2010/main" val="39676618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395536" y="1700808"/>
                <a:ext cx="8229600" cy="1143000"/>
              </a:xfrm>
            </p:spPr>
            <p:txBody>
              <a:bodyPr>
                <a:normAutofit fontScale="90000"/>
              </a:bodyPr>
              <a:lstStyle/>
              <a:p>
                <a:r>
                  <a:rPr lang="ru-RU" dirty="0" smtClean="0">
                    <a:latin typeface="Times New Roman" pitchFamily="18" charset="0"/>
                    <a:cs typeface="Times New Roman" pitchFamily="18" charset="0"/>
                  </a:rPr>
                  <a:t>Найдите вписанный угол, опирающийся на дугу, которая составляет  </a:t>
                </a:r>
                <a14:m>
                  <m:oMath xmlns:m="http://schemas.openxmlformats.org/officeDocument/2006/math">
                    <m:f>
                      <m:fPr>
                        <m:ctrlPr>
                          <a:rPr lang="ru-RU" i="1" smtClean="0">
                            <a:latin typeface="Cambria Math"/>
                            <a:cs typeface="Times New Roman" pitchFamily="18" charset="0"/>
                          </a:rPr>
                        </m:ctrlPr>
                      </m:fPr>
                      <m:num>
                        <m:r>
                          <a:rPr lang="ru-RU" b="1" i="1" smtClean="0">
                            <a:latin typeface="Cambria Math"/>
                            <a:cs typeface="Times New Roman" pitchFamily="18" charset="0"/>
                          </a:rPr>
                          <m:t>𝟕</m:t>
                        </m:r>
                      </m:num>
                      <m:den>
                        <m:r>
                          <a:rPr lang="ru-RU" b="1" i="1" smtClean="0">
                            <a:latin typeface="Cambria Math"/>
                            <a:cs typeface="Times New Roman" pitchFamily="18" charset="0"/>
                          </a:rPr>
                          <m:t>𝟏𝟖</m:t>
                        </m:r>
                      </m:den>
                    </m:f>
                  </m:oMath>
                </a14:m>
                <a:r>
                  <a:rPr lang="ru-RU" dirty="0" smtClean="0">
                    <a:latin typeface="Times New Roman" pitchFamily="18" charset="0"/>
                    <a:cs typeface="Times New Roman" pitchFamily="18" charset="0"/>
                  </a:rPr>
                  <a:t>  окружности </a:t>
                </a:r>
                <a:endParaRPr lang="ru-RU" dirty="0">
                  <a:latin typeface="Times New Roman" pitchFamily="18" charset="0"/>
                  <a:cs typeface="Times New Roman"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395536" y="1700808"/>
                <a:ext cx="8229600" cy="1143000"/>
              </a:xfrm>
              <a:blipFill rotWithShape="1">
                <a:blip r:embed="rId2"/>
                <a:stretch>
                  <a:fillRect t="-50532" b="-60638"/>
                </a:stretch>
              </a:blipFill>
            </p:spPr>
            <p:txBody>
              <a:bodyPr/>
              <a:lstStyle/>
              <a:p>
                <a:r>
                  <a:rPr lang="ru-RU">
                    <a:noFill/>
                  </a:rPr>
                  <a:t> </a:t>
                </a:r>
              </a:p>
            </p:txBody>
          </p:sp>
        </mc:Fallback>
      </mc:AlternateContent>
    </p:spTree>
    <p:extLst>
      <p:ext uri="{BB962C8B-B14F-4D97-AF65-F5344CB8AC3E}">
        <p14:creationId xmlns:p14="http://schemas.microsoft.com/office/powerpoint/2010/main" val="2186865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988840"/>
            <a:ext cx="8229600" cy="1143000"/>
          </a:xfrm>
        </p:spPr>
        <p:txBody>
          <a:bodyPr>
            <a:normAutofit fontScale="90000"/>
          </a:bodyPr>
          <a:lstStyle/>
          <a:p>
            <a:r>
              <a:rPr lang="ru-RU" dirty="0" smtClean="0">
                <a:latin typeface="Times New Roman" pitchFamily="18" charset="0"/>
                <a:cs typeface="Times New Roman" pitchFamily="18" charset="0"/>
              </a:rPr>
              <a:t>В среднем за день во время конференции расходуется 70 пакетиков чая. Конференция длится 7 дней. В пачке чая 100 пакетиков. Какого наименьшего количества пачек чая хватит на все дни конференции?</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8867357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467544" y="1700808"/>
                <a:ext cx="8229600" cy="1143000"/>
              </a:xfrm>
            </p:spPr>
            <p:txBody>
              <a:bodyPr>
                <a:normAutofit fontScale="90000"/>
              </a:bodyPr>
              <a:lstStyle/>
              <a:p>
                <a:r>
                  <a:rPr lang="ru-RU" dirty="0" smtClean="0">
                    <a:latin typeface="+mn-lt"/>
                  </a:rPr>
                  <a:t>Найдите значение выражения:</a:t>
                </a:r>
                <a:br>
                  <a:rPr lang="ru-RU" dirty="0" smtClean="0">
                    <a:latin typeface="+mn-lt"/>
                  </a:rPr>
                </a:br>
                <a:r>
                  <a:rPr lang="ru-RU" dirty="0" smtClean="0">
                    <a:latin typeface="+mn-lt"/>
                  </a:rPr>
                  <a:t>(</a:t>
                </a:r>
                <a14:m>
                  <m:oMath xmlns:m="http://schemas.openxmlformats.org/officeDocument/2006/math">
                    <m:rad>
                      <m:radPr>
                        <m:degHide m:val="on"/>
                        <m:ctrlPr>
                          <a:rPr lang="ru-RU" i="1" smtClean="0">
                            <a:latin typeface="Cambria Math"/>
                          </a:rPr>
                        </m:ctrlPr>
                      </m:radPr>
                      <m:deg/>
                      <m:e>
                        <m:r>
                          <a:rPr lang="ru-RU" b="1" i="1" smtClean="0">
                            <a:latin typeface="Cambria Math"/>
                          </a:rPr>
                          <m:t>𝟓</m:t>
                        </m:r>
                      </m:e>
                    </m:rad>
                  </m:oMath>
                </a14:m>
                <a:r>
                  <a:rPr lang="ru-RU" dirty="0" smtClean="0">
                    <a:latin typeface="+mn-lt"/>
                  </a:rPr>
                  <a:t> - 2</a:t>
                </a:r>
                <a14:m>
                  <m:oMath xmlns:m="http://schemas.openxmlformats.org/officeDocument/2006/math">
                    <m:rad>
                      <m:radPr>
                        <m:degHide m:val="on"/>
                        <m:ctrlPr>
                          <a:rPr lang="ru-RU" i="1" smtClean="0">
                            <a:latin typeface="Cambria Math"/>
                          </a:rPr>
                        </m:ctrlPr>
                      </m:radPr>
                      <m:deg/>
                      <m:e>
                        <m:r>
                          <a:rPr lang="ru-RU" b="1" i="1" smtClean="0">
                            <a:latin typeface="Cambria Math"/>
                          </a:rPr>
                          <m:t>𝟑</m:t>
                        </m:r>
                      </m:e>
                    </m:rad>
                  </m:oMath>
                </a14:m>
                <a:r>
                  <a:rPr lang="ru-RU" dirty="0" smtClean="0">
                    <a:latin typeface="+mn-lt"/>
                  </a:rPr>
                  <a:t>)(</a:t>
                </a:r>
                <a14:m>
                  <m:oMath xmlns:m="http://schemas.openxmlformats.org/officeDocument/2006/math">
                    <m:rad>
                      <m:radPr>
                        <m:degHide m:val="on"/>
                        <m:ctrlPr>
                          <a:rPr lang="ru-RU" i="1" dirty="0" smtClean="0">
                            <a:latin typeface="Cambria Math"/>
                          </a:rPr>
                        </m:ctrlPr>
                      </m:radPr>
                      <m:deg/>
                      <m:e>
                        <m:r>
                          <a:rPr lang="ru-RU" b="1" i="1" dirty="0" smtClean="0">
                            <a:latin typeface="Cambria Math"/>
                          </a:rPr>
                          <m:t>𝟓</m:t>
                        </m:r>
                      </m:e>
                    </m:rad>
                  </m:oMath>
                </a14:m>
                <a:r>
                  <a:rPr lang="ru-RU" dirty="0" smtClean="0">
                    <a:latin typeface="+mn-lt"/>
                  </a:rPr>
                  <a:t> + 2</a:t>
                </a:r>
                <a14:m>
                  <m:oMath xmlns:m="http://schemas.openxmlformats.org/officeDocument/2006/math">
                    <m:rad>
                      <m:radPr>
                        <m:degHide m:val="on"/>
                        <m:ctrlPr>
                          <a:rPr lang="ru-RU" i="1" smtClean="0">
                            <a:latin typeface="Cambria Math"/>
                          </a:rPr>
                        </m:ctrlPr>
                      </m:radPr>
                      <m:deg/>
                      <m:e>
                        <m:r>
                          <a:rPr lang="ru-RU" b="1" i="1" smtClean="0">
                            <a:latin typeface="Cambria Math"/>
                          </a:rPr>
                          <m:t>𝟑</m:t>
                        </m:r>
                      </m:e>
                    </m:rad>
                  </m:oMath>
                </a14:m>
                <a:r>
                  <a:rPr lang="ru-RU" dirty="0" smtClean="0">
                    <a:latin typeface="+mn-lt"/>
                  </a:rPr>
                  <a:t>)</a:t>
                </a:r>
                <a:endParaRPr lang="ru-RU" dirty="0">
                  <a:latin typeface="+mn-lt"/>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467544" y="1700808"/>
                <a:ext cx="8229600" cy="1143000"/>
              </a:xfrm>
              <a:blipFill rotWithShape="1">
                <a:blip r:embed="rId2"/>
                <a:stretch>
                  <a:fillRect t="-17553" b="-38830"/>
                </a:stretch>
              </a:blipFill>
            </p:spPr>
            <p:txBody>
              <a:bodyPr/>
              <a:lstStyle/>
              <a:p>
                <a:r>
                  <a:rPr lang="ru-RU">
                    <a:noFill/>
                  </a:rPr>
                  <a:t> </a:t>
                </a:r>
              </a:p>
            </p:txBody>
          </p:sp>
        </mc:Fallback>
      </mc:AlternateContent>
    </p:spTree>
    <p:extLst>
      <p:ext uri="{BB962C8B-B14F-4D97-AF65-F5344CB8AC3E}">
        <p14:creationId xmlns:p14="http://schemas.microsoft.com/office/powerpoint/2010/main" val="1134631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484784"/>
            <a:ext cx="8229600" cy="1143000"/>
          </a:xfrm>
        </p:spPr>
        <p:txBody>
          <a:bodyPr>
            <a:normAutofit fontScale="90000"/>
          </a:bodyPr>
          <a:lstStyle/>
          <a:p>
            <a:r>
              <a:rPr lang="ru-RU" dirty="0" smtClean="0">
                <a:latin typeface="Times New Roman" pitchFamily="18" charset="0"/>
                <a:cs typeface="Times New Roman" pitchFamily="18" charset="0"/>
              </a:rPr>
              <a:t>В среднем на 100 карманных фонариков приходится 7 неисправных. Найдите вероятность купить работающий фонарик</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7264694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628800"/>
            <a:ext cx="8229600" cy="1143000"/>
          </a:xfrm>
        </p:spPr>
        <p:txBody>
          <a:bodyPr>
            <a:normAutofit fontScale="90000"/>
          </a:bodyPr>
          <a:lstStyle/>
          <a:p>
            <a:r>
              <a:rPr lang="ru-RU" dirty="0" smtClean="0">
                <a:latin typeface="Times New Roman" pitchFamily="18" charset="0"/>
                <a:cs typeface="Times New Roman" pitchFamily="18" charset="0"/>
              </a:rPr>
              <a:t>В 32 метрах одна от другой растут 2 сосны. Высота одной 37м, а другой – 13м. Найдите расстояние(в метрах) между их верхушками</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0030449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395536" y="1700808"/>
                <a:ext cx="8229600" cy="1143000"/>
              </a:xfrm>
            </p:spPr>
            <p:txBody>
              <a:bodyPr>
                <a:normAutofit fontScale="90000"/>
              </a:bodyPr>
              <a:lstStyle/>
              <a:p>
                <a:r>
                  <a:rPr lang="ru-RU" dirty="0" smtClean="0">
                    <a:latin typeface="Times New Roman" pitchFamily="18" charset="0"/>
                    <a:cs typeface="Times New Roman" pitchFamily="18" charset="0"/>
                  </a:rPr>
                  <a:t>При каких значениях </a:t>
                </a:r>
                <a:r>
                  <a:rPr lang="en-US" dirty="0">
                    <a:latin typeface="Times New Roman" pitchFamily="18" charset="0"/>
                    <a:cs typeface="Times New Roman" pitchFamily="18" charset="0"/>
                  </a:rPr>
                  <a:t>x</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имеет смысл выражение: </a:t>
                </a:r>
                <a14:m>
                  <m:oMath xmlns:m="http://schemas.openxmlformats.org/officeDocument/2006/math">
                    <m:rad>
                      <m:radPr>
                        <m:degHide m:val="on"/>
                        <m:ctrlPr>
                          <a:rPr lang="ru-RU" i="1" smtClean="0">
                            <a:latin typeface="Cambria Math"/>
                            <a:cs typeface="Times New Roman" pitchFamily="18" charset="0"/>
                          </a:rPr>
                        </m:ctrlPr>
                      </m:radPr>
                      <m:deg/>
                      <m:e>
                        <m:r>
                          <a:rPr lang="en-US" b="1" i="1" smtClean="0">
                            <a:latin typeface="Cambria Math"/>
                            <a:cs typeface="Times New Roman" pitchFamily="18" charset="0"/>
                          </a:rPr>
                          <m:t>𝒙</m:t>
                        </m:r>
                        <m:r>
                          <a:rPr lang="en-US" b="1" i="1" smtClean="0">
                            <a:latin typeface="Cambria Math"/>
                            <a:cs typeface="Times New Roman" pitchFamily="18" charset="0"/>
                          </a:rPr>
                          <m:t>+</m:t>
                        </m:r>
                        <m:r>
                          <a:rPr lang="en-US" b="1" i="1" smtClean="0">
                            <a:latin typeface="Cambria Math"/>
                            <a:cs typeface="Times New Roman" pitchFamily="18" charset="0"/>
                          </a:rPr>
                          <m:t>𝟓</m:t>
                        </m:r>
                      </m:e>
                    </m:rad>
                  </m:oMath>
                </a14:m>
                <a:r>
                  <a:rPr lang="en-US" dirty="0" smtClean="0">
                    <a:latin typeface="Times New Roman" pitchFamily="18" charset="0"/>
                    <a:cs typeface="Times New Roman" pitchFamily="18" charset="0"/>
                  </a:rPr>
                  <a:t> + </a:t>
                </a:r>
                <a14:m>
                  <m:oMath xmlns:m="http://schemas.openxmlformats.org/officeDocument/2006/math">
                    <m:f>
                      <m:fPr>
                        <m:ctrlPr>
                          <a:rPr lang="en-US" i="1" smtClean="0">
                            <a:latin typeface="Cambria Math"/>
                            <a:cs typeface="Times New Roman" pitchFamily="18" charset="0"/>
                          </a:rPr>
                        </m:ctrlPr>
                      </m:fPr>
                      <m:num>
                        <m:r>
                          <a:rPr lang="en-US" b="1" i="1" smtClean="0">
                            <a:latin typeface="Cambria Math"/>
                            <a:cs typeface="Times New Roman" pitchFamily="18" charset="0"/>
                          </a:rPr>
                          <m:t>𝟏</m:t>
                        </m:r>
                      </m:num>
                      <m:den>
                        <m:r>
                          <a:rPr lang="en-US" b="1" i="1" smtClean="0">
                            <a:latin typeface="Cambria Math"/>
                            <a:cs typeface="Times New Roman" pitchFamily="18" charset="0"/>
                          </a:rPr>
                          <m:t>𝒙</m:t>
                        </m:r>
                        <m:r>
                          <a:rPr lang="en-US" b="1" i="1" smtClean="0">
                            <a:latin typeface="Cambria Math"/>
                            <a:cs typeface="Times New Roman" pitchFamily="18" charset="0"/>
                          </a:rPr>
                          <m:t>−</m:t>
                        </m:r>
                        <m:r>
                          <a:rPr lang="en-US" b="1" i="1" smtClean="0">
                            <a:latin typeface="Cambria Math"/>
                            <a:cs typeface="Times New Roman" pitchFamily="18" charset="0"/>
                          </a:rPr>
                          <m:t>𝟑</m:t>
                        </m:r>
                      </m:den>
                    </m:f>
                  </m:oMath>
                </a14:m>
                <a:endParaRPr lang="ru-RU" dirty="0">
                  <a:latin typeface="Times New Roman" pitchFamily="18" charset="0"/>
                  <a:cs typeface="Times New Roman"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395536" y="1700808"/>
                <a:ext cx="8229600" cy="1143000"/>
              </a:xfrm>
              <a:blipFill rotWithShape="1">
                <a:blip r:embed="rId2"/>
                <a:stretch>
                  <a:fillRect l="-1185" t="-26064" r="-3704" b="-36702"/>
                </a:stretch>
              </a:blipFill>
            </p:spPr>
            <p:txBody>
              <a:bodyPr/>
              <a:lstStyle/>
              <a:p>
                <a:r>
                  <a:rPr lang="ru-RU">
                    <a:noFill/>
                  </a:rPr>
                  <a:t> </a:t>
                </a:r>
              </a:p>
            </p:txBody>
          </p:sp>
        </mc:Fallback>
      </mc:AlternateContent>
    </p:spTree>
    <p:extLst>
      <p:ext uri="{BB962C8B-B14F-4D97-AF65-F5344CB8AC3E}">
        <p14:creationId xmlns:p14="http://schemas.microsoft.com/office/powerpoint/2010/main" val="22257805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44824"/>
            <a:ext cx="8229600" cy="1143000"/>
          </a:xfrm>
        </p:spPr>
        <p:txBody>
          <a:bodyPr>
            <a:normAutofit fontScale="90000"/>
          </a:bodyPr>
          <a:lstStyle/>
          <a:p>
            <a:r>
              <a:rPr lang="ru-RU" dirty="0" smtClean="0">
                <a:latin typeface="Times New Roman" pitchFamily="18" charset="0"/>
                <a:cs typeface="Times New Roman" pitchFamily="18" charset="0"/>
              </a:rPr>
              <a:t>Стороны параллелограмма равны 12 и 24. Высота, опущенная на меньшую сторону, равна 18. Найдите высоту, опушенную на большую сторону параллелограмма.</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322332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916832"/>
            <a:ext cx="8229600" cy="1143000"/>
          </a:xfrm>
        </p:spPr>
        <p:txBody>
          <a:bodyPr>
            <a:normAutofit fontScale="90000"/>
          </a:bodyPr>
          <a:lstStyle/>
          <a:p>
            <a:r>
              <a:rPr lang="ru-RU" dirty="0" smtClean="0">
                <a:latin typeface="Times New Roman" pitchFamily="18" charset="0"/>
                <a:cs typeface="Times New Roman" pitchFamily="18" charset="0"/>
              </a:rPr>
              <a:t>В чемпионате по гимнастике участвуют 30 спортсменок: 13 из Японии, 5 из Китая, остальные – из Кореи. Порядок, в котором выступают гимнастки, определяется жребием. Найдите вероятность того, что спортсменка из Кореи будет выступать первой?</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608323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218152"/>
            <a:ext cx="4572000" cy="7294305"/>
          </a:xfrm>
          <a:prstGeom prst="rect">
            <a:avLst/>
          </a:prstGeom>
        </p:spPr>
        <p:txBody>
          <a:bodyPr>
            <a:spAutoFit/>
          </a:bodyPr>
          <a:lstStyle/>
          <a:p>
            <a:r>
              <a:rPr lang="ru-RU" dirty="0"/>
              <a:t>Условия и ход игры:</a:t>
            </a:r>
          </a:p>
          <a:p>
            <a:r>
              <a:rPr lang="ru-RU" dirty="0"/>
              <a:t>Принимают участие 2 команды в составе 5 человек. Команды имеют название и капитана. Игра начинается с жеребьевки. На игровом поле размером 6х6 каждая команда выстраивает 2 однопалубных, 2 двухпалубных и 2 трехпалубных корабля. Первая команда начинает «стрелять». Если попали в корабль, то 1б. сразу получает команда и продолжает «стрельбу» до тех пор, пока не промахнется. Промахнулась – решает задачу. Решила верно-1б. Ошиблась-0б. У второй команды есть шанс заработать 1б. Далее стреляет вторая команда до тех пор, пока не промахнется. Задания показываются командам с помощью мультимедийного проектора. На решение задачи выделяется разное время в зависимости от трудности задания. При этом команды отвечают наблюдателю(учителю) в письменной или устной формах. Подсчет баллов ведет жюри в составе 2 человек из 11 класса. Заканчивается игра, когда будут подбиты все корабли у одной из команд. Побеждает команда, набравшая больше всего баллов.</a:t>
            </a:r>
          </a:p>
        </p:txBody>
      </p:sp>
    </p:spTree>
    <p:extLst>
      <p:ext uri="{BB962C8B-B14F-4D97-AF65-F5344CB8AC3E}">
        <p14:creationId xmlns:p14="http://schemas.microsoft.com/office/powerpoint/2010/main" val="17354455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323528" y="1484784"/>
                <a:ext cx="8229600" cy="1143000"/>
              </a:xfrm>
            </p:spPr>
            <p:txBody>
              <a:bodyPr>
                <a:normAutofit/>
              </a:bodyPr>
              <a:lstStyle/>
              <a:p>
                <a:r>
                  <a:rPr lang="ru-RU" dirty="0" smtClean="0">
                    <a:latin typeface="Times New Roman" pitchFamily="18" charset="0"/>
                    <a:cs typeface="Times New Roman" pitchFamily="18" charset="0"/>
                  </a:rPr>
                  <a:t>Найдите </a:t>
                </a:r>
                <a14:m>
                  <m:oMath xmlns:m="http://schemas.openxmlformats.org/officeDocument/2006/math">
                    <m:func>
                      <m:funcPr>
                        <m:ctrlPr>
                          <a:rPr lang="en-US" i="1" smtClean="0">
                            <a:latin typeface="Cambria Math"/>
                            <a:cs typeface="Times New Roman" pitchFamily="18" charset="0"/>
                          </a:rPr>
                        </m:ctrlPr>
                      </m:funcPr>
                      <m:fName>
                        <m:r>
                          <a:rPr lang="en-US" b="1" i="0" smtClean="0">
                            <a:latin typeface="Cambria Math"/>
                            <a:cs typeface="Times New Roman" pitchFamily="18" charset="0"/>
                          </a:rPr>
                          <m:t>𝐭𝐠</m:t>
                        </m:r>
                      </m:fName>
                      <m:e>
                        <m:r>
                          <m:rPr>
                            <m:sty m:val="p"/>
                          </m:rPr>
                          <a:rPr lang="el-GR" i="1" smtClean="0">
                            <a:latin typeface="Cambria Math"/>
                            <a:cs typeface="Times New Roman" pitchFamily="18" charset="0"/>
                          </a:rPr>
                          <m:t>α</m:t>
                        </m:r>
                      </m:e>
                    </m:func>
                  </m:oMath>
                </a14:m>
                <a:r>
                  <a:rPr lang="ru-RU" dirty="0" smtClean="0">
                    <a:latin typeface="Times New Roman" pitchFamily="18" charset="0"/>
                    <a:cs typeface="Times New Roman" pitchFamily="18" charset="0"/>
                  </a:rPr>
                  <a:t>, если </a:t>
                </a:r>
                <a14:m>
                  <m:oMath xmlns:m="http://schemas.openxmlformats.org/officeDocument/2006/math">
                    <m:func>
                      <m:funcPr>
                        <m:ctrlPr>
                          <a:rPr lang="en-US" i="1" smtClean="0">
                            <a:latin typeface="Cambria Math"/>
                            <a:cs typeface="Times New Roman" pitchFamily="18" charset="0"/>
                          </a:rPr>
                        </m:ctrlPr>
                      </m:funcPr>
                      <m:fName>
                        <m:r>
                          <m:rPr>
                            <m:sty m:val="p"/>
                          </m:rPr>
                          <a:rPr lang="en-US" i="0" smtClean="0">
                            <a:latin typeface="Cambria Math"/>
                            <a:cs typeface="Times New Roman" pitchFamily="18" charset="0"/>
                          </a:rPr>
                          <m:t>sin</m:t>
                        </m:r>
                      </m:fName>
                      <m:e>
                        <m:r>
                          <m:rPr>
                            <m:sty m:val="p"/>
                          </m:rPr>
                          <a:rPr lang="el-GR" i="1" smtClean="0">
                            <a:latin typeface="Cambria Math"/>
                            <a:cs typeface="Times New Roman" pitchFamily="18" charset="0"/>
                          </a:rPr>
                          <m:t>α</m:t>
                        </m:r>
                      </m:e>
                    </m:func>
                  </m:oMath>
                </a14:m>
                <a:r>
                  <a:rPr lang="en-US" dirty="0" smtClean="0">
                    <a:latin typeface="Times New Roman" pitchFamily="18" charset="0"/>
                    <a:cs typeface="Times New Roman" pitchFamily="18" charset="0"/>
                  </a:rPr>
                  <a:t>=</a:t>
                </a:r>
                <a14:m>
                  <m:oMath xmlns:m="http://schemas.openxmlformats.org/officeDocument/2006/math">
                    <m:f>
                      <m:fPr>
                        <m:ctrlPr>
                          <a:rPr lang="en-US" i="1" dirty="0" smtClean="0">
                            <a:latin typeface="Cambria Math"/>
                            <a:cs typeface="Times New Roman" pitchFamily="18" charset="0"/>
                          </a:rPr>
                        </m:ctrlPr>
                      </m:fPr>
                      <m:num>
                        <m:r>
                          <a:rPr lang="en-US" b="1" i="1" dirty="0" smtClean="0">
                            <a:latin typeface="Cambria Math"/>
                            <a:cs typeface="Times New Roman" pitchFamily="18" charset="0"/>
                          </a:rPr>
                          <m:t>𝟑</m:t>
                        </m:r>
                      </m:num>
                      <m:den>
                        <m:r>
                          <a:rPr lang="en-US" b="1" i="1" dirty="0" smtClean="0">
                            <a:latin typeface="Cambria Math"/>
                            <a:cs typeface="Times New Roman" pitchFamily="18" charset="0"/>
                          </a:rPr>
                          <m:t>𝟓</m:t>
                        </m:r>
                      </m:den>
                    </m:f>
                  </m:oMath>
                </a14:m>
                <a:endParaRPr lang="ru-RU" dirty="0">
                  <a:latin typeface="Times New Roman" pitchFamily="18" charset="0"/>
                  <a:cs typeface="Times New Roman"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323528" y="1484784"/>
                <a:ext cx="8229600" cy="1143000"/>
              </a:xfrm>
              <a:blipFill rotWithShape="1">
                <a:blip r:embed="rId2"/>
                <a:stretch>
                  <a:fillRect b="-18717"/>
                </a:stretch>
              </a:blipFill>
            </p:spPr>
            <p:txBody>
              <a:bodyPr/>
              <a:lstStyle/>
              <a:p>
                <a:r>
                  <a:rPr lang="ru-RU">
                    <a:noFill/>
                  </a:rPr>
                  <a:t> </a:t>
                </a:r>
              </a:p>
            </p:txBody>
          </p:sp>
        </mc:Fallback>
      </mc:AlternateContent>
    </p:spTree>
    <p:extLst>
      <p:ext uri="{BB962C8B-B14F-4D97-AF65-F5344CB8AC3E}">
        <p14:creationId xmlns:p14="http://schemas.microsoft.com/office/powerpoint/2010/main" val="21388879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700808"/>
            <a:ext cx="8229600" cy="1143000"/>
          </a:xfrm>
        </p:spPr>
        <p:txBody>
          <a:bodyPr>
            <a:normAutofit fontScale="90000"/>
          </a:bodyPr>
          <a:lstStyle/>
          <a:p>
            <a:r>
              <a:rPr lang="ru-RU" dirty="0" smtClean="0">
                <a:latin typeface="Times New Roman" pitchFamily="18" charset="0"/>
                <a:cs typeface="Times New Roman" pitchFamily="18" charset="0"/>
              </a:rPr>
              <a:t>Запишите уравнение прямой, проходящей через точки с координатами (-1;2) и (2;4)</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240579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539552" y="1628800"/>
                <a:ext cx="8229600" cy="1143000"/>
              </a:xfrm>
            </p:spPr>
            <p:txBody>
              <a:bodyPr>
                <a:normAutofit fontScale="90000"/>
              </a:bodyPr>
              <a:lstStyle/>
              <a:p>
                <a:r>
                  <a:rPr lang="ru-RU" dirty="0" smtClean="0">
                    <a:latin typeface="Times New Roman" pitchFamily="18" charset="0"/>
                    <a:cs typeface="Times New Roman" pitchFamily="18" charset="0"/>
                  </a:rPr>
                  <a:t>Вычислите </a:t>
                </a:r>
                <a14:m>
                  <m:oMath xmlns:m="http://schemas.openxmlformats.org/officeDocument/2006/math">
                    <m:f>
                      <m:fPr>
                        <m:ctrlPr>
                          <a:rPr lang="ru-RU" i="1" smtClean="0">
                            <a:latin typeface="Cambria Math"/>
                            <a:cs typeface="Times New Roman" pitchFamily="18" charset="0"/>
                          </a:rPr>
                        </m:ctrlPr>
                      </m:fPr>
                      <m:num>
                        <m:r>
                          <a:rPr lang="ru-RU" b="1" i="1" smtClean="0">
                            <a:latin typeface="Cambria Math"/>
                            <a:cs typeface="Times New Roman" pitchFamily="18" charset="0"/>
                          </a:rPr>
                          <m:t>𝟎</m:t>
                        </m:r>
                        <m:r>
                          <a:rPr lang="ru-RU" b="1" i="1" smtClean="0">
                            <a:latin typeface="Cambria Math"/>
                            <a:cs typeface="Times New Roman" pitchFamily="18" charset="0"/>
                          </a:rPr>
                          <m:t>,</m:t>
                        </m:r>
                        <m:r>
                          <a:rPr lang="ru-RU" b="1" i="1" smtClean="0">
                            <a:latin typeface="Cambria Math"/>
                            <a:cs typeface="Times New Roman" pitchFamily="18" charset="0"/>
                          </a:rPr>
                          <m:t>𝟔</m:t>
                        </m:r>
                      </m:num>
                      <m:den>
                        <m:r>
                          <a:rPr lang="ru-RU" b="1" i="1" smtClean="0">
                            <a:latin typeface="Cambria Math"/>
                            <a:cs typeface="Times New Roman" pitchFamily="18" charset="0"/>
                          </a:rPr>
                          <m:t>𝟏</m:t>
                        </m:r>
                        <m:r>
                          <a:rPr lang="ru-RU" b="1" i="1" smtClean="0">
                            <a:latin typeface="Cambria Math"/>
                            <a:cs typeface="Times New Roman" pitchFamily="18" charset="0"/>
                          </a:rPr>
                          <m:t>−</m:t>
                        </m:r>
                        <m:f>
                          <m:fPr>
                            <m:ctrlPr>
                              <a:rPr lang="ru-RU" b="1" i="1" smtClean="0">
                                <a:latin typeface="Cambria Math"/>
                                <a:cs typeface="Times New Roman" pitchFamily="18" charset="0"/>
                              </a:rPr>
                            </m:ctrlPr>
                          </m:fPr>
                          <m:num>
                            <m:r>
                              <a:rPr lang="ru-RU" b="1" i="1" smtClean="0">
                                <a:latin typeface="Cambria Math"/>
                                <a:cs typeface="Times New Roman" pitchFamily="18" charset="0"/>
                              </a:rPr>
                              <m:t>𝟑</m:t>
                            </m:r>
                          </m:num>
                          <m:den>
                            <m:r>
                              <a:rPr lang="ru-RU" b="1" i="1" smtClean="0">
                                <a:latin typeface="Cambria Math"/>
                                <a:cs typeface="Times New Roman" pitchFamily="18" charset="0"/>
                              </a:rPr>
                              <m:t>𝟒</m:t>
                            </m:r>
                          </m:den>
                        </m:f>
                      </m:den>
                    </m:f>
                  </m:oMath>
                </a14:m>
                <a:endParaRPr lang="ru-RU" dirty="0">
                  <a:latin typeface="Times New Roman" pitchFamily="18" charset="0"/>
                  <a:cs typeface="Times New Roman"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539552" y="1628800"/>
                <a:ext cx="8229600" cy="1143000"/>
              </a:xfrm>
              <a:blipFill rotWithShape="1">
                <a:blip r:embed="rId2"/>
                <a:stretch>
                  <a:fillRect t="-1596" b="-8511"/>
                </a:stretch>
              </a:blipFill>
            </p:spPr>
            <p:txBody>
              <a:bodyPr/>
              <a:lstStyle/>
              <a:p>
                <a:r>
                  <a:rPr lang="ru-RU">
                    <a:noFill/>
                  </a:rPr>
                  <a:t> </a:t>
                </a:r>
              </a:p>
            </p:txBody>
          </p:sp>
        </mc:Fallback>
      </mc:AlternateContent>
    </p:spTree>
    <p:extLst>
      <p:ext uri="{BB962C8B-B14F-4D97-AF65-F5344CB8AC3E}">
        <p14:creationId xmlns:p14="http://schemas.microsoft.com/office/powerpoint/2010/main" val="8561580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988840"/>
            <a:ext cx="8229600" cy="1143000"/>
          </a:xfrm>
        </p:spPr>
        <p:txBody>
          <a:bodyPr>
            <a:normAutofit fontScale="90000"/>
          </a:bodyPr>
          <a:lstStyle/>
          <a:p>
            <a:r>
              <a:rPr lang="ru-RU" dirty="0" smtClean="0">
                <a:latin typeface="+mn-lt"/>
              </a:rPr>
              <a:t>Стоимость проезда в электричке составляет 202 рубля. Школьникам предоставляется скидка 50%. Сколько рублей будет стоить проезд для 9 взрослых и 3 школьников?</a:t>
            </a:r>
            <a:endParaRPr lang="ru-RU" dirty="0">
              <a:latin typeface="+mn-lt"/>
            </a:endParaRPr>
          </a:p>
        </p:txBody>
      </p:sp>
    </p:spTree>
    <p:extLst>
      <p:ext uri="{BB962C8B-B14F-4D97-AF65-F5344CB8AC3E}">
        <p14:creationId xmlns:p14="http://schemas.microsoft.com/office/powerpoint/2010/main" val="16202269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131174"/>
            <a:ext cx="4572000" cy="6595652"/>
          </a:xfrm>
          <a:prstGeom prst="rect">
            <a:avLst/>
          </a:prstGeom>
        </p:spPr>
        <p:txBody>
          <a:bodyPr>
            <a:spAutoFit/>
          </a:bodyPr>
          <a:lstStyle/>
          <a:p>
            <a:pPr algn="just">
              <a:lnSpc>
                <a:spcPct val="115000"/>
              </a:lnSpc>
              <a:spcAft>
                <a:spcPts val="1000"/>
              </a:spcAft>
            </a:pPr>
            <a:r>
              <a:rPr lang="ru-RU" dirty="0">
                <a:ea typeface="Calibri"/>
                <a:cs typeface="Times New Roman"/>
              </a:rPr>
              <a:t>Итоги игры:</a:t>
            </a:r>
            <a:endParaRPr lang="ru-RU" sz="1400" dirty="0">
              <a:latin typeface="Calibri"/>
              <a:ea typeface="Calibri"/>
              <a:cs typeface="Times New Roman"/>
            </a:endParaRPr>
          </a:p>
          <a:p>
            <a:pPr algn="just">
              <a:lnSpc>
                <a:spcPct val="115000"/>
              </a:lnSpc>
              <a:spcAft>
                <a:spcPts val="1000"/>
              </a:spcAft>
            </a:pPr>
            <a:r>
              <a:rPr lang="ru-RU" dirty="0">
                <a:ea typeface="Calibri"/>
                <a:cs typeface="Times New Roman"/>
              </a:rPr>
              <a:t>«Моряки» 26 баллов(1 место)</a:t>
            </a:r>
            <a:endParaRPr lang="ru-RU" sz="1400" dirty="0">
              <a:latin typeface="Calibri"/>
              <a:ea typeface="Calibri"/>
              <a:cs typeface="Times New Roman"/>
            </a:endParaRPr>
          </a:p>
          <a:p>
            <a:pPr algn="just">
              <a:lnSpc>
                <a:spcPct val="115000"/>
              </a:lnSpc>
              <a:spcAft>
                <a:spcPts val="1000"/>
              </a:spcAft>
            </a:pPr>
            <a:r>
              <a:rPr lang="ru-RU" dirty="0">
                <a:ea typeface="Calibri"/>
                <a:cs typeface="Times New Roman"/>
              </a:rPr>
              <a:t>«Пираты» 10 баллов (2 место)</a:t>
            </a:r>
            <a:endParaRPr lang="ru-RU" sz="1400" dirty="0">
              <a:latin typeface="Calibri"/>
              <a:ea typeface="Calibri"/>
              <a:cs typeface="Times New Roman"/>
            </a:endParaRPr>
          </a:p>
          <a:p>
            <a:pPr algn="just">
              <a:lnSpc>
                <a:spcPct val="115000"/>
              </a:lnSpc>
              <a:spcAft>
                <a:spcPts val="1000"/>
              </a:spcAft>
            </a:pPr>
            <a:r>
              <a:rPr lang="ru-RU" b="1" dirty="0">
                <a:ea typeface="Calibri"/>
                <a:cs typeface="Times New Roman"/>
              </a:rPr>
              <a:t>Используемая литература:</a:t>
            </a:r>
            <a:endParaRPr lang="ru-RU" sz="1400" dirty="0">
              <a:latin typeface="Calibri"/>
              <a:ea typeface="Calibri"/>
              <a:cs typeface="Times New Roman"/>
            </a:endParaRPr>
          </a:p>
          <a:p>
            <a:pPr algn="just">
              <a:lnSpc>
                <a:spcPct val="115000"/>
              </a:lnSpc>
              <a:spcAft>
                <a:spcPts val="1000"/>
              </a:spcAft>
            </a:pPr>
            <a:r>
              <a:rPr lang="ru-RU" dirty="0" err="1">
                <a:ea typeface="Calibri"/>
                <a:cs typeface="Times New Roman"/>
              </a:rPr>
              <a:t>А.В.Фарков</a:t>
            </a:r>
            <a:r>
              <a:rPr lang="ru-RU" dirty="0">
                <a:ea typeface="Calibri"/>
                <a:cs typeface="Times New Roman"/>
              </a:rPr>
              <a:t> «Организация внеклассной работы по математике в современной общеобразовательной школе» 5-11 классы: Учебное пособие.-М.: «</a:t>
            </a:r>
            <a:r>
              <a:rPr lang="ru-RU" dirty="0" err="1">
                <a:ea typeface="Calibri"/>
                <a:cs typeface="Times New Roman"/>
              </a:rPr>
              <a:t>Илекса</a:t>
            </a:r>
            <a:r>
              <a:rPr lang="ru-RU" dirty="0">
                <a:ea typeface="Calibri"/>
                <a:cs typeface="Times New Roman"/>
              </a:rPr>
              <a:t>», 2016. 248с.</a:t>
            </a:r>
            <a:endParaRPr lang="ru-RU" sz="1400" dirty="0">
              <a:latin typeface="Calibri"/>
              <a:ea typeface="Calibri"/>
              <a:cs typeface="Times New Roman"/>
            </a:endParaRPr>
          </a:p>
          <a:p>
            <a:pPr algn="just">
              <a:lnSpc>
                <a:spcPct val="115000"/>
              </a:lnSpc>
              <a:spcAft>
                <a:spcPts val="1000"/>
              </a:spcAft>
            </a:pPr>
            <a:r>
              <a:rPr lang="ru-RU" dirty="0">
                <a:ea typeface="Calibri"/>
                <a:cs typeface="Times New Roman"/>
              </a:rPr>
              <a:t>ЕГЭ. Математика. Базовый уровень: типовые экзаменационные варианты: 30 вариантов/ под ред. </a:t>
            </a:r>
            <a:r>
              <a:rPr lang="ru-RU" dirty="0" err="1">
                <a:ea typeface="Calibri"/>
                <a:cs typeface="Times New Roman"/>
              </a:rPr>
              <a:t>И.В.Ященко</a:t>
            </a:r>
            <a:r>
              <a:rPr lang="ru-RU" dirty="0">
                <a:ea typeface="Calibri"/>
                <a:cs typeface="Times New Roman"/>
              </a:rPr>
              <a:t>.-М.: «Национальное образование», 2017. -192с.-(ЕГЭ.ФИПИ-школе).</a:t>
            </a:r>
            <a:endParaRPr lang="ru-RU" sz="1400" dirty="0">
              <a:latin typeface="Calibri"/>
              <a:ea typeface="Calibri"/>
              <a:cs typeface="Times New Roman"/>
            </a:endParaRPr>
          </a:p>
          <a:p>
            <a:pPr algn="just">
              <a:lnSpc>
                <a:spcPct val="115000"/>
              </a:lnSpc>
              <a:spcAft>
                <a:spcPts val="1000"/>
              </a:spcAft>
            </a:pPr>
            <a:r>
              <a:rPr lang="ru-RU" dirty="0">
                <a:ea typeface="Calibri"/>
                <a:cs typeface="Times New Roman"/>
              </a:rPr>
              <a:t>ГИА. 3000 задач с ответами по математике. Все задания части 1/ </a:t>
            </a:r>
            <a:r>
              <a:rPr lang="ru-RU" dirty="0" err="1">
                <a:ea typeface="Calibri"/>
                <a:cs typeface="Times New Roman"/>
              </a:rPr>
              <a:t>И.В.Ященко</a:t>
            </a:r>
            <a:r>
              <a:rPr lang="ru-RU" dirty="0">
                <a:ea typeface="Calibri"/>
                <a:cs typeface="Times New Roman"/>
              </a:rPr>
              <a:t>, Л.О. Рослова и др.; под </a:t>
            </a:r>
            <a:r>
              <a:rPr lang="ru-RU" dirty="0" err="1">
                <a:ea typeface="Calibri"/>
                <a:cs typeface="Times New Roman"/>
              </a:rPr>
              <a:t>ред.А.Л.Семенова</a:t>
            </a:r>
            <a:r>
              <a:rPr lang="ru-RU" dirty="0">
                <a:ea typeface="Calibri"/>
                <a:cs typeface="Times New Roman"/>
              </a:rPr>
              <a:t>, И.В. Ященко.-М.: «Экзамен» 2014. 463с. (Серия «ГИА. Банк заданий»).</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2191476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628800"/>
            <a:ext cx="8229600" cy="1143000"/>
          </a:xfrm>
        </p:spPr>
        <p:txBody>
          <a:bodyPr/>
          <a:lstStyle/>
          <a:p>
            <a:r>
              <a:rPr lang="ru-RU" dirty="0" smtClean="0">
                <a:latin typeface="Times New Roman" pitchFamily="18" charset="0"/>
                <a:cs typeface="Times New Roman" pitchFamily="18" charset="0"/>
              </a:rPr>
              <a:t>Чему равен </a:t>
            </a:r>
            <a:r>
              <a:rPr lang="en-US" dirty="0" smtClean="0">
                <a:latin typeface="Times New Roman" pitchFamily="18" charset="0"/>
                <a:cs typeface="Times New Roman" pitchFamily="18" charset="0"/>
              </a:rPr>
              <a:t>cos90</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832396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204864"/>
            <a:ext cx="8229600" cy="1143000"/>
          </a:xfrm>
        </p:spPr>
        <p:txBody>
          <a:bodyPr>
            <a:normAutofit fontScale="90000"/>
          </a:bodyPr>
          <a:lstStyle/>
          <a:p>
            <a:r>
              <a:rPr lang="ru-RU" dirty="0" smtClean="0"/>
              <a:t>Найдите корень 4-ой степени из 1296</a:t>
            </a:r>
            <a:endParaRPr lang="ru-RU" dirty="0"/>
          </a:p>
        </p:txBody>
      </p:sp>
    </p:spTree>
    <p:extLst>
      <p:ext uri="{BB962C8B-B14F-4D97-AF65-F5344CB8AC3E}">
        <p14:creationId xmlns:p14="http://schemas.microsoft.com/office/powerpoint/2010/main" val="2436174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060848"/>
            <a:ext cx="8229600" cy="1143000"/>
          </a:xfrm>
        </p:spPr>
        <p:txBody>
          <a:bodyPr/>
          <a:lstStyle/>
          <a:p>
            <a:r>
              <a:rPr lang="ru-RU" dirty="0" smtClean="0"/>
              <a:t>Решите </a:t>
            </a:r>
            <a:r>
              <a:rPr lang="ru-RU" dirty="0" smtClean="0">
                <a:latin typeface="Times New Roman" pitchFamily="18" charset="0"/>
                <a:cs typeface="Times New Roman" pitchFamily="18" charset="0"/>
              </a:rPr>
              <a:t>уравнение</a:t>
            </a:r>
            <a:r>
              <a:rPr lang="ru-RU" dirty="0" smtClean="0"/>
              <a:t> 5</a:t>
            </a:r>
            <a:r>
              <a:rPr lang="en-US" dirty="0" smtClean="0"/>
              <a:t>x² - 20=0</a:t>
            </a:r>
            <a:endParaRPr lang="ru-RU" dirty="0"/>
          </a:p>
        </p:txBody>
      </p:sp>
    </p:spTree>
    <p:extLst>
      <p:ext uri="{BB962C8B-B14F-4D97-AF65-F5344CB8AC3E}">
        <p14:creationId xmlns:p14="http://schemas.microsoft.com/office/powerpoint/2010/main" val="4118448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556792"/>
            <a:ext cx="8229600" cy="1143000"/>
          </a:xfrm>
        </p:spPr>
        <p:txBody>
          <a:bodyPr>
            <a:normAutofit fontScale="90000"/>
          </a:bodyPr>
          <a:lstStyle/>
          <a:p>
            <a:r>
              <a:rPr lang="ru-RU" dirty="0" smtClean="0"/>
              <a:t>Сколько спиц в колесе, если угол между </a:t>
            </a:r>
            <a:r>
              <a:rPr lang="ru-RU" dirty="0" smtClean="0">
                <a:latin typeface="Times New Roman" pitchFamily="18" charset="0"/>
                <a:cs typeface="Times New Roman" pitchFamily="18" charset="0"/>
              </a:rPr>
              <a:t>соседними</a:t>
            </a:r>
            <a:r>
              <a:rPr lang="ru-RU" dirty="0" smtClean="0"/>
              <a:t> двумя спицами равен 40˚</a:t>
            </a:r>
            <a:endParaRPr lang="ru-RU" dirty="0"/>
          </a:p>
        </p:txBody>
      </p:sp>
    </p:spTree>
    <p:extLst>
      <p:ext uri="{BB962C8B-B14F-4D97-AF65-F5344CB8AC3E}">
        <p14:creationId xmlns:p14="http://schemas.microsoft.com/office/powerpoint/2010/main" val="7694945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340768"/>
            <a:ext cx="8229600" cy="1143000"/>
          </a:xfrm>
        </p:spPr>
        <p:txBody>
          <a:bodyPr>
            <a:normAutofit fontScale="90000"/>
          </a:bodyPr>
          <a:lstStyle/>
          <a:p>
            <a:r>
              <a:rPr lang="ru-RU" dirty="0" smtClean="0">
                <a:latin typeface="+mn-lt"/>
              </a:rPr>
              <a:t>Запишите уравнение окружности с центром в начале координат радиуса 3</a:t>
            </a:r>
            <a:endParaRPr lang="ru-RU" dirty="0">
              <a:latin typeface="+mn-lt"/>
            </a:endParaRPr>
          </a:p>
        </p:txBody>
      </p:sp>
    </p:spTree>
    <p:extLst>
      <p:ext uri="{BB962C8B-B14F-4D97-AF65-F5344CB8AC3E}">
        <p14:creationId xmlns:p14="http://schemas.microsoft.com/office/powerpoint/2010/main" val="26405811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155</TotalTime>
  <Words>1191</Words>
  <Application>Microsoft Office PowerPoint</Application>
  <PresentationFormat>Экран (4:3)</PresentationFormat>
  <Paragraphs>71</Paragraphs>
  <Slides>44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Апекс</vt:lpstr>
      <vt:lpstr>Морской бой </vt:lpstr>
      <vt:lpstr>Презентация PowerPoint</vt:lpstr>
      <vt:lpstr>Презентация PowerPoint</vt:lpstr>
      <vt:lpstr>Презентация PowerPoint</vt:lpstr>
      <vt:lpstr>Чему равен cos90˚?</vt:lpstr>
      <vt:lpstr>Найдите корень 4-ой степени из 1296</vt:lpstr>
      <vt:lpstr>Решите уравнение 5x² - 20=0</vt:lpstr>
      <vt:lpstr>Сколько спиц в колесе, если угол между соседними двумя спицами равен 40˚</vt:lpstr>
      <vt:lpstr>Запишите уравнение окружности с центром в начале координат радиуса 3</vt:lpstr>
      <vt:lpstr>Найдите значение выражения 1/(1/(10 )  - 1/15)</vt:lpstr>
      <vt:lpstr>Чему равен sin135˚ ?</vt:lpstr>
      <vt:lpstr>Площадь прямоугольного треугольника равна 84. Один из его катетов в 2 раза больше другого. Найдите меньший катет.</vt:lpstr>
      <vt:lpstr>Найдите〖 cos〗⁡x, если sin⁡x=√91/10 и 0˚&lt;x&lt;90˚</vt:lpstr>
      <vt:lpstr>Решите уравнение x² - 14x + 40 = 0</vt:lpstr>
      <vt:lpstr>Поступивший в продажу в январе мобильный телефон стоил 1600 рублей. В сентябре он стал стоить 960 рублей. На сколько процентов снизилась цена на мобильный телефон?</vt:lpstr>
      <vt:lpstr>Выпускники 11 класса покупают букеты цветов для последнего звонка: из 3 роз каждому учителю и из 7 роз классному руководителю и директору. Они собираются подарить букеты 15 учителям (включая классного руководителя и директора), розы покупаются по оптовой цене 25 рублей за штуку. Сколько рублей стоят все розы?</vt:lpstr>
      <vt:lpstr>Найдите точку пересечения графика функции y=-3x+9 с осью x</vt:lpstr>
      <vt:lpstr>Вычислите корень 3-ей степени из 512</vt:lpstr>
      <vt:lpstr>Вероятность того, что новая шариковая ручка пишет плохо или вовсе не пишет, равна 0,11. Покупатель не глядя берет одну шариковую ручку из коробки. Найдите вероятность того, что эта ручка пишет хорошо</vt:lpstr>
      <vt:lpstr>Вычислите 4,2·3,5:0,7</vt:lpstr>
      <vt:lpstr>В трапеции ABCD известно, что AB=CD,  ˪BDA=21˚ и ˪BDC=110˚. Найдите угол ABD.</vt:lpstr>
      <vt:lpstr>Решите уравнение x² - 8x + 18 =0</vt:lpstr>
      <vt:lpstr>Сократите дробь (16 -b²)/(b² -b -12)</vt:lpstr>
      <vt:lpstr>Стоимость полугодовой подписки на журнал составляет 730 рублей, а стоимость одного номера журнала – 33 рубля. За полгода Аня купила 25 номеров журнала. На сколько рублей меньше она бы потратила, если бы подписалась на журнал?</vt:lpstr>
      <vt:lpstr>Четырехугольник ABCD вписан в окружность. Угол ABC равен 38˚, угол CAD равен 33˚. Найдите угол ABD</vt:lpstr>
      <vt:lpstr>В период распродажи магазин снижал цены дважды: в первый раз на 50%, а второй – на 5%. Сколько рублей стал стоить чайник после второго снижения цен, если до начала распродажи он стоил 1000 рублей?</vt:lpstr>
      <vt:lpstr>Найдите значение выражения (0,6·10²)/(2∙10¯²)</vt:lpstr>
      <vt:lpstr>Решите уравнение x^4  - 5x^2 - 36 = 0</vt:lpstr>
      <vt:lpstr>Вычислите √(6&amp;0,000729)</vt:lpstr>
      <vt:lpstr>В доме, в котором живет Ира, 5 этажей и несколько подъездов. На каждом этаже находится по 5 квартир. Ира живет в квартире  № 86. В каком подъезде живет Ира?</vt:lpstr>
      <vt:lpstr>Выполните деление:  a/(ab-5b²) : 5a²/(a²-10ab+25b²)</vt:lpstr>
      <vt:lpstr>Найдите вписанный угол, опирающийся на дугу, которая составляет  7/18  окружности </vt:lpstr>
      <vt:lpstr>В среднем за день во время конференции расходуется 70 пакетиков чая. Конференция длится 7 дней. В пачке чая 100 пакетиков. Какого наименьшего количества пачек чая хватит на все дни конференции?</vt:lpstr>
      <vt:lpstr>Найдите значение выражения: (√5 - 2√3)(√5 + 2√3)</vt:lpstr>
      <vt:lpstr>В среднем на 100 карманных фонариков приходится 7 неисправных. Найдите вероятность купить работающий фонарик</vt:lpstr>
      <vt:lpstr>В 32 метрах одна от другой растут 2 сосны. Высота одной 37м, а другой – 13м. Найдите расстояние(в метрах) между их верхушками</vt:lpstr>
      <vt:lpstr>При каких значениях x имеет смысл выражение: √(x+5) + 1/(x-3)</vt:lpstr>
      <vt:lpstr>Стороны параллелограмма равны 12 и 24. Высота, опущенная на меньшую сторону, равна 18. Найдите высоту, опушенную на большую сторону параллелограмма.</vt:lpstr>
      <vt:lpstr>В чемпионате по гимнастике участвуют 30 спортсменок: 13 из Японии, 5 из Китая, остальные – из Кореи. Порядок, в котором выступают гимнастки, определяется жребием. Найдите вероятность того, что спортсменка из Кореи будет выступать первой?</vt:lpstr>
      <vt:lpstr>Найдите tg⁡α, если sin⁡α=3/5</vt:lpstr>
      <vt:lpstr>Запишите уравнение прямой, проходящей через точки с координатами (-1;2) и (2;4)</vt:lpstr>
      <vt:lpstr>Вычислите (0,6)/(1-3/4)</vt:lpstr>
      <vt:lpstr>Стоимость проезда в электричке составляет 202 рубля. Школьникам предоставляется скидка 50%. Сколько рублей будет стоить проезд для 9 взрослых и 3 школьников?</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Морской бой</dc:title>
  <dc:creator>1</dc:creator>
  <cp:lastModifiedBy>1</cp:lastModifiedBy>
  <cp:revision>17</cp:revision>
  <dcterms:created xsi:type="dcterms:W3CDTF">2016-11-26T08:39:25Z</dcterms:created>
  <dcterms:modified xsi:type="dcterms:W3CDTF">2019-04-11T19:17:27Z</dcterms:modified>
</cp:coreProperties>
</file>