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31" r:id="rId1"/>
  </p:sldMasterIdLst>
  <p:handoutMasterIdLst>
    <p:handoutMasterId r:id="rId26"/>
  </p:handoutMasterIdLst>
  <p:sldIdLst>
    <p:sldId id="345" r:id="rId2"/>
    <p:sldId id="768" r:id="rId3"/>
    <p:sldId id="827" r:id="rId4"/>
    <p:sldId id="828" r:id="rId5"/>
    <p:sldId id="863" r:id="rId6"/>
    <p:sldId id="830" r:id="rId7"/>
    <p:sldId id="831" r:id="rId8"/>
    <p:sldId id="862" r:id="rId9"/>
    <p:sldId id="855" r:id="rId10"/>
    <p:sldId id="861" r:id="rId11"/>
    <p:sldId id="856" r:id="rId12"/>
    <p:sldId id="832" r:id="rId13"/>
    <p:sldId id="833" r:id="rId14"/>
    <p:sldId id="851" r:id="rId15"/>
    <p:sldId id="852" r:id="rId16"/>
    <p:sldId id="836" r:id="rId17"/>
    <p:sldId id="837" r:id="rId18"/>
    <p:sldId id="838" r:id="rId19"/>
    <p:sldId id="839" r:id="rId20"/>
    <p:sldId id="842" r:id="rId21"/>
    <p:sldId id="850" r:id="rId22"/>
    <p:sldId id="859" r:id="rId23"/>
    <p:sldId id="848" r:id="rId24"/>
    <p:sldId id="860" r:id="rId25"/>
  </p:sldIdLst>
  <p:sldSz cx="9144000" cy="6858000" type="screen4x3"/>
  <p:notesSz cx="6735763" cy="9799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CC6600"/>
    <a:srgbClr val="000000"/>
    <a:srgbClr val="FFFFFF"/>
    <a:srgbClr val="33CC33"/>
    <a:srgbClr val="002600"/>
    <a:srgbClr val="CCCC00"/>
    <a:srgbClr val="003366"/>
    <a:srgbClr val="FF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47" autoAdjust="0"/>
    <p:restoredTop sz="99848" autoAdjust="0"/>
  </p:normalViewPr>
  <p:slideViewPr>
    <p:cSldViewPr snapToGrid="0">
      <p:cViewPr varScale="1">
        <p:scale>
          <a:sx n="115" d="100"/>
          <a:sy n="115" d="100"/>
        </p:scale>
        <p:origin x="-152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199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6238" cy="490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6350" y="0"/>
            <a:ext cx="2917825" cy="490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7513"/>
            <a:ext cx="2916238" cy="4905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6350" y="9307513"/>
            <a:ext cx="2917825" cy="49053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9" tIns="45725" rIns="91449" bIns="4572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23B3B4AF-2767-4129-849A-22AE27E1877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536659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4C7C34-F535-43EC-8FD2-172DFE6F5F3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75EF43-781A-40C1-B384-5B665FFD57D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C46F68-BA28-4757-87ED-16A09591901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186AF10-8D4A-4FFF-A4C4-D271A3846FC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pPr>
              <a:defRPr/>
            </a:pPr>
            <a:fld id="{C1F62B9E-5A1A-4F13-9CE7-839AF2E93DB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FEBADF-B6B0-4158-A0E7-0285339A77C6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D70E73-EDE8-4244-B21C-967295D4368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E74EFB-977A-43C6-B588-D7C36F8737CF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32845D-F745-4E86-AE68-DBF0B262639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04D71-9F48-4186-ACC8-C179324D6CE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9DBA3F-C1E0-4AC7-A12F-03219A22E6D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fld id="{C4CEF7ED-3331-4E42-96EB-07CFE931608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532" r:id="rId1"/>
    <p:sldLayoutId id="2147484533" r:id="rId2"/>
    <p:sldLayoutId id="2147484534" r:id="rId3"/>
    <p:sldLayoutId id="2147484535" r:id="rId4"/>
    <p:sldLayoutId id="2147484536" r:id="rId5"/>
    <p:sldLayoutId id="2147484537" r:id="rId6"/>
    <p:sldLayoutId id="2147484538" r:id="rId7"/>
    <p:sldLayoutId id="2147484539" r:id="rId8"/>
    <p:sldLayoutId id="2147484540" r:id="rId9"/>
    <p:sldLayoutId id="2147484541" r:id="rId10"/>
    <p:sldLayoutId id="2147484542" r:id="rId11"/>
  </p:sldLayoutIdLst>
  <p:transition>
    <p:cover/>
  </p:transition>
  <p:timing>
    <p:tnLst>
      <p:par>
        <p:cTn id="1" dur="indefinite" restart="never" nodeType="tmRoot"/>
      </p:par>
    </p:tnLst>
  </p:timing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24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aic.cfuv.ru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Без имени-1копирова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971550" y="2276475"/>
            <a:ext cx="7056438" cy="4241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WordArt 3"/>
          <p:cNvSpPr>
            <a:spLocks noChangeArrowheads="1" noChangeShapeType="1" noTextEdit="1"/>
          </p:cNvSpPr>
          <p:nvPr/>
        </p:nvSpPr>
        <p:spPr bwMode="auto">
          <a:xfrm>
            <a:off x="251520" y="116632"/>
            <a:ext cx="8366125" cy="144016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57"/>
              </a:avLst>
            </a:prstTxWarp>
          </a:bodyPr>
          <a:lstStyle/>
          <a:p>
            <a:pPr algn="ctr" eaLnBrk="1" hangingPunct="1">
              <a:defRPr/>
            </a:pPr>
            <a:r>
              <a:rPr lang="ru-RU" sz="2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«КРЫМСКИЙ ФЕДЕРАЛЬНЫЙ УНИВЕРСИТЕТ </a:t>
            </a:r>
          </a:p>
          <a:p>
            <a:pPr algn="ctr" eaLnBrk="1" hangingPunct="1">
              <a:defRPr/>
            </a:pPr>
            <a:r>
              <a:rPr lang="ru-RU" sz="2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имени В. И. Вернадского»</a:t>
            </a:r>
          </a:p>
          <a:p>
            <a:pPr algn="ctr" eaLnBrk="1" hangingPunct="1">
              <a:defRPr/>
            </a:pPr>
            <a:r>
              <a:rPr lang="ru-RU" sz="29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Ордена Трудового Красного Знамени  </a:t>
            </a:r>
          </a:p>
          <a:p>
            <a:pPr algn="ctr" eaLnBrk="1" hangingPunct="1">
              <a:defRPr/>
            </a:pPr>
            <a:r>
              <a:rPr lang="ru-RU" sz="4000" kern="10" dirty="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агропромышленный колледж им. Э.А. </a:t>
            </a:r>
            <a:r>
              <a:rPr lang="ru-RU" sz="4000" kern="10" dirty="0" err="1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Верновского</a:t>
            </a:r>
            <a:endParaRPr lang="ru-RU" sz="4000" kern="10" dirty="0">
              <a:ln w="9525">
                <a:solidFill>
                  <a:srgbClr val="FF0000"/>
                </a:solidFill>
                <a:round/>
                <a:headEnd/>
                <a:tailEnd/>
              </a:ln>
              <a:solidFill>
                <a:schemeClr val="accent4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6" name="TextBox 4"/>
          <p:cNvSpPr txBox="1">
            <a:spLocks noChangeArrowheads="1"/>
          </p:cNvSpPr>
          <p:nvPr/>
        </p:nvSpPr>
        <p:spPr bwMode="auto">
          <a:xfrm>
            <a:off x="684213" y="1700213"/>
            <a:ext cx="76438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</a:rPr>
              <a:t>Учебное заведение основано в 1828 году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Заголовок 1"/>
          <p:cNvSpPr txBox="1">
            <a:spLocks/>
          </p:cNvSpPr>
          <p:nvPr/>
        </p:nvSpPr>
        <p:spPr bwMode="auto">
          <a:xfrm>
            <a:off x="323528" y="229394"/>
            <a:ext cx="86645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Досуг студентов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2901689"/>
            <a:ext cx="8715436" cy="315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sz="1300" dirty="0"/>
          </a:p>
          <a:p>
            <a:pPr lvl="0" algn="just"/>
            <a:endParaRPr lang="ru-RU" sz="1400" b="1" dirty="0">
              <a:ea typeface="Calibri" pitchFamily="34" charset="0"/>
              <a:cs typeface="Arial" pitchFamily="34" charset="0"/>
            </a:endParaRPr>
          </a:p>
          <a:p>
            <a:r>
              <a:rPr lang="ru-RU" sz="1400" dirty="0"/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067C2A7-F80C-F0B8-B3EF-781F632107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9191" y="1533236"/>
            <a:ext cx="3584736" cy="1644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ADE3BF2-5627-0203-8D12-197FECAFD6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9743" y="1533237"/>
            <a:ext cx="3273748" cy="1727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B2CCFD66-AD44-4294-05D3-97307F5DCA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3082" y="3981106"/>
            <a:ext cx="3787936" cy="22743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E8165BF-D869-E11B-8F91-34927F9420B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282" y="2474105"/>
            <a:ext cx="1329782" cy="12653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 descr="photo_2025-10-27_19-48-4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66407" y="947651"/>
            <a:ext cx="2076905" cy="3176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Рисунок 12" descr="photo_2025-10-27_19-49-21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42244" y="3878342"/>
            <a:ext cx="4002249" cy="22481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82947624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8" name="Заголовок 1"/>
          <p:cNvSpPr txBox="1">
            <a:spLocks/>
          </p:cNvSpPr>
          <p:nvPr/>
        </p:nvSpPr>
        <p:spPr bwMode="auto">
          <a:xfrm>
            <a:off x="323528" y="229394"/>
            <a:ext cx="86645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колледжа 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301710" y="1268760"/>
            <a:ext cx="871543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268760"/>
            <a:ext cx="842493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Учебные корпуса – 3 (10800 м2);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Компьютерные классы с современным оборудованием;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Актовый зал, читальный зал и библиотека, спортивный зал и стадион, парковая зона;</a:t>
            </a:r>
          </a:p>
          <a:p>
            <a:pPr marL="342900" indent="-342900">
              <a:buAutoNum type="arabicPeriod"/>
            </a:pPr>
            <a:r>
              <a:rPr lang="ru-RU" dirty="0">
                <a:latin typeface="+mn-lt"/>
              </a:rPr>
              <a:t>Общежития, буфет (организовано горячее питание, льготное обслуживание);</a:t>
            </a:r>
          </a:p>
          <a:p>
            <a:pPr marL="342900" indent="-342900">
              <a:buAutoNum type="arabicPeriod"/>
            </a:pPr>
            <a:r>
              <a:rPr lang="ru-RU" dirty="0" err="1">
                <a:latin typeface="+mn-lt"/>
              </a:rPr>
              <a:t>Суперинтенсивный</a:t>
            </a:r>
            <a:r>
              <a:rPr lang="ru-RU" dirty="0">
                <a:latin typeface="+mn-lt"/>
              </a:rPr>
              <a:t> яблоневый сад 10 га ;</a:t>
            </a:r>
          </a:p>
          <a:p>
            <a:r>
              <a:rPr lang="ru-RU" dirty="0">
                <a:latin typeface="+mn-lt"/>
              </a:rPr>
              <a:t>6.  Теплицы площадью 8500 м2 ;</a:t>
            </a:r>
          </a:p>
          <a:p>
            <a:r>
              <a:rPr lang="ru-RU" dirty="0">
                <a:latin typeface="+mn-lt"/>
              </a:rPr>
              <a:t>7.  Лаборатория </a:t>
            </a:r>
            <a:r>
              <a:rPr lang="ru-RU" dirty="0" err="1">
                <a:latin typeface="+mn-lt"/>
              </a:rPr>
              <a:t>микроклонального</a:t>
            </a:r>
            <a:r>
              <a:rPr lang="ru-RU" dirty="0">
                <a:latin typeface="+mn-lt"/>
              </a:rPr>
              <a:t> </a:t>
            </a:r>
            <a:r>
              <a:rPr lang="ru-RU" dirty="0" smtClean="0">
                <a:latin typeface="+mn-lt"/>
              </a:rPr>
              <a:t>размножения безвирусного материала;</a:t>
            </a:r>
            <a:endParaRPr lang="ru-RU" dirty="0">
              <a:latin typeface="+mn-lt"/>
            </a:endParaRPr>
          </a:p>
          <a:p>
            <a:r>
              <a:rPr lang="ru-RU" dirty="0">
                <a:latin typeface="+mn-lt"/>
              </a:rPr>
              <a:t>8.  Техника и агрегаты: Трактора МТЗ-82.1, трактор МТЗ-80, МТЗ-320.4, Т-170 (бульдозер),  </a:t>
            </a:r>
            <a:r>
              <a:rPr lang="ru-RU" dirty="0" err="1">
                <a:latin typeface="+mn-lt"/>
              </a:rPr>
              <a:t>минитрактор</a:t>
            </a:r>
            <a:r>
              <a:rPr lang="ru-RU" dirty="0">
                <a:latin typeface="+mn-lt"/>
              </a:rPr>
              <a:t> Чувашпиллер-504; сельскохозяйственная техника (сеялки, культиваторы, дисковые бороны, фрезы, ямокопатель, плодовые платформы, размотчик шпалеры, </a:t>
            </a:r>
            <a:r>
              <a:rPr lang="ru-RU" dirty="0" err="1">
                <a:latin typeface="+mn-lt"/>
              </a:rPr>
              <a:t>столбостав</a:t>
            </a:r>
            <a:r>
              <a:rPr lang="ru-RU" dirty="0">
                <a:latin typeface="+mn-lt"/>
              </a:rPr>
              <a:t>, косилки, опрыскиватели (садовый и полевой), плуги, прицепы;</a:t>
            </a:r>
          </a:p>
          <a:p>
            <a:r>
              <a:rPr lang="ru-RU" dirty="0">
                <a:latin typeface="+mn-lt"/>
              </a:rPr>
              <a:t>9.  </a:t>
            </a:r>
            <a:r>
              <a:rPr lang="ru-RU" dirty="0" err="1">
                <a:latin typeface="+mn-lt"/>
              </a:rPr>
              <a:t>Мультифруктовый</a:t>
            </a:r>
            <a:r>
              <a:rPr lang="ru-RU" dirty="0">
                <a:latin typeface="+mn-lt"/>
              </a:rPr>
              <a:t> сад;</a:t>
            </a:r>
          </a:p>
          <a:p>
            <a:pPr marL="342900" indent="-342900"/>
            <a:r>
              <a:rPr lang="ru-RU" dirty="0">
                <a:latin typeface="+mn-lt"/>
              </a:rPr>
              <a:t>10. Учебный виноградник; </a:t>
            </a:r>
          </a:p>
          <a:p>
            <a:pPr marL="342900" indent="-342900"/>
            <a:r>
              <a:rPr lang="ru-RU" dirty="0">
                <a:latin typeface="+mn-lt"/>
              </a:rPr>
              <a:t>11. Опытно-коллекционный участки для ведения проектной деятельности и  </a:t>
            </a:r>
            <a:r>
              <a:rPr lang="ru-RU" dirty="0" smtClean="0">
                <a:latin typeface="+mn-lt"/>
              </a:rPr>
              <a:t>научно-исследовательской работы.</a:t>
            </a:r>
            <a:endParaRPr lang="ru-RU" dirty="0">
              <a:latin typeface="+mn-lt"/>
            </a:endParaRPr>
          </a:p>
          <a:p>
            <a:endParaRPr lang="ru-R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731127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8" y="838200"/>
            <a:ext cx="8482012" cy="5214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5665390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photo_2024-09-19_15-05-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1582" y="742603"/>
            <a:ext cx="3888280" cy="51843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photo_2024-09-20_16-03-3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9738" y="1544088"/>
            <a:ext cx="4680066" cy="35100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88678266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7403" y="535577"/>
            <a:ext cx="68912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1" hangingPunct="1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ДЕМОНСТРАЦИОННАЯ 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ПЛОЩАДКА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КОМПЕТЕНЦИЯМ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«БУХГАЛТЕРСКИЙ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УЧЁТ» «ФИНАНСЫ»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Наталья\Desktop\image-19-05-22-09-32-25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3128884" cy="31574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Наталья\Desktop\Фото ДЭ\image-19-05-22-09-32-23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721" y="3939267"/>
            <a:ext cx="4373068" cy="26593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JFu2FUTrRlV4ulfAyygZZnIIjeycW9kL52X0ud12fmJsGdvnyQnDaoxwbWJMNaElGU8AwrQwtm739sWmTDKcTon-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32220" y="1454727"/>
            <a:ext cx="5223248" cy="26766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600891"/>
            <a:ext cx="457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1" hangingPunct="1"/>
            <a:r>
              <a:rPr lang="ru-RU" dirty="0">
                <a:latin typeface="Times New Roman" pitchFamily="18" charset="0"/>
                <a:cs typeface="Times New Roman" pitchFamily="18" charset="0"/>
              </a:rPr>
              <a:t>ДЕМОНСТРАЦИОННАЯ   ПЛОЩАДКА   ПО   КОМПЕТЕНЦИИ «АГРОНОМИЯ»</a:t>
            </a:r>
            <a:endParaRPr lang="ru-RU" dirty="0">
              <a:cs typeface="Arial" pitchFamily="34" charset="0"/>
            </a:endParaRPr>
          </a:p>
        </p:txBody>
      </p:sp>
      <p:pic>
        <p:nvPicPr>
          <p:cNvPr id="3" name="Рисунок 2" descr="C:\Users\Наталья\Desktop\IMG_20230620_093301_33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2879368" cy="33618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C:\Users\Наталья\Desktop\IMG_20230620_092758_8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1571612"/>
            <a:ext cx="3904559" cy="23397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C:\Users\Наталья\Desktop\IMG_20230620_092747_98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71736" y="4000504"/>
            <a:ext cx="3714776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695" y="857250"/>
            <a:ext cx="8478982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91301950"/>
      </p:ext>
    </p:extLst>
  </p:cSld>
  <p:clrMapOvr>
    <a:masterClrMapping/>
  </p:clrMapOvr>
  <p:transition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8146" y="640081"/>
            <a:ext cx="7658792" cy="57440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95934769"/>
      </p:ext>
    </p:extLst>
  </p:cSld>
  <p:clrMapOvr>
    <a:masterClrMapping/>
  </p:clrMapOvr>
  <p:transition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5978" y="423951"/>
            <a:ext cx="7802879" cy="58521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48306646"/>
      </p:ext>
    </p:extLst>
  </p:cSld>
  <p:clrMapOvr>
    <a:masterClrMapping/>
  </p:clrMapOvr>
  <p:transition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Рисунок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707" y="590204"/>
            <a:ext cx="7614459" cy="57108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76271659"/>
      </p:ext>
    </p:extLst>
  </p:cSld>
  <p:clrMapOvr>
    <a:masterClrMapping/>
  </p:clrMapOvr>
  <p:transition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orp1"/>
          <p:cNvPicPr>
            <a:picLocks noChangeAspect="1" noChangeArrowheads="1"/>
          </p:cNvPicPr>
          <p:nvPr/>
        </p:nvPicPr>
        <p:blipFill>
          <a:blip r:embed="rId2" cstate="print">
            <a:lum bright="36000"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6063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50825" y="896938"/>
            <a:ext cx="8710613" cy="5355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5400" b="1" i="1" dirty="0">
                <a:solidFill>
                  <a:srgbClr val="C00000"/>
                </a:solidFill>
                <a:latin typeface="Times New Roman" panose="02020603050405020304" pitchFamily="18" charset="0"/>
              </a:rPr>
              <a:t>Этапы истории: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 smtClean="0">
                <a:solidFill>
                  <a:srgbClr val="C00000"/>
                </a:solidFill>
                <a:latin typeface="Times New Roman" panose="02020603050405020304" pitchFamily="18" charset="0"/>
              </a:rPr>
              <a:t>І</a:t>
            </a: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	-   </a:t>
            </a:r>
            <a:r>
              <a:rPr lang="ru-RU" alt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Никитский</a:t>
            </a: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– 102 года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	    (1828-1930)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ІІ	-   Ялтинский – 34 года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	    (1930-1964)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ІІІ	-   Современный – 61 год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8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	    (1964-2025)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023459558"/>
      </p:ext>
    </p:extLst>
  </p:cSld>
  <p:clrMapOvr>
    <a:masterClrMapping/>
  </p:clrMapOvr>
  <p:transition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142841" y="282632"/>
            <a:ext cx="4685275" cy="32253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 descr="photo_2025-06-02_14-58-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004" y="3491345"/>
            <a:ext cx="4333701" cy="32502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0" y="988906"/>
            <a:ext cx="4320670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Встреча с правительством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 Республики Крым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6722" y="4322001"/>
            <a:ext cx="4076309" cy="83099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Традиционная встреча с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 выпускниками колледжа</a:t>
            </a:r>
            <a:endParaRPr lang="ru-RU" sz="2400" b="1" dirty="0">
              <a:ln/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3369462"/>
      </p:ext>
    </p:extLst>
  </p:cSld>
  <p:clrMapOvr>
    <a:masterClrMapping/>
  </p:clrMapOvr>
  <p:transition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73826" y="385763"/>
            <a:ext cx="8412480" cy="58737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2400" b="1" dirty="0">
                <a:solidFill>
                  <a:srgbClr val="FF0000"/>
                </a:solidFill>
              </a:rPr>
              <a:t>Задачи и перспективные направления развития колледжа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196975"/>
            <a:ext cx="8736676" cy="5446713"/>
          </a:xfrm>
        </p:spPr>
        <p:txBody>
          <a:bodyPr/>
          <a:lstStyle/>
          <a:p>
            <a:pPr algn="just">
              <a:lnSpc>
                <a:spcPct val="90000"/>
              </a:lnSpc>
              <a:spcAft>
                <a:spcPts val="0"/>
              </a:spcAft>
            </a:pPr>
            <a:endParaRPr lang="ru-RU" sz="11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None/>
            </a:pPr>
            <a:r>
              <a:rPr lang="ru-RU" sz="1600" dirty="0">
                <a:solidFill>
                  <a:schemeClr val="tx1"/>
                </a:solidFill>
                <a:cs typeface="Times New Roman" pitchFamily="18" charset="0"/>
              </a:rPr>
              <a:t>	- </a:t>
            </a: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Лицензирование новых </a:t>
            </a:r>
            <a:r>
              <a:rPr lang="ru-RU" sz="1800" dirty="0" smtClean="0">
                <a:solidFill>
                  <a:schemeClr val="tx1"/>
                </a:solidFill>
                <a:cs typeface="Times New Roman" pitchFamily="18" charset="0"/>
              </a:rPr>
              <a:t>специальностей</a:t>
            </a:r>
            <a:r>
              <a:rPr lang="ru-RU" sz="1800" dirty="0" smtClean="0">
                <a:cs typeface="Times New Roman" pitchFamily="18" charset="0"/>
              </a:rPr>
              <a:t>.</a:t>
            </a:r>
            <a:endParaRPr lang="ru-RU" sz="1800" dirty="0">
              <a:solidFill>
                <a:schemeClr val="tx1"/>
              </a:solidFill>
              <a:cs typeface="Times New Roman" pitchFamily="18" charset="0"/>
            </a:endParaRPr>
          </a:p>
          <a:p>
            <a:pPr lvl="0" algn="just">
              <a:buNone/>
            </a:pP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	- Обновление содержания образования и его обеспечение на основе развития </a:t>
            </a:r>
            <a:r>
              <a:rPr lang="ru-RU" sz="1800" dirty="0" err="1">
                <a:solidFill>
                  <a:schemeClr val="tx1"/>
                </a:solidFill>
                <a:cs typeface="Times New Roman" pitchFamily="18" charset="0"/>
              </a:rPr>
              <a:t>инновационно-развивающей</a:t>
            </a: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cs typeface="Times New Roman" pitchFamily="18" charset="0"/>
              </a:rPr>
              <a:t>практикоориентированной</a:t>
            </a: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cs typeface="Times New Roman" pitchFamily="18" charset="0"/>
              </a:rPr>
              <a:t>здоровьесберегающей</a:t>
            </a: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 среды и внедрения современных моделей организации образовательного процесса с учетом стандартов </a:t>
            </a:r>
            <a:r>
              <a:rPr lang="en-US" sz="1800" dirty="0" err="1">
                <a:solidFill>
                  <a:schemeClr val="tx1"/>
                </a:solidFill>
                <a:cs typeface="Times New Roman" pitchFamily="18" charset="0"/>
              </a:rPr>
              <a:t>WorldSkills</a:t>
            </a: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 и демонстрационного экзамена.</a:t>
            </a:r>
          </a:p>
          <a:p>
            <a:pPr lvl="0" algn="just">
              <a:buNone/>
            </a:pP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	- Создание условий для успешной социализации обучающихся, формирования социально-значимых и профессионально-важных качеств личности посредством развития проектной деятельности, личностно-ориентированного подхода к формированию будущего специалиста.</a:t>
            </a:r>
          </a:p>
          <a:p>
            <a:pPr lvl="0" algn="just">
              <a:buNone/>
            </a:pP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	- Реализация проектов учебно-лабораторного сельскохозяйственного лабораторного комплекса и научно-производственного </a:t>
            </a:r>
            <a:r>
              <a:rPr lang="ru-RU" sz="1800" dirty="0" err="1">
                <a:solidFill>
                  <a:schemeClr val="tx1"/>
                </a:solidFill>
                <a:cs typeface="Times New Roman" pitchFamily="18" charset="0"/>
              </a:rPr>
              <a:t>агроцентра</a:t>
            </a:r>
            <a:r>
              <a:rPr lang="ru-RU" sz="1800" dirty="0">
                <a:solidFill>
                  <a:schemeClr val="tx1"/>
                </a:solidFill>
                <a:cs typeface="Times New Roman" pitchFamily="18" charset="0"/>
              </a:rPr>
              <a:t> на базе колледжа, дополнительного профессионального образования в интересах развития предприятий – социальных партнеров.</a:t>
            </a:r>
          </a:p>
        </p:txBody>
      </p:sp>
    </p:spTree>
  </p:cSld>
  <p:clrMapOvr>
    <a:masterClrMapping/>
  </p:clrMapOvr>
  <p:transition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WordArt 6"/>
          <p:cNvSpPr>
            <a:spLocks noChangeArrowheads="1" noChangeShapeType="1" noTextEdit="1"/>
          </p:cNvSpPr>
          <p:nvPr/>
        </p:nvSpPr>
        <p:spPr bwMode="auto">
          <a:xfrm>
            <a:off x="1198563" y="5713413"/>
            <a:ext cx="6480175" cy="504825"/>
          </a:xfrm>
          <a:prstGeom prst="rect">
            <a:avLst/>
          </a:prstGeom>
        </p:spPr>
        <p:txBody>
          <a:bodyPr spcFirstLastPara="1" wrap="none" fromWordArt="1">
            <a:prstTxWarp prst="textArchDown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 dirty="0" smtClean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Благодарим </a:t>
            </a:r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за внимание!</a:t>
            </a:r>
          </a:p>
        </p:txBody>
      </p:sp>
      <p:pic>
        <p:nvPicPr>
          <p:cNvPr id="41986" name="Picture 4" descr="C:\Users\Секретарь\Desktop\Новая папка\обложка стр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20950" y="274638"/>
            <a:ext cx="3854450" cy="539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3008973460"/>
      </p:ext>
    </p:extLst>
  </p:cSld>
  <p:clrMapOvr>
    <a:masterClrMapping/>
  </p:clrMapOvr>
  <p:transition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57752" y="357166"/>
            <a:ext cx="4000528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</a:rPr>
              <a:t>КОНТАКТНАЯ ИНФОРМАЦИЯ</a:t>
            </a:r>
          </a:p>
          <a:p>
            <a:pPr algn="ctr"/>
            <a:endParaRPr lang="ru-RU" dirty="0" smtClean="0">
              <a:latin typeface="+mn-lt"/>
            </a:endParaRPr>
          </a:p>
          <a:p>
            <a:pPr algn="ctr"/>
            <a:r>
              <a:rPr lang="ru-RU" dirty="0" smtClean="0">
                <a:latin typeface="+mn-lt"/>
              </a:rPr>
              <a:t>ТЕЛЕФОН</a:t>
            </a:r>
            <a:r>
              <a:rPr lang="ru-RU" dirty="0">
                <a:latin typeface="+mn-lt"/>
              </a:rPr>
              <a:t>: +7 978 </a:t>
            </a:r>
            <a:r>
              <a:rPr lang="ru-RU" dirty="0" smtClean="0">
                <a:latin typeface="+mn-lt"/>
              </a:rPr>
              <a:t>233 52 58 </a:t>
            </a:r>
            <a:r>
              <a:rPr lang="ru-RU" dirty="0">
                <a:latin typeface="+mn-lt"/>
              </a:rPr>
              <a:t>(отборочная комиссия)</a:t>
            </a:r>
          </a:p>
          <a:p>
            <a:pPr algn="ctr"/>
            <a:r>
              <a:rPr lang="uk-UA" dirty="0" err="1">
                <a:latin typeface="+mn-lt"/>
              </a:rPr>
              <a:t>Официальный</a:t>
            </a:r>
            <a:r>
              <a:rPr lang="uk-UA" dirty="0">
                <a:latin typeface="+mn-lt"/>
              </a:rPr>
              <a:t> сайт </a:t>
            </a:r>
            <a:r>
              <a:rPr lang="uk-UA" dirty="0" err="1">
                <a:latin typeface="+mn-lt"/>
              </a:rPr>
              <a:t>колледжа</a:t>
            </a:r>
            <a:r>
              <a:rPr lang="uk-UA" dirty="0">
                <a:latin typeface="+mn-lt"/>
              </a:rPr>
              <a:t> </a:t>
            </a:r>
          </a:p>
          <a:p>
            <a:pPr algn="ctr"/>
            <a:r>
              <a:rPr lang="en-US" dirty="0">
                <a:latin typeface="+mn-lt"/>
                <a:hlinkClick r:id="rId2"/>
              </a:rPr>
              <a:t>https://aic.cfuv.ru/</a:t>
            </a:r>
            <a:r>
              <a:rPr lang="uk-UA" dirty="0">
                <a:latin typeface="+mn-lt"/>
              </a:rPr>
              <a:t> </a:t>
            </a:r>
            <a:endParaRPr lang="ru-RU" dirty="0">
              <a:latin typeface="+mn-lt"/>
            </a:endParaRPr>
          </a:p>
          <a:p>
            <a:pPr algn="ctr"/>
            <a:endParaRPr lang="uk-UA" dirty="0">
              <a:latin typeface="+mn-lt"/>
            </a:endParaRPr>
          </a:p>
          <a:p>
            <a:pPr algn="ctr"/>
            <a:r>
              <a:rPr lang="en-US" dirty="0">
                <a:latin typeface="+mn-lt"/>
              </a:rPr>
              <a:t>E-mail</a:t>
            </a:r>
            <a:r>
              <a:rPr lang="uk-UA" dirty="0">
                <a:latin typeface="+mn-lt"/>
              </a:rPr>
              <a:t>: </a:t>
            </a:r>
            <a:r>
              <a:rPr lang="ru-RU" dirty="0" err="1">
                <a:latin typeface="+mn-lt"/>
              </a:rPr>
              <a:t>aic-crimea@mail.ru</a:t>
            </a:r>
            <a:r>
              <a:rPr lang="ru-RU" dirty="0">
                <a:latin typeface="+mn-lt"/>
              </a:rPr>
              <a:t> </a:t>
            </a:r>
          </a:p>
          <a:p>
            <a:pPr algn="ctr"/>
            <a:r>
              <a:rPr lang="ru-RU" dirty="0" err="1">
                <a:latin typeface="+mn-lt"/>
              </a:rPr>
              <a:t>aic-priem@mail.ru</a:t>
            </a:r>
            <a:r>
              <a:rPr lang="ru-RU" dirty="0">
                <a:latin typeface="+mn-lt"/>
              </a:rPr>
              <a:t> </a:t>
            </a:r>
          </a:p>
          <a:p>
            <a:pPr algn="ctr"/>
            <a:endParaRPr lang="ru-RU" dirty="0">
              <a:latin typeface="+mn-lt"/>
            </a:endParaRPr>
          </a:p>
          <a:p>
            <a:pPr algn="ctr"/>
            <a:endParaRPr lang="ru-RU" dirty="0">
              <a:latin typeface="+mn-lt"/>
            </a:endParaRPr>
          </a:p>
          <a:p>
            <a:pPr algn="ctr"/>
            <a:r>
              <a:rPr lang="ru-RU" dirty="0">
                <a:latin typeface="+mn-lt"/>
              </a:rPr>
              <a:t>Адрес: Симферопольский район,</a:t>
            </a:r>
          </a:p>
          <a:p>
            <a:pPr algn="ctr"/>
            <a:r>
              <a:rPr lang="ru-RU" dirty="0">
                <a:latin typeface="+mn-lt"/>
              </a:rPr>
              <a:t> с. Маленькое, ул. Студенческая, 1</a:t>
            </a:r>
          </a:p>
          <a:p>
            <a:pPr algn="ctr"/>
            <a:r>
              <a:rPr lang="ru-RU" dirty="0">
                <a:latin typeface="+mn-lt"/>
              </a:rPr>
              <a:t> Проезд: </a:t>
            </a:r>
          </a:p>
          <a:p>
            <a:pPr algn="ctr"/>
            <a:r>
              <a:rPr lang="ru-RU" dirty="0">
                <a:latin typeface="+mn-lt"/>
              </a:rPr>
              <a:t>• от ст. Симферополь на электропоезде до остановки «Платформа 1450 км» </a:t>
            </a:r>
          </a:p>
          <a:p>
            <a:pPr algn="ctr"/>
            <a:r>
              <a:rPr lang="ru-RU" dirty="0">
                <a:latin typeface="+mn-lt"/>
              </a:rPr>
              <a:t>• маршрутным такси №105 от ост. ГРЭС до ост. Маленькое</a:t>
            </a:r>
            <a:endParaRPr lang="ru-RU" b="1" dirty="0">
              <a:solidFill>
                <a:srgbClr val="000000"/>
              </a:solidFill>
              <a:latin typeface="+mn-lt"/>
            </a:endParaRPr>
          </a:p>
          <a:p>
            <a:pPr algn="ctr"/>
            <a:endParaRPr lang="ru-RU" dirty="0">
              <a:latin typeface="+mn-lt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1142982"/>
            <a:ext cx="44291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3" descr="Гроздь201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0822" y="473825"/>
            <a:ext cx="4305993" cy="559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over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305817862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888" y="296863"/>
            <a:ext cx="4135437" cy="560153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400" dirty="0">
                <a:latin typeface="+mn-lt"/>
                <a:cs typeface="Times New Roman" panose="02020603050405020304" pitchFamily="18" charset="0"/>
              </a:rPr>
              <a:t>ОРДЕНА ТРУДОВОГО КРАСНОГО ЗНАМЕНИ АГРОПРОМЫШЛЕННЫЙ КОЛЛЕДЖ им. Э.А. ВЕРНОВСКОГО ВЕДЁТ ПОДГОТОВКУ ПО СПЕЦИАЛЬНОСТЯМ </a:t>
            </a:r>
          </a:p>
          <a:p>
            <a:pPr algn="ctr" eaLnBrk="0" hangingPunct="0">
              <a:defRPr/>
            </a:pPr>
            <a:r>
              <a:rPr lang="ru-RU" sz="1400" dirty="0" smtClean="0">
                <a:latin typeface="+mn-lt"/>
                <a:cs typeface="Times New Roman" panose="02020603050405020304" pitchFamily="18" charset="0"/>
              </a:rPr>
              <a:t>(ОЧНОЕ </a:t>
            </a:r>
            <a:r>
              <a:rPr lang="ru-RU" sz="1400" dirty="0">
                <a:latin typeface="+mn-lt"/>
                <a:cs typeface="Times New Roman" panose="02020603050405020304" pitchFamily="18" charset="0"/>
              </a:rPr>
              <a:t>И ЗАОЧНОЕ ОБУЧЕНИЕ):</a:t>
            </a:r>
          </a:p>
          <a:p>
            <a:pPr>
              <a:defRPr/>
            </a:pPr>
            <a:r>
              <a:rPr lang="ru-RU" sz="1200" b="1" dirty="0" smtClean="0">
                <a:latin typeface="+mn-lt"/>
              </a:rPr>
              <a:t>Агрономия</a:t>
            </a:r>
            <a:endParaRPr lang="ru-RU" sz="12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err="1" smtClean="0">
                <a:latin typeface="+mn-lt"/>
              </a:rPr>
              <a:t>плодоовощеводство</a:t>
            </a:r>
            <a:r>
              <a:rPr lang="ru-RU" sz="1200" dirty="0" smtClean="0">
                <a:latin typeface="+mn-lt"/>
              </a:rPr>
              <a:t> и виноградарство;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защита растений;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декоративное садоводство и цветоводство;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агроэкологические технологии в сельском хозяйстве.</a:t>
            </a:r>
          </a:p>
          <a:p>
            <a:pPr>
              <a:spcBef>
                <a:spcPts val="600"/>
              </a:spcBef>
              <a:defRPr/>
            </a:pPr>
            <a:r>
              <a:rPr lang="ru-RU" sz="1200" b="1" dirty="0" smtClean="0">
                <a:latin typeface="+mn-lt"/>
              </a:rPr>
              <a:t>Экономика и бухгалтерский учет (по отраслям)</a:t>
            </a:r>
            <a:endParaRPr lang="ru-RU" sz="1200" dirty="0" smtClean="0">
              <a:latin typeface="+mn-lt"/>
            </a:endParaRP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бухгалтерский учет в АПК;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бухгалтерский учет в муниципальных учреждениях;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бухгалтерский учет в коммерческих банках.</a:t>
            </a:r>
          </a:p>
          <a:p>
            <a:pPr>
              <a:spcBef>
                <a:spcPts val="600"/>
              </a:spcBef>
              <a:defRPr/>
            </a:pPr>
            <a:r>
              <a:rPr lang="ru-RU" sz="1200" b="1" dirty="0" smtClean="0">
                <a:latin typeface="+mn-lt"/>
              </a:rPr>
              <a:t>Финансы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специалист по оценке и контролю;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специалист по закупкам</a:t>
            </a:r>
          </a:p>
          <a:p>
            <a:pPr marL="285750" indent="-285750">
              <a:defRPr/>
            </a:pPr>
            <a:r>
              <a:rPr lang="ru-RU" sz="1200" b="1" dirty="0" smtClean="0">
                <a:latin typeface="+mn-lt"/>
              </a:rPr>
              <a:t>Технология продуктов питания из растительного сырья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технолог на </a:t>
            </a:r>
            <a:r>
              <a:rPr lang="ru-RU" sz="1200" dirty="0" err="1" smtClean="0">
                <a:latin typeface="+mn-lt"/>
              </a:rPr>
              <a:t>винзаводах</a:t>
            </a:r>
            <a:r>
              <a:rPr lang="ru-RU" sz="1200" dirty="0" smtClean="0">
                <a:latin typeface="+mn-lt"/>
              </a:rPr>
              <a:t>, аграрных предприятиях,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Специалист по производству солода, продукции бродильных производств и виноделия, безалкогольных напитков.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Технолог по производству продуктов питания из растительного сырья.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Специалист отдела контроля качества и безопасности продуктов питания из растительного сырья.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1200" dirty="0" smtClean="0">
                <a:latin typeface="+mn-lt"/>
              </a:rPr>
              <a:t>Технолог по обработке виноматериалов и вин</a:t>
            </a:r>
          </a:p>
          <a:p>
            <a:pPr marL="285750" indent="-285750" eaLnBrk="0" hangingPunct="0">
              <a:defRPr/>
            </a:pPr>
            <a:endParaRPr lang="ru-RU" sz="1400" dirty="0"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24388" y="2574925"/>
            <a:ext cx="4481512" cy="329320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600" b="1" dirty="0">
                <a:latin typeface="+mn-lt"/>
              </a:rPr>
              <a:t>Подготовка рабочих профессий и дополнительное профессиональное образование (повышение квалификации)</a:t>
            </a:r>
            <a:endParaRPr lang="ru-RU" sz="1600" dirty="0">
              <a:latin typeface="+mn-lt"/>
            </a:endParaRPr>
          </a:p>
          <a:p>
            <a:pPr marL="171450" indent="-1714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</a:rPr>
              <a:t>кассир;		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</a:rPr>
              <a:t>садовник;</a:t>
            </a:r>
          </a:p>
          <a:p>
            <a:pPr marL="171450" indent="-171450" eaLnBrk="0" hangingPunct="0">
              <a:buFont typeface="Arial" panose="020B0604020202020204" pitchFamily="34" charset="0"/>
              <a:buChar char="•"/>
              <a:defRPr/>
            </a:pPr>
            <a:r>
              <a:rPr lang="ru-RU" sz="1600" dirty="0">
                <a:latin typeface="+mn-lt"/>
              </a:rPr>
              <a:t>1С: Бухгалтерия; </a:t>
            </a:r>
          </a:p>
          <a:p>
            <a:pPr marL="0" indent="0">
              <a:buNone/>
            </a:pPr>
            <a:r>
              <a:rPr lang="ru-RU" sz="1600" dirty="0">
                <a:latin typeface="+mn-lt"/>
              </a:rPr>
              <a:t>• </a:t>
            </a:r>
            <a:r>
              <a:rPr lang="ru-RU" sz="1600" dirty="0" smtClean="0">
                <a:latin typeface="+mn-lt"/>
              </a:rPr>
              <a:t>управление финансами в муниципальных организациях;</a:t>
            </a:r>
            <a:endParaRPr lang="ru-RU" sz="1600" dirty="0">
              <a:latin typeface="+mn-lt"/>
            </a:endParaRPr>
          </a:p>
          <a:p>
            <a:pPr marL="0" indent="0">
              <a:buNone/>
            </a:pPr>
            <a:r>
              <a:rPr lang="ru-RU" sz="1600" dirty="0">
                <a:latin typeface="+mn-lt"/>
              </a:rPr>
              <a:t> • ландшафтный дизайн; </a:t>
            </a:r>
          </a:p>
          <a:p>
            <a:pPr marL="0" indent="0">
              <a:buNone/>
            </a:pPr>
            <a:r>
              <a:rPr lang="ru-RU" sz="1600" dirty="0">
                <a:latin typeface="+mn-lt"/>
              </a:rPr>
              <a:t>• фитосанитарный контроль; </a:t>
            </a:r>
          </a:p>
          <a:p>
            <a:pPr marL="0" indent="0">
              <a:buNone/>
            </a:pPr>
            <a:r>
              <a:rPr lang="ru-RU" sz="1600" dirty="0">
                <a:latin typeface="+mn-lt"/>
              </a:rPr>
              <a:t>• </a:t>
            </a:r>
            <a:r>
              <a:rPr lang="ru-RU" sz="1600" dirty="0" smtClean="0">
                <a:latin typeface="+mn-lt"/>
              </a:rPr>
              <a:t>производственные процессы в </a:t>
            </a:r>
            <a:r>
              <a:rPr lang="ru-RU" sz="1600" dirty="0" err="1" smtClean="0">
                <a:latin typeface="+mn-lt"/>
              </a:rPr>
              <a:t>крафтовых</a:t>
            </a:r>
            <a:r>
              <a:rPr lang="ru-RU" sz="1600" dirty="0" smtClean="0">
                <a:latin typeface="+mn-lt"/>
              </a:rPr>
              <a:t> пивоварнях; </a:t>
            </a:r>
            <a:endParaRPr lang="ru-RU" sz="1600" dirty="0">
              <a:latin typeface="+mn-lt"/>
            </a:endParaRPr>
          </a:p>
          <a:p>
            <a:pPr marL="0" indent="0">
              <a:buNone/>
            </a:pPr>
            <a:r>
              <a:rPr lang="ru-RU" sz="1600" dirty="0" smtClean="0">
                <a:latin typeface="+mn-lt"/>
              </a:rPr>
              <a:t>• </a:t>
            </a:r>
            <a:r>
              <a:rPr lang="ru-RU" sz="1600" dirty="0">
                <a:latin typeface="+mn-lt"/>
              </a:rPr>
              <a:t>пчеловодство.</a:t>
            </a:r>
          </a:p>
        </p:txBody>
      </p:sp>
      <p:pic>
        <p:nvPicPr>
          <p:cNvPr id="2150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13400" y="246063"/>
            <a:ext cx="2503488" cy="2235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336845220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42888" y="296863"/>
            <a:ext cx="4135437" cy="62478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defRPr/>
            </a:pPr>
            <a:r>
              <a:rPr lang="ru-RU" sz="1600" dirty="0">
                <a:latin typeface="+mn-lt"/>
                <a:cs typeface="Times New Roman" panose="02020603050405020304" pitchFamily="18" charset="0"/>
              </a:rPr>
              <a:t>ОРДЕНА ТРУДОВОГО КРАСНОГО ЗНАМЕНИ АГРОПРОМЫШЛЕННЫЙ КОЛЛЕДЖ им. Э.А. ВЕРНОВСКОГО ВЕДЁТ ПОДГОТОВКУ ПО СПЕЦИАЛЬНОСТЯМ </a:t>
            </a:r>
          </a:p>
          <a:p>
            <a:pPr algn="ctr" eaLnBrk="0" hangingPunct="0">
              <a:defRPr/>
            </a:pPr>
            <a:r>
              <a:rPr lang="ru-RU" sz="1600" dirty="0" smtClean="0">
                <a:latin typeface="+mn-lt"/>
                <a:cs typeface="Times New Roman" panose="02020603050405020304" pitchFamily="18" charset="0"/>
              </a:rPr>
              <a:t>(ОЧНОЕ и ЗАОЧНОЕ ОБУЧЕНИЕ</a:t>
            </a:r>
            <a:r>
              <a:rPr lang="ru-RU" sz="1600" dirty="0">
                <a:latin typeface="+mn-lt"/>
                <a:cs typeface="Times New Roman" panose="02020603050405020304" pitchFamily="18" charset="0"/>
              </a:rPr>
              <a:t>):</a:t>
            </a:r>
          </a:p>
          <a:p>
            <a:pPr algn="ctr" eaLnBrk="0" hangingPunct="0">
              <a:defRPr/>
            </a:pPr>
            <a:endParaRPr lang="ru-RU" sz="1600" dirty="0">
              <a:latin typeface="+mn-lt"/>
              <a:cs typeface="Times New Roman" panose="02020603050405020304" pitchFamily="18" charset="0"/>
            </a:endParaRPr>
          </a:p>
          <a:p>
            <a:pPr algn="ctr" eaLnBrk="0" hangingPunct="0">
              <a:defRPr/>
            </a:pPr>
            <a:r>
              <a:rPr lang="ru-RU" sz="1600" b="1" dirty="0">
                <a:solidFill>
                  <a:schemeClr val="bg2">
                    <a:lumMod val="50000"/>
                  </a:schemeClr>
                </a:solidFill>
                <a:latin typeface="+mn-lt"/>
              </a:rPr>
              <a:t>19.02.11 ТЕХНОЛОГИЯ ПРОДУКТОВ ПИТАНИЯ ИЗ РАСТИТЕЛЬНОГО СЫРЬЯ</a:t>
            </a:r>
          </a:p>
          <a:p>
            <a:pPr eaLnBrk="0" hangingPunct="0">
              <a:defRPr/>
            </a:pPr>
            <a:r>
              <a:rPr lang="ru-RU" sz="1600" b="1" dirty="0">
                <a:latin typeface="+mn-lt"/>
              </a:rPr>
              <a:t>Вид деятельности:</a:t>
            </a:r>
          </a:p>
          <a:p>
            <a:pPr eaLnBrk="0" hangingPunct="0">
              <a:defRPr/>
            </a:pPr>
            <a:endParaRPr lang="ru-RU" sz="1600" dirty="0">
              <a:latin typeface="+mn-lt"/>
            </a:endParaRPr>
          </a:p>
          <a:p>
            <a:pPr marL="285750" indent="-285750" eaLnBrk="0" hangingPunct="0">
              <a:buFontTx/>
              <a:buChar char="-"/>
              <a:defRPr/>
            </a:pPr>
            <a:r>
              <a:rPr lang="ru-RU" sz="1600" dirty="0">
                <a:latin typeface="+mn-lt"/>
              </a:rPr>
              <a:t>ведение технологического процесса производства солода, продукции бродильных производств и виноделия, безалкогольных напитков на автоматизированных технологических линиях;</a:t>
            </a:r>
          </a:p>
          <a:p>
            <a:pPr marL="285750" indent="-285750" eaLnBrk="0" hangingPunct="0">
              <a:buFontTx/>
              <a:buChar char="-"/>
              <a:defRPr/>
            </a:pPr>
            <a:endParaRPr lang="ru-RU" sz="1600" dirty="0">
              <a:latin typeface="+mn-lt"/>
            </a:endParaRPr>
          </a:p>
          <a:p>
            <a:pPr eaLnBrk="0" hangingPunct="0">
              <a:defRPr/>
            </a:pPr>
            <a:r>
              <a:rPr lang="ru-RU" sz="1600" dirty="0" smtClean="0">
                <a:latin typeface="+mn-lt"/>
              </a:rPr>
              <a:t>- организационно-технологическое </a:t>
            </a:r>
            <a:r>
              <a:rPr lang="ru-RU" sz="1600" dirty="0">
                <a:latin typeface="+mn-lt"/>
              </a:rPr>
              <a:t>обеспечение производства солода, продукции бродильных производств и виноделия, безалкогольных напитков на автоматизированных технологических линиях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24388" y="2574925"/>
            <a:ext cx="4481512" cy="35086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ru-RU" sz="1200" b="1" dirty="0">
                <a:latin typeface="+mn-lt"/>
              </a:rPr>
              <a:t>Профессиональные компетенции:</a:t>
            </a:r>
          </a:p>
          <a:p>
            <a:pPr eaLnBrk="0" hangingPunct="0">
              <a:defRPr/>
            </a:pPr>
            <a:r>
              <a:rPr lang="ru-RU" sz="1200" dirty="0">
                <a:latin typeface="+mn-lt"/>
              </a:rPr>
              <a:t>- </a:t>
            </a:r>
            <a:r>
              <a:rPr lang="ru-RU" sz="1400" dirty="0">
                <a:latin typeface="+mn-lt"/>
              </a:rPr>
              <a:t>Осуществлять техническое обслуживание технологического оборудования для производства продуктов питания из растительного сырья в соответствии с эксплуатационной документацией.</a:t>
            </a:r>
          </a:p>
          <a:p>
            <a:pPr eaLnBrk="0" hangingPunct="0">
              <a:defRPr/>
            </a:pPr>
            <a:r>
              <a:rPr lang="ru-RU" sz="1400" dirty="0">
                <a:latin typeface="+mn-lt"/>
              </a:rPr>
              <a:t> - Выполнять технологические операции по производству солода, продукции бродильных производств и виноделия, безалкогольных напитков в соответствии с технологическими инструкциями. </a:t>
            </a:r>
          </a:p>
          <a:p>
            <a:pPr marL="171450" indent="-171450" eaLnBrk="0" hangingPunct="0">
              <a:buFontTx/>
              <a:buChar char="-"/>
              <a:defRPr/>
            </a:pPr>
            <a:r>
              <a:rPr lang="ru-RU" sz="1400" dirty="0">
                <a:latin typeface="+mn-lt"/>
              </a:rPr>
              <a:t>Осуществлять организационное обеспечение производства продуктов питания из растительного сырья на автоматизированных технологических линиях.</a:t>
            </a:r>
          </a:p>
          <a:p>
            <a:pPr marL="171450" indent="-171450" eaLnBrk="0" hangingPunct="0">
              <a:buFontTx/>
              <a:buChar char="-"/>
              <a:defRPr/>
            </a:pPr>
            <a:r>
              <a:rPr lang="ru-RU" sz="1400" dirty="0">
                <a:latin typeface="+mn-lt"/>
              </a:rPr>
              <a:t>-Осуществлять технологическое обеспечение производства солода, продукции бродильных производств и виноделия, безалкогольных напитков. </a:t>
            </a:r>
          </a:p>
        </p:txBody>
      </p:sp>
      <p:pic>
        <p:nvPicPr>
          <p:cNvPr id="21507" name="Рисунок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3315" y="246062"/>
            <a:ext cx="4031673" cy="23142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679496099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extBox 1"/>
          <p:cNvSpPr txBox="1">
            <a:spLocks noChangeArrowheads="1"/>
          </p:cNvSpPr>
          <p:nvPr/>
        </p:nvSpPr>
        <p:spPr bwMode="auto">
          <a:xfrm>
            <a:off x="87313" y="1047750"/>
            <a:ext cx="5437187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just" eaLnBrk="0" hangingPunct="0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1. Теоретическое и практическое обучение студентов на базе «Учебно-экспериментального сельскохозяйственного лабораторного комплекса, включающего в себя учебные теплицы, учебный ягодник, учебный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мультифруктовый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сад, учебный виноградник, учебный питомник</a:t>
            </a:r>
          </a:p>
          <a:p>
            <a:pPr indent="-457200" algn="just" eaLnBrk="0" hangingPunct="0">
              <a:buFont typeface="Arial" charset="0"/>
              <a:buNone/>
            </a:pPr>
            <a:endParaRPr lang="ru-RU" alt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6" name="Прямоугольник 8"/>
          <p:cNvSpPr>
            <a:spLocks noChangeArrowheads="1"/>
          </p:cNvSpPr>
          <p:nvPr/>
        </p:nvSpPr>
        <p:spPr bwMode="auto">
          <a:xfrm>
            <a:off x="87313" y="3209925"/>
            <a:ext cx="5380037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buFont typeface="Arial" charset="0"/>
              <a:buNone/>
            </a:pP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2. Применение цифровых технологий для изучения и прогнозирования неблагоприятных </a:t>
            </a:r>
            <a:r>
              <a:rPr lang="ru-RU" altLang="ru-RU" dirty="0" err="1">
                <a:latin typeface="Times New Roman" pitchFamily="18" charset="0"/>
                <a:cs typeface="Times New Roman" pitchFamily="18" charset="0"/>
              </a:rPr>
              <a:t>агроклимати-ческих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явлений на базе созданной учебной метеостанции </a:t>
            </a: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87313" y="4557713"/>
            <a:ext cx="5360987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-457200" algn="just" eaLnBrk="0" hangingPunct="0"/>
            <a:r>
              <a:rPr lang="ru-RU" dirty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Формирование Учебно-производственного комплекса, включающего в себя научные учреждения, предприятия по выращиванию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сельско-хозяйственных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культур, крестьянские фермерские хозяйства, частных производителей, являющихся основными заказчиками молодых специалистов</a:t>
            </a:r>
          </a:p>
        </p:txBody>
      </p:sp>
      <p:pic>
        <p:nvPicPr>
          <p:cNvPr id="26628" name="Рисунок 19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4613" y="2274888"/>
            <a:ext cx="1800225" cy="1150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29" name="Группа 21"/>
          <p:cNvGrpSpPr>
            <a:grpSpLocks/>
          </p:cNvGrpSpPr>
          <p:nvPr/>
        </p:nvGrpSpPr>
        <p:grpSpPr bwMode="auto">
          <a:xfrm>
            <a:off x="5524500" y="3435350"/>
            <a:ext cx="3600450" cy="1152525"/>
            <a:chOff x="5516170" y="3435370"/>
            <a:chExt cx="3617418" cy="1152000"/>
          </a:xfrm>
        </p:grpSpPr>
        <p:pic>
          <p:nvPicPr>
            <p:cNvPr id="26636" name="Рисунок 20"/>
            <p:cNvPicPr>
              <a:picLocks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5516170" y="3435370"/>
              <a:ext cx="1800000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7" name="Рисунок 12"/>
            <p:cNvPicPr>
              <a:picLocks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333588" y="3435370"/>
              <a:ext cx="1800000" cy="1152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26630" name="Рисунок 11" descr="http://agromonitoring.ru/uploads/files/images/meteostancii-1.jpg"/>
          <p:cNvPicPr>
            <a:picLocks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4613" y="4584700"/>
            <a:ext cx="18002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1" name="Рисунок 10"/>
          <p:cNvPicPr>
            <a:picLocks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24500" y="5732463"/>
            <a:ext cx="3600450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6632" name="Группа 15"/>
          <p:cNvGrpSpPr>
            <a:grpSpLocks/>
          </p:cNvGrpSpPr>
          <p:nvPr/>
        </p:nvGrpSpPr>
        <p:grpSpPr bwMode="auto">
          <a:xfrm>
            <a:off x="5524500" y="1108075"/>
            <a:ext cx="3600450" cy="1152525"/>
            <a:chOff x="4443512" y="1136300"/>
            <a:chExt cx="3612576" cy="1224000"/>
          </a:xfrm>
        </p:grpSpPr>
        <p:pic>
          <p:nvPicPr>
            <p:cNvPr id="26634" name="Рисунок 5"/>
            <p:cNvPicPr>
              <a:picLocks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4443512" y="1136300"/>
              <a:ext cx="1800000" cy="12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635" name="Рисунок 13"/>
            <p:cNvPicPr>
              <a:picLocks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256088" y="1136300"/>
              <a:ext cx="1800000" cy="1224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6633" name="Заголовок 1"/>
          <p:cNvSpPr txBox="1">
            <a:spLocks/>
          </p:cNvSpPr>
          <p:nvPr/>
        </p:nvSpPr>
        <p:spPr bwMode="auto">
          <a:xfrm>
            <a:off x="244475" y="60325"/>
            <a:ext cx="8664575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lnSpc>
                <a:spcPct val="90000"/>
              </a:lnSpc>
            </a:pPr>
            <a:r>
              <a:rPr lang="ru-RU" altLang="ru-RU" sz="2000" b="1">
                <a:latin typeface="Times New Roman" pitchFamily="18" charset="0"/>
                <a:cs typeface="Times New Roman" pitchFamily="18" charset="0"/>
              </a:rPr>
              <a:t>Инновационные направления подготовки специалистов для агропромышленного комплекса</a:t>
            </a:r>
          </a:p>
        </p:txBody>
      </p:sp>
    </p:spTree>
    <p:extLst>
      <p:ext uri="{BB962C8B-B14F-4D97-AF65-F5344CB8AC3E}">
        <p14:creationId xmlns:p14="http://schemas.microsoft.com/office/powerpoint/2010/main" xmlns="" val="1111613183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Прямоугольник 3"/>
          <p:cNvSpPr>
            <a:spLocks noChangeArrowheads="1"/>
          </p:cNvSpPr>
          <p:nvPr/>
        </p:nvSpPr>
        <p:spPr bwMode="auto">
          <a:xfrm>
            <a:off x="411163" y="4619625"/>
            <a:ext cx="8396287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57200" algn="just" eaLnBrk="0" hangingPunct="0">
              <a:buFont typeface="Arial" charset="0"/>
              <a:buNone/>
            </a:pPr>
            <a:r>
              <a:rPr lang="ru-RU" altLang="ru-RU" b="1" i="1" dirty="0">
                <a:latin typeface="Times New Roman" pitchFamily="18" charset="0"/>
                <a:cs typeface="Times New Roman" pitchFamily="18" charset="0"/>
              </a:rPr>
              <a:t>Выпускники отделения могут продолжить обучение в «Крымском федеральном университете имени В.И. Вернадского» по образовательно-квалификационным уровням «бакалавр», «магистр». </a:t>
            </a:r>
            <a:r>
              <a:rPr lang="ru-RU" altLang="ru-RU" i="1" dirty="0">
                <a:latin typeface="Times New Roman" pitchFamily="18" charset="0"/>
                <a:cs typeface="Times New Roman" pitchFamily="18" charset="0"/>
              </a:rPr>
              <a:t>Они полностью обеспечиваются общежитием и стипендией, льготным питанием, медицинским и культурно-бытовым обслуживанием</a:t>
            </a:r>
          </a:p>
        </p:txBody>
      </p:sp>
      <p:pic>
        <p:nvPicPr>
          <p:cNvPr id="4" name="Рисунок 3" descr="photo_2024-09-19_14-47-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61309" y="565266"/>
            <a:ext cx="4652357" cy="34892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6537194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A843EA-F2D3-D3C6-B27C-D7899248B7DF}"/>
              </a:ext>
            </a:extLst>
          </p:cNvPr>
          <p:cNvSpPr txBox="1"/>
          <p:nvPr/>
        </p:nvSpPr>
        <p:spPr>
          <a:xfrm rot="10800000" flipV="1">
            <a:off x="1699491" y="596731"/>
            <a:ext cx="3629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АГРАРНЫЙ</a:t>
            </a:r>
            <a:r>
              <a:rPr lang="ru-RU" alt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dirty="0">
                <a:latin typeface="Times New Roman" pitchFamily="18" charset="0"/>
                <a:cs typeface="Times New Roman" pitchFamily="18" charset="0"/>
              </a:rPr>
              <a:t>КЛАСС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6FA2208-7E41-95A7-7136-FF04E58E19B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5430" y="1533040"/>
            <a:ext cx="2181661" cy="224463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7CE5683-FF61-3B9B-5EBD-577A984FF15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47721" y="1532260"/>
            <a:ext cx="2181661" cy="1805014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61E0FB73-05BB-3347-32A0-401C7F97DEE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8062" y="4385743"/>
            <a:ext cx="4133938" cy="1904221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61B9A43D-4F82-3990-F80C-E47E69491F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6098" y="4839000"/>
            <a:ext cx="3075709" cy="17110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5B9B2843-2435-0805-D734-7A6E75B4721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080994" y="937646"/>
            <a:ext cx="2624944" cy="3676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05321016"/>
      </p:ext>
    </p:extLst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3" name="Рисунок 19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6876256" y="1916832"/>
            <a:ext cx="18002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6" name="Рисунок 10"/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2831777" y="5333454"/>
            <a:ext cx="3648075" cy="125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Заголовок 1"/>
          <p:cNvSpPr txBox="1">
            <a:spLocks/>
          </p:cNvSpPr>
          <p:nvPr/>
        </p:nvSpPr>
        <p:spPr bwMode="auto">
          <a:xfrm>
            <a:off x="323528" y="229394"/>
            <a:ext cx="8664575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"/>
              <a:defRPr sz="3200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"/>
              <a:defRPr sz="2800">
                <a:solidFill>
                  <a:schemeClr val="tx2"/>
                </a:solidFill>
                <a:latin typeface="Franklin Gothic Book" panose="020B05030201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"/>
              <a:defRPr sz="2400">
                <a:solidFill>
                  <a:schemeClr val="tx2"/>
                </a:solidFill>
                <a:latin typeface="Franklin Gothic Book" panose="020B05030201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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60000"/>
              <a:buFont typeface="Wingdings 2" panose="05020102010507070707" pitchFamily="18" charset="2"/>
              <a:buChar char=""/>
              <a:defRPr sz="2000">
                <a:solidFill>
                  <a:schemeClr val="tx2"/>
                </a:solidFill>
                <a:latin typeface="Franklin Gothic Book" panose="020B05030201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Практическое обучение</a:t>
            </a:r>
          </a:p>
        </p:txBody>
      </p:sp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214282" y="754948"/>
            <a:ext cx="8715436" cy="74481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Заключены договора  о практической   подготовке с предприятиями – социальными партнёрами:</a:t>
            </a:r>
          </a:p>
          <a:p>
            <a:r>
              <a:rPr lang="ru-RU" sz="1300" dirty="0">
                <a:latin typeface="+mn-lt"/>
              </a:rPr>
              <a:t>ООО «Симферопольское»</a:t>
            </a:r>
          </a:p>
          <a:p>
            <a:r>
              <a:rPr lang="ru-RU" sz="1300" dirty="0">
                <a:latin typeface="+mn-lt"/>
              </a:rPr>
              <a:t>К(Ф)Х «Генезис»</a:t>
            </a:r>
          </a:p>
          <a:p>
            <a:r>
              <a:rPr lang="ru-RU" sz="1300" dirty="0">
                <a:latin typeface="+mn-lt"/>
              </a:rPr>
              <a:t>ООО «</a:t>
            </a:r>
            <a:r>
              <a:rPr lang="ru-RU" sz="1300" dirty="0" err="1">
                <a:latin typeface="+mn-lt"/>
              </a:rPr>
              <a:t>Яросвит-Агро</a:t>
            </a:r>
            <a:r>
              <a:rPr lang="ru-RU" sz="1300" dirty="0">
                <a:latin typeface="+mn-lt"/>
              </a:rPr>
              <a:t>»</a:t>
            </a:r>
          </a:p>
          <a:p>
            <a:r>
              <a:rPr lang="ru-RU" sz="1300" dirty="0">
                <a:latin typeface="+mn-lt"/>
              </a:rPr>
              <a:t>К(Ф)Х «Елена»</a:t>
            </a:r>
          </a:p>
          <a:p>
            <a:r>
              <a:rPr lang="ru-RU" sz="1300" dirty="0">
                <a:latin typeface="+mn-lt"/>
              </a:rPr>
              <a:t>ООО «Агро Бизнес»</a:t>
            </a:r>
            <a:r>
              <a:rPr lang="ru-RU" altLang="ru-RU" sz="1400" b="1" dirty="0">
                <a:latin typeface="+mn-lt"/>
                <a:cs typeface="Times New Roman" panose="02020603050405020304" pitchFamily="18" charset="0"/>
              </a:rPr>
              <a:t> </a:t>
            </a:r>
          </a:p>
          <a:p>
            <a:r>
              <a:rPr lang="ru-RU" altLang="ru-RU" sz="1400" b="1" dirty="0">
                <a:latin typeface="+mn-lt"/>
                <a:cs typeface="Times New Roman" panose="02020603050405020304" pitchFamily="18" charset="0"/>
              </a:rPr>
              <a:t>Практическое обучение</a:t>
            </a:r>
          </a:p>
          <a:p>
            <a:r>
              <a:rPr lang="ru-RU" sz="1300" dirty="0">
                <a:latin typeface="+mn-lt"/>
              </a:rPr>
              <a:t>ООО «Ягодная Поляна»</a:t>
            </a:r>
          </a:p>
          <a:p>
            <a:r>
              <a:rPr lang="ru-RU" sz="1300" dirty="0">
                <a:latin typeface="+mn-lt"/>
              </a:rPr>
              <a:t>ООО «</a:t>
            </a:r>
            <a:r>
              <a:rPr lang="ru-RU" sz="1300" dirty="0" err="1">
                <a:latin typeface="+mn-lt"/>
              </a:rPr>
              <a:t>Кроненталь</a:t>
            </a:r>
            <a:r>
              <a:rPr lang="ru-RU" sz="1300" dirty="0">
                <a:latin typeface="+mn-lt"/>
              </a:rPr>
              <a:t>»</a:t>
            </a:r>
          </a:p>
          <a:p>
            <a:r>
              <a:rPr lang="ru-RU" sz="1300" dirty="0">
                <a:latin typeface="+mn-lt"/>
              </a:rPr>
              <a:t>ФГБУН «НБС-ННЦ</a:t>
            </a:r>
            <a:r>
              <a:rPr lang="ru-RU" sz="1300" dirty="0" smtClean="0">
                <a:latin typeface="+mn-lt"/>
              </a:rPr>
              <a:t>» РАН</a:t>
            </a:r>
            <a:endParaRPr lang="ru-RU" sz="1300" dirty="0">
              <a:latin typeface="+mn-lt"/>
            </a:endParaRPr>
          </a:p>
          <a:p>
            <a:r>
              <a:rPr lang="ru-RU" sz="1300" dirty="0">
                <a:latin typeface="+mn-lt"/>
              </a:rPr>
              <a:t>ООО «Эдем»</a:t>
            </a:r>
          </a:p>
          <a:p>
            <a:r>
              <a:rPr lang="ru-RU" sz="1300" dirty="0">
                <a:latin typeface="+mn-lt"/>
              </a:rPr>
              <a:t> ГБУ РК «Центр социальной поддержки семей, детей и молодёжи»</a:t>
            </a:r>
          </a:p>
          <a:p>
            <a:r>
              <a:rPr lang="ru-RU" sz="1300" dirty="0">
                <a:latin typeface="+mn-lt"/>
              </a:rPr>
              <a:t>Управление образования администрации Симферопольского района Республики Крым</a:t>
            </a:r>
          </a:p>
          <a:p>
            <a:r>
              <a:rPr lang="ru-RU" sz="1300" dirty="0">
                <a:latin typeface="+mn-lt"/>
              </a:rPr>
              <a:t>АО «КРЫМТЭЦ»</a:t>
            </a:r>
          </a:p>
          <a:p>
            <a:r>
              <a:rPr lang="ru-RU" sz="1300" dirty="0">
                <a:latin typeface="+mn-lt"/>
              </a:rPr>
              <a:t>СПК «Правда»</a:t>
            </a:r>
          </a:p>
          <a:p>
            <a:r>
              <a:rPr lang="ru-RU" sz="1300" dirty="0">
                <a:latin typeface="+mn-lt"/>
              </a:rPr>
              <a:t>ООО «Агрофирма «</a:t>
            </a:r>
            <a:r>
              <a:rPr lang="ru-RU" sz="1300" dirty="0" err="1">
                <a:latin typeface="+mn-lt"/>
              </a:rPr>
              <a:t>Коломита</a:t>
            </a:r>
            <a:r>
              <a:rPr lang="ru-RU" sz="1300" dirty="0">
                <a:latin typeface="+mn-lt"/>
              </a:rPr>
              <a:t>»</a:t>
            </a:r>
          </a:p>
          <a:p>
            <a:r>
              <a:rPr lang="ru-RU" sz="1300" dirty="0">
                <a:latin typeface="+mn-lt"/>
              </a:rPr>
              <a:t>КФХ Пожидаев Александр Андреевич</a:t>
            </a:r>
          </a:p>
          <a:p>
            <a:r>
              <a:rPr lang="ru-RU" sz="1300" dirty="0">
                <a:latin typeface="+mn-lt"/>
              </a:rPr>
              <a:t>ООО Тепличный комбинат «Белогорский» </a:t>
            </a:r>
          </a:p>
          <a:p>
            <a:r>
              <a:rPr lang="ru-RU" sz="1300" dirty="0">
                <a:latin typeface="+mn-lt"/>
              </a:rPr>
              <a:t>ООО </a:t>
            </a:r>
            <a:r>
              <a:rPr lang="ru-RU" sz="1300" dirty="0" smtClean="0">
                <a:latin typeface="+mn-lt"/>
              </a:rPr>
              <a:t>«АГРОФИРМА «Золотая </a:t>
            </a:r>
            <a:r>
              <a:rPr lang="ru-RU" sz="1300" dirty="0">
                <a:latin typeface="+mn-lt"/>
              </a:rPr>
              <a:t>балка»</a:t>
            </a:r>
          </a:p>
          <a:p>
            <a:pPr lvl="0" algn="just"/>
            <a:r>
              <a:rPr lang="ru-RU" sz="1400" b="1" dirty="0">
                <a:latin typeface="+mn-lt"/>
                <a:ea typeface="Calibri" pitchFamily="34" charset="0"/>
                <a:cs typeface="Arial" pitchFamily="34" charset="0"/>
              </a:rPr>
              <a:t>З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аключено</a:t>
            </a:r>
            <a:r>
              <a:rPr kumimoji="0" lang="ru-RU" sz="1400" b="1" i="0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в индивидуальном порядке </a:t>
            </a:r>
            <a:r>
              <a:rPr lang="ru-RU" sz="1400" b="1" dirty="0">
                <a:latin typeface="+mn-lt"/>
                <a:ea typeface="Calibri" pitchFamily="34" charset="0"/>
                <a:cs typeface="Arial" pitchFamily="34" charset="0"/>
              </a:rPr>
              <a:t>154  </a:t>
            </a: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Arial" pitchFamily="34" charset="0"/>
              </a:rPr>
              <a:t>договора о практическом обучении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Заключены Соглашения о сотрудничестве 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( 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Госсорткомиссия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 Ялта–Интурист,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Крым-Фарминг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)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Проведены занятия и выездные мероприятия : Ялта – Интурист,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Госсорткомиссия</a:t>
            </a:r>
            <a:r>
              <a:rPr kumimoji="0" lang="ru-RU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, КОСС, Таврида. </a:t>
            </a:r>
            <a:r>
              <a:rPr kumimoji="0" lang="ru-RU" sz="1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itchFamily="34" charset="0"/>
                <a:cs typeface="Times New Roman" pitchFamily="18" charset="0"/>
              </a:rPr>
              <a:t>Арт</a:t>
            </a: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ea typeface="Calibri" pitchFamily="34" charset="0"/>
              <a:cs typeface="Times New Roman" pitchFamily="18" charset="0"/>
            </a:endParaRPr>
          </a:p>
          <a:p>
            <a:r>
              <a:rPr lang="ru-RU" sz="1400" dirty="0">
                <a:latin typeface="+mn-lt"/>
              </a:rPr>
              <a:t> </a:t>
            </a:r>
          </a:p>
          <a:p>
            <a:r>
              <a:rPr lang="ru-RU" sz="1400" dirty="0">
                <a:latin typeface="+mn-lt"/>
              </a:rPr>
              <a:t> 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40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140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ru-RU" sz="1400" dirty="0"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  <a:cs typeface="Arial" pitchFamily="34" charset="0"/>
            </a:endParaRP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11204</TotalTime>
  <Words>770</Words>
  <Application>Microsoft Office PowerPoint</Application>
  <PresentationFormat>Экран (4:3)</PresentationFormat>
  <Paragraphs>150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Апекс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Задачи и перспективные направления развития колледжа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14</dc:creator>
  <cp:lastModifiedBy>007 Man</cp:lastModifiedBy>
  <cp:revision>836</cp:revision>
  <dcterms:created xsi:type="dcterms:W3CDTF">1601-01-01T00:00:00Z</dcterms:created>
  <dcterms:modified xsi:type="dcterms:W3CDTF">2026-01-22T12:02:36Z</dcterms:modified>
</cp:coreProperties>
</file>