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7" r:id="rId15"/>
    <p:sldId id="258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ED0D-3EAF-4254-8F74-2CF3450B0649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3454-C252-406C-BB1A-3E3E9C98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ED0D-3EAF-4254-8F74-2CF3450B0649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3454-C252-406C-BB1A-3E3E9C98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ED0D-3EAF-4254-8F74-2CF3450B0649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3454-C252-406C-BB1A-3E3E9C98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5DED0D-3EAF-4254-8F74-2CF3450B0649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7A13454-C252-406C-BB1A-3E3E9C98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ED0D-3EAF-4254-8F74-2CF3450B0649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3454-C252-406C-BB1A-3E3E9C98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ED0D-3EAF-4254-8F74-2CF3450B0649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3454-C252-406C-BB1A-3E3E9C98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3454-C252-406C-BB1A-3E3E9C98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ED0D-3EAF-4254-8F74-2CF3450B0649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ED0D-3EAF-4254-8F74-2CF3450B0649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3454-C252-406C-BB1A-3E3E9C98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ED0D-3EAF-4254-8F74-2CF3450B0649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3454-C252-406C-BB1A-3E3E9C98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5DED0D-3EAF-4254-8F74-2CF3450B0649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A13454-C252-406C-BB1A-3E3E9C98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ED0D-3EAF-4254-8F74-2CF3450B0649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13454-C252-406C-BB1A-3E3E9C98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5DED0D-3EAF-4254-8F74-2CF3450B0649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7A13454-C252-406C-BB1A-3E3E9C98D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400" b="1" dirty="0" smtClean="0"/>
              <a:t>ПСИХОЛОГИЧЕСКИЕ ОСОБЕННОСТИ ПОДРОСТКА</a:t>
            </a:r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endParaRPr lang="ru-RU" sz="5400" dirty="0" smtClean="0"/>
          </a:p>
          <a:p>
            <a:pPr algn="r">
              <a:buNone/>
            </a:pPr>
            <a:r>
              <a:rPr lang="ru-RU" sz="1200" dirty="0" smtClean="0"/>
              <a:t>Автор Воскресенская А.В.</a:t>
            </a:r>
            <a:endParaRPr lang="ru-RU" sz="1200" dirty="0"/>
          </a:p>
        </p:txBody>
      </p:sp>
      <p:pic>
        <p:nvPicPr>
          <p:cNvPr id="1030" name="Picture 6" descr="C:\Users\БукаБяка\AppData\Local\Microsoft\Windows\Temporary Internet Files\Content.IE5\W3CC6LBQ\MCj042828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143380"/>
            <a:ext cx="1844675" cy="1571625"/>
          </a:xfrm>
          <a:prstGeom prst="rect">
            <a:avLst/>
          </a:prstGeom>
          <a:noFill/>
        </p:spPr>
      </p:pic>
      <p:pic>
        <p:nvPicPr>
          <p:cNvPr id="1031" name="Picture 7" descr="C:\Users\БукаБяка\AppData\Local\Microsoft\Windows\Temporary Internet Files\Content.IE5\YY05EOJ7\MCj042830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071942"/>
            <a:ext cx="1643074" cy="1617578"/>
          </a:xfrm>
          <a:prstGeom prst="rect">
            <a:avLst/>
          </a:prstGeom>
          <a:noFill/>
        </p:spPr>
      </p:pic>
      <p:pic>
        <p:nvPicPr>
          <p:cNvPr id="1032" name="Picture 8" descr="C:\Users\БукаБяка\AppData\Local\Microsoft\Windows\Temporary Internet Files\Content.IE5\IF29Z864\MCj042828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143380"/>
            <a:ext cx="1610510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В данном случае необходимо четко оговаривать с ребенком круг его прав и обязанностей в вашей семье. Не снижать требований, объяснять их разумность. Помогать подростку выполнять эти требования  (ребенок должен чувствовать безопасность).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Подросток и взрослые</a:t>
            </a:r>
            <a:endParaRPr lang="ru-RU" b="1" dirty="0"/>
          </a:p>
        </p:txBody>
      </p:sp>
      <p:pic>
        <p:nvPicPr>
          <p:cNvPr id="8194" name="Picture 2" descr="C:\Users\БукаБяка\AppData\Local\Microsoft\Windows\Temporary Internet Files\Content.IE5\33S50O2K\MCj028703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714752"/>
            <a:ext cx="1765426" cy="2433873"/>
          </a:xfrm>
          <a:prstGeom prst="rect">
            <a:avLst/>
          </a:prstGeom>
          <a:noFill/>
        </p:spPr>
      </p:pic>
      <p:pic>
        <p:nvPicPr>
          <p:cNvPr id="8195" name="Picture 3" descr="C:\Users\БукаБяка\AppData\Local\Microsoft\Windows\Temporary Internet Files\Content.IE5\W3CC6LBQ\MCj023865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929198"/>
            <a:ext cx="1735531" cy="1176833"/>
          </a:xfrm>
          <a:prstGeom prst="rect">
            <a:avLst/>
          </a:prstGeom>
          <a:noFill/>
        </p:spPr>
      </p:pic>
      <p:pic>
        <p:nvPicPr>
          <p:cNvPr id="8196" name="Picture 4" descr="C:\Users\БукаБяка\AppData\Local\Microsoft\Windows\Temporary Internet Files\Content.IE5\W3CC6LBQ\MCj023865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214818"/>
            <a:ext cx="1735531" cy="1176833"/>
          </a:xfrm>
          <a:prstGeom prst="rect">
            <a:avLst/>
          </a:prstGeom>
          <a:noFill/>
        </p:spPr>
      </p:pic>
      <p:pic>
        <p:nvPicPr>
          <p:cNvPr id="8197" name="Picture 5" descr="C:\Users\БукаБяка\AppData\Local\Microsoft\Windows\Temporary Internet Files\Content.IE5\W3CC6LBQ\MCj031103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286256"/>
            <a:ext cx="1848917" cy="17346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</a:p>
          <a:p>
            <a:pPr algn="just">
              <a:buNone/>
            </a:pPr>
            <a:r>
              <a:rPr lang="ru-RU" dirty="0" smtClean="0"/>
              <a:t>                   </a:t>
            </a:r>
            <a:r>
              <a:rPr lang="ru-RU" dirty="0" smtClean="0">
                <a:solidFill>
                  <a:schemeClr val="bg1"/>
                </a:solidFill>
              </a:rPr>
              <a:t>Самооценка складывается из знания своих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качеств и отношения к ним. Знание подростки получают в основном от значимых взрослых, отношение формируется через сравнение собственных качеств с эталоном, через оценку значимости собственного вклада в жизнь окружающих значимых людей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Самооценка </a:t>
            </a:r>
            <a:endParaRPr lang="ru-RU" b="1" dirty="0"/>
          </a:p>
        </p:txBody>
      </p:sp>
      <p:pic>
        <p:nvPicPr>
          <p:cNvPr id="9218" name="Picture 2" descr="C:\Users\БукаБяка\AppData\Local\Microsoft\Windows\Temporary Internet Files\Content.IE5\YY05EOJ7\MCj028543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643446"/>
            <a:ext cx="1860550" cy="1495425"/>
          </a:xfrm>
          <a:prstGeom prst="rect">
            <a:avLst/>
          </a:prstGeom>
          <a:noFill/>
        </p:spPr>
      </p:pic>
      <p:pic>
        <p:nvPicPr>
          <p:cNvPr id="9219" name="Picture 3" descr="C:\Users\БукаБяка\AppData\Local\Microsoft\Windows\Temporary Internet Files\Content.IE5\IF29Z864\MCj044132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ClrTx/>
              <a:buNone/>
            </a:pPr>
            <a:r>
              <a:rPr lang="ru-RU" dirty="0" smtClean="0">
                <a:solidFill>
                  <a:schemeClr val="bg1"/>
                </a:solidFill>
              </a:rPr>
              <a:t>Помощь родителей</a:t>
            </a:r>
          </a:p>
          <a:p>
            <a:pPr algn="just">
              <a:buClrTx/>
              <a:buNone/>
            </a:pPr>
            <a:endParaRPr lang="ru-RU" sz="1200" dirty="0" smtClean="0">
              <a:solidFill>
                <a:schemeClr val="bg1"/>
              </a:solidFill>
            </a:endParaRPr>
          </a:p>
          <a:p>
            <a:pPr lvl="0" algn="just">
              <a:buClrTx/>
              <a:buFont typeface="Wingdings 2" pitchFamily="18" charset="2"/>
              <a:buChar char="P"/>
            </a:pPr>
            <a:r>
              <a:rPr lang="ru-RU" dirty="0" smtClean="0">
                <a:solidFill>
                  <a:schemeClr val="bg1"/>
                </a:solidFill>
              </a:rPr>
              <a:t>Выделять позитивные качества, а не только негативные</a:t>
            </a:r>
          </a:p>
          <a:p>
            <a:pPr lvl="0" algn="just">
              <a:buClrTx/>
              <a:buFont typeface="Wingdings 2" pitchFamily="18" charset="2"/>
              <a:buChar char="P"/>
            </a:pPr>
            <a:r>
              <a:rPr lang="ru-RU" dirty="0" smtClean="0">
                <a:solidFill>
                  <a:schemeClr val="bg1"/>
                </a:solidFill>
              </a:rPr>
              <a:t>Снижать планку достижений, а точнее давать право на ошибку, признавать ее обучающее воздействие, показывать, что «эталоны» взрослые тоже ошибаются</a:t>
            </a:r>
          </a:p>
          <a:p>
            <a:pPr lvl="0" algn="just">
              <a:buClrTx/>
              <a:buFont typeface="Wingdings 2" pitchFamily="18" charset="2"/>
              <a:buChar char="P"/>
            </a:pPr>
            <a:r>
              <a:rPr lang="ru-RU" dirty="0" smtClean="0">
                <a:solidFill>
                  <a:schemeClr val="bg1"/>
                </a:solidFill>
              </a:rPr>
              <a:t>Оказывать эмоциональную поддержку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Самооценка 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Самоопределение, как профессиональное, так и личностное, становится центральным новообразованием ранней юности. Это новая внутренняя позиция, включающая осознание себя как члена общества, принятие своего места в нем.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Подросток начинает осознавать временную перспективу: если раньше он жил только сегодняшним днем, то теперь у него преобладает устремленность в будущее, он строит жизненный план.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Профессиональное самоопределение</a:t>
            </a:r>
            <a:endParaRPr lang="ru-RU" b="1" dirty="0"/>
          </a:p>
        </p:txBody>
      </p:sp>
      <p:pic>
        <p:nvPicPr>
          <p:cNvPr id="11267" name="Picture 3" descr="C:\Users\БукаБяка\AppData\Local\Microsoft\Windows\Temporary Internet Files\Content.IE5\W3CC6LBQ\MCj041028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572008"/>
            <a:ext cx="1520825" cy="1841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Огромную роль в выборе будущей профессии играет семья, хотя сами подростки могут этого не осознавать. Зачастую дети ориентируются на профессии родственников. С одной стороны семейная традиция может ограничивать выбор, с другой – стороны через профессию родителей у детей есть возможность познакомиться с тонкостями той или иной профессии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Влияние семьи на выбор профессии</a:t>
            </a:r>
            <a:endParaRPr lang="ru-RU" b="1" dirty="0"/>
          </a:p>
        </p:txBody>
      </p:sp>
      <p:pic>
        <p:nvPicPr>
          <p:cNvPr id="12290" name="Picture 2" descr="C:\Users\БукаБяка\AppData\Local\Microsoft\Windows\Temporary Internet Files\Content.IE5\33S50O2K\MCj035162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643446"/>
            <a:ext cx="1807675" cy="1575303"/>
          </a:xfrm>
          <a:prstGeom prst="rect">
            <a:avLst/>
          </a:prstGeom>
          <a:noFill/>
        </p:spPr>
      </p:pic>
      <p:pic>
        <p:nvPicPr>
          <p:cNvPr id="12291" name="Picture 3" descr="C:\Users\БукаБяка\AppData\Local\Microsoft\Windows\Temporary Internet Files\Content.IE5\W3CC6LBQ\MCj03516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643446"/>
            <a:ext cx="1629624" cy="1789568"/>
          </a:xfrm>
          <a:prstGeom prst="rect">
            <a:avLst/>
          </a:prstGeom>
          <a:noFill/>
        </p:spPr>
      </p:pic>
      <p:pic>
        <p:nvPicPr>
          <p:cNvPr id="12292" name="Picture 4" descr="C:\Users\БукаБяка\AppData\Local\Microsoft\Windows\Temporary Internet Files\Content.IE5\YY05EOJ7\MCj035160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786322"/>
            <a:ext cx="1786550" cy="15571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Если ваш ребенок еще не определился с выбором профессии, а также не определился с выбором учебного заведения, то, возможно, стоит обратиться к специалистам по профориентации (центры профориентации, школьные психологи)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b="1" dirty="0" smtClean="0"/>
              <a:t>Помощь в выборе профессии</a:t>
            </a:r>
            <a:endParaRPr lang="ru-RU" b="1" dirty="0"/>
          </a:p>
        </p:txBody>
      </p:sp>
      <p:pic>
        <p:nvPicPr>
          <p:cNvPr id="13314" name="Picture 2" descr="C:\Users\БукаБяка\AppData\Local\Microsoft\Windows\Temporary Internet Files\Content.IE5\33S50O2K\MCj040426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571612"/>
            <a:ext cx="1214445" cy="11200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БукаБяка\AppData\Local\Microsoft\Windows\Temporary Internet Files\Content.IE5\33S50O2K\MCj0434750000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1500198" cy="1500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136338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Важно помнить, что самое главное для подростков как бы они не стремились к самостоятельности – это ощущение поддержки со стороны взрослого.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Для </a:t>
            </a:r>
            <a:r>
              <a:rPr lang="ru-RU" sz="2400" dirty="0">
                <a:solidFill>
                  <a:schemeClr val="bg1"/>
                </a:solidFill>
              </a:rPr>
              <a:t>детей важно, что по трудному пути взросления и самоопределения они идут не одни, что рядом находится взрослый, который в трудную минуту поддержит и поможет.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9" name="Picture 3" descr="C:\Users\БукаБяка\AppData\Local\Microsoft\Windows\Temporary Internet Files\Content.IE5\33S50O2K\MCj041593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676131"/>
            <a:ext cx="5214974" cy="55749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600" i="1" dirty="0" smtClean="0"/>
          </a:p>
          <a:p>
            <a:pPr algn="just">
              <a:buNone/>
            </a:pPr>
            <a:r>
              <a:rPr lang="ru-RU" i="1" dirty="0" smtClean="0">
                <a:solidFill>
                  <a:schemeClr val="bg1"/>
                </a:solidFill>
              </a:rPr>
              <a:t>Подростковый возраст — стадия развития между детством и взрослостью (от 11–12 до 16–17 лет), которая характеризуется качественными изменениями, связанными с половым созреванием и вхождением во взрослую жизнь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Подростковый возраст</a:t>
            </a:r>
            <a:endParaRPr lang="ru-RU" b="1" dirty="0"/>
          </a:p>
        </p:txBody>
      </p:sp>
      <p:pic>
        <p:nvPicPr>
          <p:cNvPr id="2051" name="Picture 3" descr="C:\Users\БукаБяка\AppData\Local\Microsoft\Windows\Temporary Internet Files\Content.IE5\W3CC6LBQ\MPj043942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071942"/>
            <a:ext cx="3286148" cy="22032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 2" pitchFamily="18" charset="2"/>
              <a:buChar char="P"/>
            </a:pPr>
            <a:r>
              <a:rPr lang="ru-RU" dirty="0" smtClean="0">
                <a:solidFill>
                  <a:schemeClr val="bg1"/>
                </a:solidFill>
              </a:rPr>
              <a:t>Высокая потребность в общении</a:t>
            </a:r>
          </a:p>
          <a:p>
            <a:pPr>
              <a:buClr>
                <a:schemeClr val="bg1"/>
              </a:buClr>
              <a:buFont typeface="Wingdings 2" pitchFamily="18" charset="2"/>
              <a:buChar char="P"/>
            </a:pPr>
            <a:r>
              <a:rPr lang="ru-RU" dirty="0" smtClean="0">
                <a:solidFill>
                  <a:schemeClr val="bg1"/>
                </a:solidFill>
              </a:rPr>
              <a:t>Социально-ориентированное общение</a:t>
            </a:r>
          </a:p>
          <a:p>
            <a:pPr>
              <a:buClr>
                <a:schemeClr val="bg1"/>
              </a:buClr>
              <a:buFont typeface="Wingdings 2" pitchFamily="18" charset="2"/>
              <a:buChar char="P"/>
            </a:pPr>
            <a:r>
              <a:rPr lang="ru-RU" dirty="0" smtClean="0">
                <a:solidFill>
                  <a:schemeClr val="bg1"/>
                </a:solidFill>
              </a:rPr>
              <a:t>Эмоциональная неустойчивость</a:t>
            </a:r>
          </a:p>
          <a:p>
            <a:pPr>
              <a:buClr>
                <a:schemeClr val="bg1"/>
              </a:buClr>
              <a:buFont typeface="Wingdings 2" pitchFamily="18" charset="2"/>
              <a:buChar char="P"/>
            </a:pPr>
            <a:r>
              <a:rPr lang="ru-RU" dirty="0" smtClean="0">
                <a:solidFill>
                  <a:schemeClr val="bg1"/>
                </a:solidFill>
              </a:rPr>
              <a:t>Чувствительность к оценке посторонних</a:t>
            </a:r>
          </a:p>
          <a:p>
            <a:pPr>
              <a:buClr>
                <a:schemeClr val="bg1"/>
              </a:buClr>
              <a:buFont typeface="Wingdings 2" pitchFamily="18" charset="2"/>
              <a:buChar char="P"/>
            </a:pPr>
            <a:r>
              <a:rPr lang="ru-RU" dirty="0" smtClean="0">
                <a:solidFill>
                  <a:schemeClr val="bg1"/>
                </a:solidFill>
              </a:rPr>
              <a:t>Чувство взрослости</a:t>
            </a:r>
          </a:p>
          <a:p>
            <a:pPr>
              <a:buClr>
                <a:schemeClr val="bg1"/>
              </a:buClr>
              <a:buFont typeface="Wingdings 2" pitchFamily="18" charset="2"/>
              <a:buChar char="P"/>
            </a:pPr>
            <a:r>
              <a:rPr lang="ru-RU" dirty="0" smtClean="0">
                <a:solidFill>
                  <a:schemeClr val="bg1"/>
                </a:solidFill>
              </a:rPr>
              <a:t>Осознание временной перспективы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Особенности возраста</a:t>
            </a:r>
            <a:endParaRPr lang="ru-RU" b="1" dirty="0"/>
          </a:p>
        </p:txBody>
      </p:sp>
      <p:pic>
        <p:nvPicPr>
          <p:cNvPr id="3084" name="Picture 12" descr="C:\Users\БукаБяка\AppData\Local\Microsoft\Windows\Temporary Internet Files\Content.IE5\YY05EOJ7\MPj043956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643050"/>
            <a:ext cx="1421247" cy="2128830"/>
          </a:xfrm>
          <a:prstGeom prst="rect">
            <a:avLst/>
          </a:prstGeom>
          <a:noFill/>
        </p:spPr>
      </p:pic>
      <p:pic>
        <p:nvPicPr>
          <p:cNvPr id="3085" name="Picture 13" descr="C:\Users\БукаБяка\AppData\Local\Microsoft\Windows\Temporary Internet Files\Content.IE5\IF29Z864\MPj043956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572008"/>
            <a:ext cx="2414582" cy="16120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Общение со сверстниками становится необходимо для самоопределения, общение носит интимно-личностный характер. Подросток приобщает окружающих к своему внутреннему миру – к своим чувствам, интересам, увлечениям. Потребность в интимности в это время практически </a:t>
            </a:r>
            <a:r>
              <a:rPr lang="ru-RU" dirty="0" err="1" smtClean="0">
                <a:solidFill>
                  <a:schemeClr val="bg1"/>
                </a:solidFill>
              </a:rPr>
              <a:t>ненасыщаема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Общение</a:t>
            </a:r>
            <a:endParaRPr lang="ru-RU" b="1" dirty="0"/>
          </a:p>
        </p:txBody>
      </p:sp>
      <p:pic>
        <p:nvPicPr>
          <p:cNvPr id="4104" name="Picture 8" descr="C:\Users\БукаБяка\AppData\Local\Microsoft\Windows\Temporary Internet Files\Content.IE5\IF29Z864\MPj043945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000504"/>
            <a:ext cx="3429024" cy="22892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В тоже время опыт общения в этом возрасте часто бывает недостаточным. Подросток просто не знает как вести себя в той или иной ситуации. Так что помимо повышенной потребности в общении для этого возраста </a:t>
            </a:r>
            <a:r>
              <a:rPr lang="ru-RU" u="sng" dirty="0" smtClean="0">
                <a:solidFill>
                  <a:schemeClr val="bg1"/>
                </a:solidFill>
              </a:rPr>
              <a:t>характерна и агрессия, замкнутость</a:t>
            </a:r>
            <a:r>
              <a:rPr lang="ru-RU" dirty="0" smtClean="0">
                <a:solidFill>
                  <a:schemeClr val="bg1"/>
                </a:solidFill>
              </a:rPr>
              <a:t>, вызванные неспособностью объяснить свое поведение, а так же незнанием конструктивных способов решения конфликтных ситуаций. </a:t>
            </a:r>
            <a:r>
              <a:rPr lang="ru-RU" u="sng" dirty="0" smtClean="0">
                <a:solidFill>
                  <a:schemeClr val="bg1"/>
                </a:solidFill>
              </a:rPr>
              <a:t>Достаточно эффективным в этом случае будет совместный анализ поступков ребенка.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Недостаточный опыт общения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/>
          <a:lstStyle/>
          <a:p>
            <a:pPr algn="just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Положительное:</a:t>
            </a:r>
            <a:r>
              <a:rPr lang="ru-RU" dirty="0" smtClean="0">
                <a:solidFill>
                  <a:schemeClr val="bg1"/>
                </a:solidFill>
              </a:rPr>
              <a:t> подросток стремится делать что-то полезное, социально-значимое (забота о семье, участие в решении как сложных, так и ежедневных проблем, помощь тем, кто в ней нуждается)</a:t>
            </a:r>
          </a:p>
          <a:p>
            <a:pPr algn="just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Отрицательное:</a:t>
            </a:r>
            <a:r>
              <a:rPr lang="ru-RU" dirty="0" smtClean="0">
                <a:solidFill>
                  <a:schemeClr val="bg1"/>
                </a:solidFill>
              </a:rPr>
              <a:t> часто перенимаются исключительно внешние показатели взрослости: курение, алкоголь, нецензурная лексика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данном случае </a:t>
            </a:r>
            <a:r>
              <a:rPr lang="ru-RU" u="sng" dirty="0" smtClean="0">
                <a:solidFill>
                  <a:schemeClr val="bg1"/>
                </a:solidFill>
              </a:rPr>
              <a:t>необходимо поощрять общественно одобряемое проявление взрослости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/>
              <a:t>Чувство взрослости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Подростковая группа - своеобразный социальный «полигон», где отрабатываются и усваиваются мужские и женские роли, формируется социально ответственное поведение.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b="1" dirty="0" smtClean="0"/>
              <a:t>Подросток и группа</a:t>
            </a:r>
            <a:endParaRPr lang="ru-RU" b="1" dirty="0"/>
          </a:p>
        </p:txBody>
      </p:sp>
      <p:pic>
        <p:nvPicPr>
          <p:cNvPr id="5122" name="Picture 2" descr="C:\Users\БукаБяка\AppData\Local\Microsoft\Windows\Temporary Internet Files\Content.IE5\IF29Z864\MPj043932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234998"/>
            <a:ext cx="3571900" cy="2775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000" dirty="0" smtClean="0"/>
              <a:t>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</a:t>
            </a:r>
            <a:r>
              <a:rPr lang="ru-RU" sz="3200" u="sng" dirty="0" smtClean="0">
                <a:solidFill>
                  <a:srgbClr val="C00000"/>
                </a:solidFill>
              </a:rPr>
              <a:t>Важно:</a:t>
            </a:r>
          </a:p>
          <a:p>
            <a:pPr>
              <a:buNone/>
            </a:pPr>
            <a:endParaRPr lang="ru-RU" sz="105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                         влияние группы тем больше,</a:t>
            </a:r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                              чем </a:t>
            </a:r>
            <a:r>
              <a:rPr lang="ru-RU" sz="3200" dirty="0" err="1" smtClean="0">
                <a:solidFill>
                  <a:srgbClr val="C00000"/>
                </a:solidFill>
              </a:rPr>
              <a:t>неблагополучней</a:t>
            </a:r>
            <a:r>
              <a:rPr lang="ru-RU" sz="3200" dirty="0" smtClean="0">
                <a:solidFill>
                  <a:srgbClr val="C00000"/>
                </a:solidFill>
              </a:rPr>
              <a:t>  у   </a:t>
            </a:r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                               подростка отношения с  </a:t>
            </a:r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                                        родителями.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Подросток и группа</a:t>
            </a:r>
            <a:endParaRPr lang="ru-RU" b="1" dirty="0"/>
          </a:p>
        </p:txBody>
      </p:sp>
      <p:pic>
        <p:nvPicPr>
          <p:cNvPr id="6146" name="Picture 2" descr="C:\Users\БукаБяка\AppData\Local\Microsoft\Windows\Temporary Internet Files\Content.IE5\33S50O2K\MCj043475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В это время может проявиться </a:t>
            </a:r>
            <a:r>
              <a:rPr lang="ru-RU" u="sng" dirty="0" smtClean="0">
                <a:solidFill>
                  <a:schemeClr val="bg1"/>
                </a:solidFill>
              </a:rPr>
              <a:t>потребительское отношение к взрослым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С одной стороны подросток хочет проверить равенство своих прав с правами взрослых, с другой, очень часто подросток воюет с родителями прежде всего за расширение своих прав, в то время как круг своих обязанностей стремится сузить.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Подросток и взрослые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660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Подростковый возраст</vt:lpstr>
      <vt:lpstr>Особенности возраста</vt:lpstr>
      <vt:lpstr>Общение</vt:lpstr>
      <vt:lpstr>Недостаточный опыт общения</vt:lpstr>
      <vt:lpstr>Чувство взрослости</vt:lpstr>
      <vt:lpstr>Подросток и группа</vt:lpstr>
      <vt:lpstr>Подросток и группа</vt:lpstr>
      <vt:lpstr>Подросток и взрослые</vt:lpstr>
      <vt:lpstr>Подросток и взрослые</vt:lpstr>
      <vt:lpstr>Самооценка </vt:lpstr>
      <vt:lpstr>Самооценка </vt:lpstr>
      <vt:lpstr>Профессиональное самоопределение</vt:lpstr>
      <vt:lpstr>Влияние семьи на выбор профессии</vt:lpstr>
      <vt:lpstr>Помощь в выборе профессии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БукаБяка</dc:creator>
  <cp:lastModifiedBy>Anton</cp:lastModifiedBy>
  <cp:revision>14</cp:revision>
  <dcterms:created xsi:type="dcterms:W3CDTF">2009-11-24T15:52:19Z</dcterms:created>
  <dcterms:modified xsi:type="dcterms:W3CDTF">2012-03-05T10:48:17Z</dcterms:modified>
</cp:coreProperties>
</file>