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100000"/>
                <a:hueMod val="100000"/>
                <a:satMod val="106000"/>
                <a:lumMod val="100000"/>
              </a:schemeClr>
            </a:gs>
            <a:gs pos="98000">
              <a:schemeClr val="bg2">
                <a:tint val="90000"/>
                <a:shade val="68000"/>
                <a:hueMod val="100000"/>
                <a:satMod val="114000"/>
                <a:lumMod val="74000"/>
                <a:alpha val="69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CBE569-F3E0-4DF9-B8AC-047B582EAC6A}" type="datetimeFigureOut">
              <a:rPr lang="ru-RU" smtClean="0"/>
              <a:t>15.05.2014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8018FBF-380A-441E-B8D6-261B003D76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117180" cy="147002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Стили семейного воспитания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voskresenskayaav\AppData\Local\Microsoft\Windows\Temporary Internet Files\Content.IE5\U850OCW7\MM900300553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501008"/>
            <a:ext cx="2958801" cy="228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78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7125112" cy="40514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«Ребёнок</a:t>
            </a:r>
            <a:r>
              <a:rPr lang="ru-RU" sz="3200" dirty="0"/>
              <a:t>  - зеркало семьи; как в капле воды отражается солнце, так и в детях отражается нравственная чистота матери и отца</a:t>
            </a:r>
            <a:r>
              <a:rPr lang="ru-RU" sz="3200" dirty="0" smtClean="0"/>
              <a:t>».</a:t>
            </a:r>
          </a:p>
          <a:p>
            <a:pPr marL="0" indent="0" algn="r">
              <a:buNone/>
            </a:pPr>
            <a:r>
              <a:rPr lang="ru-RU" sz="3200" dirty="0" smtClean="0"/>
              <a:t>В.А. Сухомлинский</a:t>
            </a:r>
            <a:endParaRPr lang="ru-RU" sz="3200" dirty="0"/>
          </a:p>
        </p:txBody>
      </p:sp>
      <p:pic>
        <p:nvPicPr>
          <p:cNvPr id="9221" name="Picture 5" descr="C:\Users\voskresenskayaav\AppData\Local\Microsoft\Windows\Temporary Internet Files\Content.IE5\SJ0LPGUZ\MC9002977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17032"/>
            <a:ext cx="2448272" cy="286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14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378982" cy="1529140"/>
          </a:xfrm>
        </p:spPr>
        <p:txBody>
          <a:bodyPr/>
          <a:lstStyle/>
          <a:p>
            <a:pPr algn="ctr"/>
            <a:r>
              <a:rPr lang="ru-RU" dirty="0" smtClean="0"/>
              <a:t>Эмоциональное тепло и контроль в детско-родительских отношениях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224610"/>
              </p:ext>
            </p:extLst>
          </p:nvPr>
        </p:nvGraphicFramePr>
        <p:xfrm>
          <a:off x="747793" y="3220888"/>
          <a:ext cx="7776864" cy="227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1135250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Демократичный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Гиперопека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35250"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Попустительский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Авторитарный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051" name="Picture 3" descr="C:\Program Files (x86)\Microsoft Office\MEDIA\CAGCAT10\j023087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44824"/>
            <a:ext cx="1280578" cy="128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voskresenskayaav\AppData\Local\Microsoft\Windows\Temporary Internet Files\Content.IE5\Q2C4RN9Q\MC90030523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413" y="5733256"/>
            <a:ext cx="1359101" cy="10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15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pPr algn="ctr"/>
            <a:r>
              <a:rPr lang="ru-RU" b="1" dirty="0" smtClean="0"/>
              <a:t>Сочувствующий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326" y="1124744"/>
            <a:ext cx="8064896" cy="5256583"/>
          </a:xfrm>
        </p:spPr>
        <p:txBody>
          <a:bodyPr/>
          <a:lstStyle/>
          <a:p>
            <a:pPr marL="0" indent="252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Ребенок предоставлен самому себе в силу постоянной занятости родителей. Родители не применяют ни наказаний, ни поощрений. Они любят ребенка, но никогда его не балуют. Все тяготы жизни они разделяют с ним и по возможности стремятся уберечь от перегрузок, как физических, так и психических.</a:t>
            </a:r>
          </a:p>
          <a:p>
            <a:pPr marL="0" indent="252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Характерен личный пример нравственного поведения, а также обучение нравственному поведению ребенка на ошибках других. Не читают длинных нотаций. Им достаточно посмотреть с укоризной, пристыдить, расстроиться. Положительно относятся к преобладанию в поступках ребенка рассудочных действий, а не эмоций.</a:t>
            </a:r>
          </a:p>
          <a:p>
            <a:pPr marL="0" indent="252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</a:t>
            </a:r>
            <a:r>
              <a:rPr lang="ru-RU" dirty="0" err="1" smtClean="0">
                <a:solidFill>
                  <a:schemeClr val="tx1"/>
                </a:solidFill>
              </a:rPr>
              <a:t>Интровертированный</a:t>
            </a:r>
            <a:r>
              <a:rPr lang="ru-RU" dirty="0" smtClean="0">
                <a:solidFill>
                  <a:schemeClr val="tx1"/>
                </a:solidFill>
              </a:rPr>
              <a:t>. Чуткий, внимательный, правдивый, скромный, стеснительный, простодушный. Прост в общении, терпелив, исполнителен, самокритичен.</a:t>
            </a:r>
          </a:p>
          <a:p>
            <a:pPr marL="0" indent="252000" algn="just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voskresenskayaav\AppData\Local\Microsoft\Windows\Temporary Internet Files\Content.IE5\F61J0ADK\MC9004357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2916"/>
            <a:ext cx="647580" cy="150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7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125113" cy="924475"/>
          </a:xfrm>
        </p:spPr>
        <p:txBody>
          <a:bodyPr/>
          <a:lstStyle/>
          <a:p>
            <a:pPr algn="ctr"/>
            <a:r>
              <a:rPr lang="ru-RU" dirty="0" smtClean="0"/>
              <a:t>Попустительский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184575"/>
          </a:xfrm>
        </p:spPr>
        <p:txBody>
          <a:bodyPr/>
          <a:lstStyle/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Ребенку предоставлена бесконтрольная свобода действий. Родители безразличны к потребностям и удовлетворяют только те, которые можно удовлетворить за счет других людей. Обучая выполнению правил, требований, родители действуют не зная меры ни в поощрении, ни в наказании. Непоследовательны в проявлении своих чувств к ребенку. В выборе форм поведения ребёнок свободен, но на людях должен формально соблюдать правила приличия. Мыслительная деятельность ребенка связана в основном с поиском и ожиданием возможного получения удовольствия.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Конформный (подхалим). Нечестен, хвастлив, хитер, изворотлив. Отсутствует чуткость к людям, из всего стремится извлечь выгоду, требователен только к другим. Вежливость внешняя. Властолюбив.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voskresenskayaav\AppData\Local\Microsoft\Windows\Temporary Internet Files\Content.IE5\SJ0LPGUZ\MC9004284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1930400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2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9"/>
            <a:ext cx="7125113" cy="792088"/>
          </a:xfrm>
        </p:spPr>
        <p:txBody>
          <a:bodyPr/>
          <a:lstStyle/>
          <a:p>
            <a:pPr algn="ctr"/>
            <a:r>
              <a:rPr lang="ru-RU" dirty="0" smtClean="0"/>
              <a:t>Состязательный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24744"/>
            <a:ext cx="7920880" cy="5256583"/>
          </a:xfrm>
        </p:spPr>
        <p:txBody>
          <a:bodyPr/>
          <a:lstStyle/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Родители ищут в действиях ребенка необычное, выдающееся, отличное от других детей. В случае успеха ребенок может быть вознагражден как восторженными эпитетами, так и материально. Учат не сдавать завоеванных позиций. Родителей мало волнуют человеческие качества ребенка, главное, </a:t>
            </a:r>
            <a:r>
              <a:rPr lang="ru-RU" dirty="0" smtClean="0">
                <a:solidFill>
                  <a:schemeClr val="tx1"/>
                </a:solidFill>
              </a:rPr>
              <a:t>как он </a:t>
            </a:r>
            <a:r>
              <a:rPr lang="ru-RU" dirty="0" smtClean="0">
                <a:solidFill>
                  <a:schemeClr val="tx1"/>
                </a:solidFill>
              </a:rPr>
              <a:t>должен выглядеть в обществе. Моральные нормы принимаются лишь для того, чтобы комфортно чувствовать себя среди людей и по возможности выделиться. Следят за интеллектуальным развитием ребенка, приучая к демонстрации своих интеллектуальных возможностей, к поиску момента их проявления, а не к глубоким размышлениям.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Эгоист. Самоуверенный, высокомерный, эгоистичный, преувеличивает свои возможности. Безразличие к интересам коллектива. Высокое проявление двигательной активности.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voskresenskayaav\AppData\Local\Microsoft\Windows\Temporary Internet Files\Content.IE5\Q2C4RN9Q\MC9004465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7722"/>
            <a:ext cx="1348231" cy="125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1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r>
              <a:rPr lang="ru-RU" dirty="0" smtClean="0"/>
              <a:t>Рассудительный (либеральный)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9"/>
            <a:ext cx="7848871" cy="5040560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Предоставляют ребенку полную свободу действий, чтобы он путем проб и ошибок приобрел личный опыт. Терпеливо отвечают на все возникающие у ребенка вопросы. Считают, что можно обходиться без внешних стимулов активизации детей. Взаимоотношения ровные и спокойные во всем. Каждый поступок ребенка родители обсуждают вместе с ним. Отсутствие наказания порождает у детей не страх, а желание не причинять вред другим. Родители много беседуют и отвечают на вопросы ребенка, поддерживают стойкий интерес и любознательность.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</a:t>
            </a:r>
            <a:r>
              <a:rPr lang="ru-RU" dirty="0" err="1" smtClean="0">
                <a:solidFill>
                  <a:schemeClr val="tx1"/>
                </a:solidFill>
              </a:rPr>
              <a:t>Сензитивный</a:t>
            </a:r>
            <a:r>
              <a:rPr lang="ru-RU" dirty="0" smtClean="0">
                <a:solidFill>
                  <a:schemeClr val="tx1"/>
                </a:solidFill>
              </a:rPr>
              <a:t> (уверенный в себе). Чувствительный, добросовестный. Свойственен самоконтроль, уверенность в себе. Средние значения по качествам: сообразительность, склонность к риску, тревожность. Низкие значения: возбуждение, доминирование, социальная смелость, напряженность.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2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924475"/>
          </a:xfrm>
        </p:spPr>
        <p:txBody>
          <a:bodyPr/>
          <a:lstStyle/>
          <a:p>
            <a:r>
              <a:rPr lang="ru-RU" dirty="0" smtClean="0"/>
              <a:t>Предупредительный (авторитарный)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9"/>
            <a:ext cx="7704855" cy="4968552"/>
          </a:xfrm>
        </p:spPr>
        <p:txBody>
          <a:bodyPr/>
          <a:lstStyle/>
          <a:p>
            <a:pPr marL="0" indent="396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Родители считают, что ребенок не должен действовать самостоятельно. Он полностью лишен активной деятельности и является пассивным, постоянно развлекаемым родителями. Такое ограничение связано со страхом родителей за ребенка.  Бесконечная любовь родителей к ребенку толкает их на самый изощренный путь бесконечного проявления любви и ласки. Господствуют вседозволенность, потакание ребенку, ребенку прощаются все шалости.</a:t>
            </a:r>
          </a:p>
          <a:p>
            <a:pPr marL="0" indent="396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Инфантильный (равнодушно-пассивный). Несамостоятельный, неспособный к принятию решений, действует лишь по чужим указаниям. Эти дети равнодушны и холодны к проблемам семьи. Беспомощны, осторожны в словах и действиях, исполнительны только при условии контроля. Не уверены в себе, неорганизованные.</a:t>
            </a:r>
          </a:p>
          <a:p>
            <a:pPr marL="0" indent="39600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396000" algn="just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voskresenskayaav\AppData\Local\Microsoft\Windows\Temporary Internet Files\Content.IE5\Q2C4RN9Q\MC9000888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73216"/>
            <a:ext cx="130539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7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pPr algn="ctr"/>
            <a:r>
              <a:rPr lang="ru-RU" dirty="0" smtClean="0"/>
              <a:t>Контролирующий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12777"/>
            <a:ext cx="7306971" cy="4446022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Родители предоставляют ограниченную свободу, строго контролируя выход действий ребенка за рамки своих представлений. Часто наказывают за неправильное поведение, начиная с командно-приказного тона переходят к крику, постановке в угол, наказанием ремнем, запретом на удовлетворение потребностей ребенка. За один и тот же проступок мера наказания должна возрастать. Ласкают ребенка редко, предъявляют высокие требования.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Тревожный. Вспыльчив, подозрителен и осторожен во взаимоотношениях с людьми. Нетерпеливый, недобросовестный, с заниженной самооценкой. Сосредоточенность только на личной защите., требовательность к другим.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Users\voskresenskayaav\AppData\Local\Microsoft\Windows\Temporary Internet Files\Content.IE5\SJ0LPGUZ\MC90030523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1820570" cy="139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voskresenskayaav\AppData\Local\Microsoft\Windows\Temporary Internet Files\Content.IE5\Q2C4RN9Q\MC9002321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933056"/>
            <a:ext cx="994372" cy="283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7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125113" cy="924475"/>
          </a:xfrm>
        </p:spPr>
        <p:txBody>
          <a:bodyPr/>
          <a:lstStyle/>
          <a:p>
            <a:r>
              <a:rPr lang="ru-RU" dirty="0" smtClean="0"/>
              <a:t>Гармоничный стиль воспитания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136904" cy="5112567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Ребенок воспитывается </a:t>
            </a:r>
            <a:r>
              <a:rPr lang="ru-RU" dirty="0">
                <a:solidFill>
                  <a:schemeClr val="tx1"/>
                </a:solidFill>
              </a:rPr>
              <a:t>и растет в теплой и дружественной атмосфере. Родители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уделяют большое внимание формированию традиций и обычаев своей семьи. Необычное празднование дней рождения, сюрпризы и подарки членам семьи.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Гармоничный стиль является синтезом предыдущих стилей воспитания, вбирая в себя то лучшее, что есть в них.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Тип личности ребенка: Уверенный. Такие </a:t>
            </a:r>
            <a:r>
              <a:rPr lang="ru-RU" dirty="0">
                <a:solidFill>
                  <a:schemeClr val="tx1"/>
                </a:solidFill>
              </a:rPr>
              <a:t>дети умеют верно дружить, в общении с друзьями всегда откровенны и правдивы, открыто делятся своими проблемами, не скрывают своих истинных чувств и желаний. Учеба таких ребят характеризуется высокой исполнительностью и ответственностью. Они не боятся никакой деятельности. У таких учащихся развита самооценка. Дети не боятся брать слово и держать его.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36000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360000" algn="just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360000" algn="just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194" name="Picture 2" descr="C:\Users\voskresenskayaav\AppData\Local\Microsoft\Windows\Temporary Internet Files\Content.IE5\Q2C4RN9Q\MC9004465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373216"/>
            <a:ext cx="1226468" cy="139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19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71</TotalTime>
  <Words>841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Spring</vt:lpstr>
      <vt:lpstr>Стили семейного воспитания</vt:lpstr>
      <vt:lpstr>Эмоциональное тепло и контроль в детско-родительских отношениях</vt:lpstr>
      <vt:lpstr>Сочувствующий</vt:lpstr>
      <vt:lpstr>Попустительский</vt:lpstr>
      <vt:lpstr>Состязательный</vt:lpstr>
      <vt:lpstr>Рассудительный (либеральный)</vt:lpstr>
      <vt:lpstr>Предупредительный (авторитарный)</vt:lpstr>
      <vt:lpstr>Контролирующий</vt:lpstr>
      <vt:lpstr>Гармоничный стиль воспитания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Стили семейного воспитания</dc:title>
  <dc:creator>Воскресенская Анна Викторовна</dc:creator>
  <cp:lastModifiedBy>Воскресенская Анна Викторовна</cp:lastModifiedBy>
  <cp:revision>8</cp:revision>
  <dcterms:created xsi:type="dcterms:W3CDTF">2014-05-15T12:55:45Z</dcterms:created>
  <dcterms:modified xsi:type="dcterms:W3CDTF">2014-05-15T14:42:30Z</dcterms:modified>
</cp:coreProperties>
</file>