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3" r:id="rId3"/>
    <p:sldId id="274" r:id="rId4"/>
    <p:sldId id="258" r:id="rId5"/>
    <p:sldId id="275" r:id="rId6"/>
    <p:sldId id="269" r:id="rId7"/>
    <p:sldId id="270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DF1"/>
    <a:srgbClr val="CEFAF8"/>
    <a:srgbClr val="E2F4FE"/>
    <a:srgbClr val="E9FBFD"/>
    <a:srgbClr val="F0FEFB"/>
    <a:srgbClr val="270F9D"/>
    <a:srgbClr val="CCFCE6"/>
    <a:srgbClr val="FBFCD0"/>
    <a:srgbClr val="FDF1FD"/>
    <a:srgbClr val="EDF7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541" y="726577"/>
            <a:ext cx="6045105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365" y="3206252"/>
            <a:ext cx="56507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87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53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77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566384"/>
            <a:ext cx="6086049" cy="27185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63" y="3436585"/>
            <a:ext cx="608604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6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17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15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9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98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65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4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91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FAC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541" y="726577"/>
            <a:ext cx="6045105" cy="21241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внедрении ФГОС НОО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681" y="5280212"/>
            <a:ext cx="4204447" cy="1156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Л.В. Наумова,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преподаватель  кафедры дошкольного и начального образования ГБОУ ДПО РК КРИППО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g5.lalafo.com/i/posters/original/a8/1b/bd/1b700b39d1540c41e807d10fe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3357586" cy="2964119"/>
          </a:xfrm>
          <a:prstGeom prst="rect">
            <a:avLst/>
          </a:prstGeom>
          <a:noFill/>
        </p:spPr>
      </p:pic>
      <p:pic>
        <p:nvPicPr>
          <p:cNvPr id="5" name="Picture 4" descr="http://domsem-irk.ru/wp-content/uploads/2016/05/4-991x1024.png"/>
          <p:cNvPicPr>
            <a:picLocks noChangeAspect="1" noChangeArrowheads="1"/>
          </p:cNvPicPr>
          <p:nvPr/>
        </p:nvPicPr>
        <p:blipFill>
          <a:blip r:embed="rId3" cstate="print"/>
          <a:srcRect l="4398" t="12766" r="3265" b="6383"/>
          <a:stretch>
            <a:fillRect/>
          </a:stretch>
        </p:blipFill>
        <p:spPr bwMode="auto">
          <a:xfrm>
            <a:off x="6114770" y="2980017"/>
            <a:ext cx="25003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101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129" y="376518"/>
            <a:ext cx="8399930" cy="62035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Обновили личностные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результаты.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силили результаты, которые развивают систему ценностей.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Социальные ценности прописаны как основа межличностного общения, научных знаний, безопасного поведения и отношения к труду.</a:t>
            </a:r>
          </a:p>
        </p:txBody>
      </p:sp>
      <p:pic>
        <p:nvPicPr>
          <p:cNvPr id="7170" name="Picture 2" descr="https://w7.pngwing.com/pngs/312/974/png-transparent-school-teacher-student-school-child-toddler-computer-wall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63" y="4320987"/>
            <a:ext cx="1973973" cy="2214283"/>
          </a:xfrm>
          <a:prstGeom prst="rect">
            <a:avLst/>
          </a:prstGeom>
          <a:noFill/>
        </p:spPr>
      </p:pic>
      <p:pic>
        <p:nvPicPr>
          <p:cNvPr id="7172" name="Picture 4" descr="https://catherineasquithgallery.com/uploads/posts/2021-03/1614587664_74-p-malchik-na-belom-fone-kartinka-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359" y="4258235"/>
            <a:ext cx="1752201" cy="227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15" y="490631"/>
            <a:ext cx="7886700" cy="74145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153" y="286871"/>
            <a:ext cx="8740588" cy="6302188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Требования к образовательным результатам по ОРКСЭ разделили на тематические модули   (их 6).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Представлена система требований к условиям реализации общеобразовательных программ, соблюдение которых обеспечивает равные возможности получения качественного образования для всех детей, независимо  от места жительства и дохода семьи.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s://www.mam4.ru/resize/1280x-/https/www.mam4.ru/media/upload/user/5752/71/452550.jpg?h=3c4b-RdoeXStr5BSfCfy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881" y="4491001"/>
            <a:ext cx="1891554" cy="224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1345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694" y="385482"/>
            <a:ext cx="8606118" cy="6203577"/>
          </a:xfrm>
          <a:solidFill>
            <a:srgbClr val="CCFCE6"/>
          </a:solidFill>
        </p:spPr>
        <p:txBody>
          <a:bodyPr>
            <a:normAutofit/>
          </a:bodyPr>
          <a:lstStyle/>
          <a:p>
            <a:pPr indent="-49213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Благодаря обновлённым стандартам школьники получат больше возможностей для того, чтобы заниматься наукой, проводить исследования, используя передовое оборудование.</a:t>
            </a:r>
          </a:p>
          <a:p>
            <a:pPr indent="-49213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Основной задачей ФГОС является создание единого образовательного пространства по всей России.</a:t>
            </a:r>
            <a:endParaRPr lang="ru-RU" sz="3200" dirty="0" smtClean="0"/>
          </a:p>
        </p:txBody>
      </p:sp>
      <p:pic>
        <p:nvPicPr>
          <p:cNvPr id="5" name="Picture 4" descr="https://detsad4.odinedu.ru/assets/img/detsad4/%D0%BF%D0%BB%D0%B0%D0%BD%D1%8B%2020-21/pedsov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96" y="4177552"/>
            <a:ext cx="3929530" cy="2357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26" name="Picture 6" descr="https://fs.znanio.ru/d5af0e/23/65/a5107f7337a8f32a167a1d60b7fe08211a.jpg"/>
          <p:cNvPicPr>
            <a:picLocks noChangeAspect="1" noChangeArrowheads="1"/>
          </p:cNvPicPr>
          <p:nvPr/>
        </p:nvPicPr>
        <p:blipFill>
          <a:blip r:embed="rId3" cstate="print"/>
          <a:srcRect t="11006" b="7645"/>
          <a:stretch>
            <a:fillRect/>
          </a:stretch>
        </p:blipFill>
        <p:spPr bwMode="auto">
          <a:xfrm>
            <a:off x="5053635" y="4141694"/>
            <a:ext cx="3769689" cy="230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1758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89" y="251012"/>
            <a:ext cx="8776446" cy="6355976"/>
          </a:xfrm>
          <a:solidFill>
            <a:srgbClr val="F0FEFB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7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Реализация программ НОО осуществляется как школой, так и сетевой формой</a:t>
            </a:r>
            <a:r>
              <a:rPr lang="ru-RU" sz="2700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Можно применять различные технологии, в т.ч. электронное обучение и дистанционные образовательные технологии;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Можно применять модульный принцип представления содержания программы и построения учебного плана.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Организация обучения может быть основана на делении учащихся на группы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различном построении образовательного процесса  с учетом их успеваемости, потребности, состояния здоровья и т.п., в т.ч. обеспечивающего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углубленное изучение отдельных предметов.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fs.znanio.ru/d5af0e/dd/76/44480c7d4b5412a492291787ef50229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234" y="5114492"/>
            <a:ext cx="2832847" cy="159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033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376" y="242047"/>
            <a:ext cx="8346142" cy="6373906"/>
          </a:xfrm>
          <a:solidFill>
            <a:srgbClr val="F0FEFB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Могут разрабатываться индивидуальные учебные планы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 т.ч. для ускоренного обучения в пределах осваиваемой программы и в порядке, установленном локальными актами ОО.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Детально раскрыты требования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материально-техническому обеспечению реализации ООП НОО, учебно-методические требования, в т.ч. доступ к ЭОР, психолого-педагогические условия.</a:t>
            </a:r>
          </a:p>
        </p:txBody>
      </p:sp>
      <p:pic>
        <p:nvPicPr>
          <p:cNvPr id="5" name="Picture 2" descr="https://st2.depositphotos.com/3687485/9342/v/950/depositphotos_93423794-stock-illustration-kids-school-geography-lessons-illustration.jpg"/>
          <p:cNvPicPr>
            <a:picLocks noChangeAspect="1" noChangeArrowheads="1"/>
          </p:cNvPicPr>
          <p:nvPr/>
        </p:nvPicPr>
        <p:blipFill>
          <a:blip r:embed="rId2" cstate="print"/>
          <a:srcRect t="3977" b="7386"/>
          <a:stretch>
            <a:fillRect/>
          </a:stretch>
        </p:blipFill>
        <p:spPr bwMode="auto">
          <a:xfrm>
            <a:off x="7590807" y="835739"/>
            <a:ext cx="1409758" cy="1127532"/>
          </a:xfrm>
          <a:prstGeom prst="rect">
            <a:avLst/>
          </a:prstGeom>
          <a:noFill/>
        </p:spPr>
      </p:pic>
      <p:pic>
        <p:nvPicPr>
          <p:cNvPr id="3074" name="Picture 2" descr="https://i.ytimg.com/vi/wJgZHtv2t1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741" y="4533899"/>
            <a:ext cx="3537628" cy="198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29" y="161365"/>
            <a:ext cx="8830236" cy="6490447"/>
          </a:xfrm>
          <a:solidFill>
            <a:srgbClr val="E3FDF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1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Исключено </a:t>
            </a:r>
            <a:r>
              <a:rPr lang="ru-RU" sz="31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требование, по которому педагоги должны были повышать квалификацию минимум раз в три года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Законе об образовании по-прежнему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закреплено положение о том,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педагог вправе проходить дополнительное профессиональное образование раз в три года и обязан систематически повышать квалификацию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теперь нет указания, как часто он должен это делать (п. 38.2 ФГОС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НОО).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frodita.guru/wp-content/uploads/2019/02/post_5bbb5459bcfc7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77" y="3872753"/>
            <a:ext cx="3807696" cy="2848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7275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542" y="313764"/>
            <a:ext cx="8875058" cy="6293223"/>
          </a:xfrm>
          <a:solidFill>
            <a:srgbClr val="E3FDF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работа: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включите в повестку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педсоветов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о ФГОС НОО в новой редакции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осветите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изменения;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организуйте 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семинаров, МО, конференций, консультаций, педагогических слушаний, круглых столов, мастер-классов, постоянно действующих семинаров, тренингов, ШМУ, творческих групп и др. форм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с педагогами.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КРИППО разрабатывает рекомендации по переходу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ФГОС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НОО и обучению первоклассников.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50" name="Picture 6" descr="https://sun9-31.userapi.com/c845322/v845322872/efc73/zjxpxR_iHMo.jpg"/>
          <p:cNvPicPr>
            <a:picLocks noChangeAspect="1" noChangeArrowheads="1"/>
          </p:cNvPicPr>
          <p:nvPr/>
        </p:nvPicPr>
        <p:blipFill>
          <a:blip r:embed="rId2" cstate="print"/>
          <a:srcRect t="17257"/>
          <a:stretch>
            <a:fillRect/>
          </a:stretch>
        </p:blipFill>
        <p:spPr bwMode="auto">
          <a:xfrm>
            <a:off x="974542" y="4643718"/>
            <a:ext cx="3177049" cy="1971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1752" name="Picture 8" descr="https://wowww.ignitionweb.com/_media/splash/peo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674" y="4679577"/>
            <a:ext cx="3360326" cy="1891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1721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011" y="340658"/>
            <a:ext cx="8471647" cy="6104965"/>
          </a:xfrm>
          <a:solidFill>
            <a:srgbClr val="CEFAF8"/>
          </a:solidFill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Стандарты определяют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разработку, структуру и объёмы основных образовательных программ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порядок проведения промежуточной и итоговой аттестации учеников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регулируют профессиональную подготовку, повышение квалификации и аттестацию педагогических работников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финансовое обеспечение образовательной деятельности и многое другое.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bs.twimg.com/media/C8t92BTWsAAqz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47" y="4925965"/>
            <a:ext cx="2181598" cy="163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03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447" y="322728"/>
            <a:ext cx="8274424" cy="6275295"/>
          </a:xfrm>
          <a:solidFill>
            <a:srgbClr val="EDF7FD"/>
          </a:solidFill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9688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ФГОС НОО утвержден приказом Министерства просвещения РФ №286 от 31.05.2021 и начнет действовать повсеместно 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 сентября 2022 года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dirty="0"/>
          </a:p>
        </p:txBody>
      </p:sp>
      <p:pic>
        <p:nvPicPr>
          <p:cNvPr id="4" name="Picture 4" descr="https://ds05.infourok.ru/uploads/ex/0361/000e47b8-f26a2152/hello_html_4be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8" y="3624189"/>
            <a:ext cx="2205317" cy="3063545"/>
          </a:xfrm>
          <a:prstGeom prst="rect">
            <a:avLst/>
          </a:prstGeom>
          <a:noFill/>
        </p:spPr>
      </p:pic>
      <p:pic>
        <p:nvPicPr>
          <p:cNvPr id="29698" name="Picture 2" descr="https://img2.freepng.ru/20190804/rqc/kisspng-student-school-cartoon-education-pupil-5d46762616f922.413782091564898854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519" y="4312025"/>
            <a:ext cx="3101226" cy="220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233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изменения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517" y="1308847"/>
            <a:ext cx="8373035" cy="48681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Изменили общий объем часов аудиторной нагрузки за 4 года: увеличили минимальный порог и уменьшили верхнюю границу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2704" y="3216835"/>
          <a:ext cx="7871014" cy="246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78"/>
                <a:gridCol w="2519083"/>
                <a:gridCol w="234875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Границы аудиторной нагрузки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rgbClr val="CCF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Старый ФГОС НОО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ФГОС НОО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rgbClr val="FBFC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Минимум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2954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Максимум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3345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3190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7275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659" y="367553"/>
            <a:ext cx="8471648" cy="58094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Уменьшен объем внеурочной деятельности.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Теперь вместо 1350 можно запланировать до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1320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часов за четыре года с учетом образовательных потребностей школьников, запросов родителей и возможностей школы.</a:t>
            </a:r>
            <a:endParaRPr lang="ru-RU" sz="3200" dirty="0"/>
          </a:p>
        </p:txBody>
      </p:sp>
      <p:pic>
        <p:nvPicPr>
          <p:cNvPr id="30722" name="Picture 2" descr="https://www.culture.ru/storage/images/3f486ad3eed7f56e479055588438ee81/e1b7d11c0b07b68d863a354f00a21f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3" y="3706934"/>
            <a:ext cx="2846267" cy="2846267"/>
          </a:xfrm>
          <a:prstGeom prst="rect">
            <a:avLst/>
          </a:prstGeom>
          <a:noFill/>
        </p:spPr>
      </p:pic>
      <p:pic>
        <p:nvPicPr>
          <p:cNvPr id="6" name="Picture 2" descr="Публикации"/>
          <p:cNvPicPr>
            <a:picLocks noChangeAspect="1" noChangeArrowheads="1"/>
          </p:cNvPicPr>
          <p:nvPr/>
        </p:nvPicPr>
        <p:blipFill>
          <a:blip r:embed="rId3" cstate="print"/>
          <a:srcRect l="1562" r="1823" b="2778"/>
          <a:stretch>
            <a:fillRect/>
          </a:stretch>
        </p:blipFill>
        <p:spPr bwMode="auto">
          <a:xfrm>
            <a:off x="5163671" y="3927997"/>
            <a:ext cx="3359613" cy="253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024" y="233082"/>
            <a:ext cx="5952564" cy="1900518"/>
          </a:xfrm>
          <a:solidFill>
            <a:srgbClr val="CCFCE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Структура программы.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начального общего образования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включает 3 раздела: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871" y="2160493"/>
            <a:ext cx="8462682" cy="4356848"/>
          </a:xfrm>
          <a:solidFill>
            <a:srgbClr val="F0FEFB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(пояснительная записка, планируемые результаты, система оценки достижения ПР).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курсов;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формирования УУД;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воспитания, которая заменяет  Программу духовно-нравственного развития и воспитания и  Программу формирования экологической культуры и здорового образа жизни. Программа воспитания реализуется в урочной и внеурочной деятельности.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s://fs.znanio.ru/d5af0e/67/95/2cd1de5d2fa7ef32ce459d14e28089dd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14918" cy="211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861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765" y="322730"/>
            <a:ext cx="8435787" cy="61049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Организационный: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 внеурочной деятельности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календарный учебный график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характеристика условий реализации Программы.</a:t>
            </a:r>
          </a:p>
          <a:p>
            <a:endParaRPr lang="ru-RU" dirty="0"/>
          </a:p>
        </p:txBody>
      </p:sp>
      <p:pic>
        <p:nvPicPr>
          <p:cNvPr id="10242" name="Picture 2" descr="https://im0-tub-ru.yandex.net/i?id=49a430ed4060798d4dc44aba7226d881&amp;ref=rim&amp;n=33&amp;w=480&amp;h=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57" y="4876985"/>
            <a:ext cx="4572000" cy="1476375"/>
          </a:xfrm>
          <a:prstGeom prst="rect">
            <a:avLst/>
          </a:prstGeom>
          <a:noFill/>
        </p:spPr>
      </p:pic>
      <p:pic>
        <p:nvPicPr>
          <p:cNvPr id="10244" name="Picture 4" descr="https://s3.eu-north-1.amazonaws.com/edu-sites.ru/detsad_45_254/fm/%D1%8F%D1%80%D0%BB%D1%8B%D1%87%D0%BA%D0%B8/uchebnyj_plan_599c39c2262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708" y="313765"/>
            <a:ext cx="1923495" cy="1981200"/>
          </a:xfrm>
          <a:prstGeom prst="rect">
            <a:avLst/>
          </a:prstGeom>
          <a:noFill/>
        </p:spPr>
      </p:pic>
      <p:pic>
        <p:nvPicPr>
          <p:cNvPr id="10256" name="Picture 16" descr="https://im0-tub-ru.yandex.net/i?id=25fc5ef3bf49578ea84fe65c1664d374-l&amp;ref=rim&amp;n=13&amp;w=768&amp;h=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986" y="3818966"/>
            <a:ext cx="2644588" cy="264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1923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 учебном плане определены обязательные учебные предметы, в т.ч. родной язык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2730" y="1121185"/>
          <a:ext cx="8615083" cy="544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589"/>
                <a:gridCol w="4446494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Предметные области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Учебные предметы (учебные модули)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 и литературное чтение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язык,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Литературное чтение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язык и литературное чтение на родном языке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язык и (или) государственный язык республики Российской Федерации,</a:t>
                      </a:r>
                      <a:endParaRPr lang="ru-RU" sz="14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Литературное чтение на родном языке</a:t>
                      </a:r>
                      <a:endParaRPr lang="ru-RU" sz="14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язык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</a:t>
                      </a: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</a:tr>
              <a:tr h="349773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и информатика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EFAF8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EFAF8"/>
                    </a:solidFill>
                  </a:tcPr>
                </a:tc>
              </a:tr>
              <a:tr h="286871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 и естествознание ("окружающий мир")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Окружающий мир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религиозных культур и светской этики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DF1F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религиозных культур и светской этики: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православной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иудейской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буддийской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исламской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религиозных культур народов России";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светской этики"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DF1F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Искусство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Изобразительное искусство, Музыка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365126"/>
            <a:ext cx="8364070" cy="6116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Таким образом, во ФГОС сформулированы максимально конкретные требования к предметам всей школьной программы.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ФГОС также обеспечивает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учащихся, включая: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гражданское,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духовно-нравственное,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эстетическое,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физическое,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" name="Picture 2" descr="https://bipbap.ru/wp-content/uploads/2019/06/orig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80" y="4680197"/>
            <a:ext cx="3570549" cy="190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td1.mycdn.me/image?id=901202591076&amp;t=20&amp;plc=MOBILE&amp;tkn=*nr03Il6EXRWnrjCUrNz1OjRH5oI"/>
          <p:cNvPicPr>
            <a:picLocks noChangeAspect="1" noChangeArrowheads="1"/>
          </p:cNvPicPr>
          <p:nvPr/>
        </p:nvPicPr>
        <p:blipFill>
          <a:blip r:embed="rId3" cstate="print"/>
          <a:srcRect t="7273" b="6545"/>
          <a:stretch>
            <a:fillRect/>
          </a:stretch>
        </p:blipFill>
        <p:spPr bwMode="auto">
          <a:xfrm>
            <a:off x="5907741" y="4446494"/>
            <a:ext cx="2465294" cy="212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8.potx" id="{F08BC94A-671B-4744-80F0-E0C102663719}" vid="{0FCB1732-5CB4-4366-B369-F40CD43D6F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415</TotalTime>
  <Words>536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9</vt:lpstr>
      <vt:lpstr>О внедрении ФГОС НОО</vt:lpstr>
      <vt:lpstr>Слайд 2</vt:lpstr>
      <vt:lpstr>Слайд 3</vt:lpstr>
      <vt:lpstr>Основные изменения</vt:lpstr>
      <vt:lpstr>Слайд 5</vt:lpstr>
      <vt:lpstr>3. Структура программы. Программа начального общего образования включает 3 раздела:</vt:lpstr>
      <vt:lpstr>Слайд 7</vt:lpstr>
      <vt:lpstr> 4. В учебном плане определены обязательные учебные предметы, в т.ч. родной язык   </vt:lpstr>
      <vt:lpstr>Таким образом, во ФГОС сформулированы максимально конкретные требования к предметам всей школьной программы.  5. ФГОС также обеспечивает личностное развитие учащихся, включая:  гражданское, патриотическое, духовно-нравственное, эстетическое, физическое, трудовое, экологическое воспитание.     </vt:lpstr>
      <vt:lpstr>Слайд 10</vt:lpstr>
      <vt:lpstr>Слайд 11</vt:lpstr>
      <vt:lpstr>Слайд 12</vt:lpstr>
      <vt:lpstr>Слайд 13</vt:lpstr>
      <vt:lpstr>Слайд 14</vt:lpstr>
      <vt:lpstr>  15. Исключено требование, по которому педагоги должны были повышать квалификацию минимум раз в три года.  - В Законе об образовании по-прежнему закреплено положение о том, что педагог вправе проходить дополнительное профессиональное образование раз в три года и обязан систематически повышать квалификацию. -  Но теперь нет указания, как часто он должен это делать (п. 38.2 ФГОС НОО).      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Марина</dc:creator>
  <cp:lastModifiedBy>Пользователь Windows</cp:lastModifiedBy>
  <cp:revision>80</cp:revision>
  <dcterms:created xsi:type="dcterms:W3CDTF">2019-07-28T09:59:28Z</dcterms:created>
  <dcterms:modified xsi:type="dcterms:W3CDTF">2021-12-01T12:14:49Z</dcterms:modified>
</cp:coreProperties>
</file>