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5" r:id="rId5"/>
    <p:sldId id="266" r:id="rId6"/>
    <p:sldId id="267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91D1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66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1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13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72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54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36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6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80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01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2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8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048B9-6D49-4FEC-ADB5-7E6595AEB233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66593-ADA9-44E0-BA81-910E71BB9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68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47532" y="386103"/>
            <a:ext cx="7829523" cy="181675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Коллегия Министерства образования, науки и молодежи Республики Крым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Секция: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«Профессиональное развитие педагогов как фактор, обеспечивающий качество образовательной деятельности»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24.08.2021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90630" y="5363676"/>
            <a:ext cx="5010552" cy="1947333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Крыжко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Екатерина Евгеньевна,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центром непрерывного повышения профессионального мастерства педагогических работников ГБОУ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ДПО РК КРИППО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64" y="190644"/>
            <a:ext cx="2632804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2">
                        <a:gamma/>
                        <a:tint val="26667"/>
                        <a:invGamma/>
                      </a:schemeClr>
                    </a:gs>
                    <a:gs pos="100000">
                      <a:schemeClr val="bg2">
                        <a:alpha val="14999"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65206" y="1846828"/>
            <a:ext cx="2843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ГБОУ ДПО РК КРИППО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4738" y="3074211"/>
            <a:ext cx="8233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внедрении федерального государственного стандарта основного общего образования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3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121226"/>
              </p:ext>
            </p:extLst>
          </p:nvPr>
        </p:nvGraphicFramePr>
        <p:xfrm>
          <a:off x="204716" y="272955"/>
          <a:ext cx="11750722" cy="6484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522"/>
                <a:gridCol w="4470040"/>
                <a:gridCol w="120138"/>
                <a:gridCol w="5762022"/>
              </a:tblGrid>
              <a:tr h="1214651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федерального государственного образовательного стандарта основного общего образования» приказ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Минобрнауки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от 17.12.2010 N 1897 (редакция от 11.12.2020)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федерального государственного образовательного стандарта основного общего образования» Приказ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от 31.05.2021 N 287</a:t>
                      </a:r>
                      <a:b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61258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ФГОС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 включает требования к:</a:t>
                      </a:r>
                    </a:p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структуре программ основного общего образования (далее – ПООО);</a:t>
                      </a:r>
                    </a:p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условиям реализации ПООО;</a:t>
                      </a:r>
                    </a:p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результатам освоения ПООО.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9429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образовательная программа (ООП)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основного общего образования (ПООО)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5617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освоения ООП/ПООО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лет, для лиц с ОВЗ,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инвалидов может быть увеличен на 1 год; для обучающихся по индивидуальным учебным планам может быть сокращен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6087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обучения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 ОО: очная, очно-заочная или заочная;</a:t>
                      </a:r>
                    </a:p>
                    <a:p>
                      <a:pPr algn="just">
                        <a:lnSpc>
                          <a:spcPct val="95000"/>
                        </a:lnSpc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ОО: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семейное образование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24602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Методологическая основа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Системно-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деятельностный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подход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4922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 обеспечивает: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единство образовательного пространства, доступность получения качественного образования,  преемственность ОП НОО, ООО, СОО, формирование российской гражданской идентичности обучающихся как составляющей их социальной идентичности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5040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государственные гарантии, равные возможности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личностное развитие обучающихся</a:t>
                      </a:r>
                      <a:r>
                        <a:rPr lang="ru-RU" sz="16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гражданское, патриотическое, духовно-нравственное, эстетическое, физическое, трудовое, экологическое воспитание, ценность научного познания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91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18675"/>
              </p:ext>
            </p:extLst>
          </p:nvPr>
        </p:nvGraphicFramePr>
        <p:xfrm>
          <a:off x="313898" y="135570"/>
          <a:ext cx="11641542" cy="5963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0299"/>
                <a:gridCol w="5841243"/>
              </a:tblGrid>
              <a:tr h="118826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федерального государственного образовательного стандарта основного общего образования» приказ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Минобрнауки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от 17.12.2010 N 1897 (редакция от 11.12.2020)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федерального государственного образовательного стандарта основного общего образования» Приказ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от 31.05.2021 N 287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932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Раздел. Требования к структуре ПООО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34984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Включает обязательную часть и часть, формируемую участниками образовательных отношений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98320">
                <a:tc gridSpan="2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обязательной части ООП/ПООО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70%;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части, формируемой участниками образовательных отношений - 30%, реализуется через урочную и внеурочную деятельность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67816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основного общего образования, в том числе адаптированная, включает три раздела: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целевой;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содержательный;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организационный.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024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определяет: цели, задачи. планируемые результаты реализации ПООО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37311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раздел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включает: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пояснительную записку (НОВОЕ: 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механизмы реализации</a:t>
                      </a:r>
                      <a:r>
                        <a:rPr lang="ru-RU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ПООО;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 освоения и ПООО;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систему оценки планируемых результатов освоения ПООО (НОВОЕ</a:t>
                      </a:r>
                      <a:r>
                        <a:rPr lang="ru-RU" u="non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исключено описание организации и содержания ГИА, итоговой оценки по предметам, не включенным в ГИА</a:t>
                      </a:r>
                      <a:endParaRPr lang="ru-RU" b="1" u="sng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81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1024836"/>
              </p:ext>
            </p:extLst>
          </p:nvPr>
        </p:nvGraphicFramePr>
        <p:xfrm>
          <a:off x="191069" y="356458"/>
          <a:ext cx="11750723" cy="637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4890"/>
                <a:gridCol w="5895833"/>
              </a:tblGrid>
              <a:tr h="5572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Рабочая программа учебных предметов, учебных курсов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 том числе внеурочной деятельности) п.32.1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формирования УУД у обучающихся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обеспечивать  п.32.2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58500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95000"/>
                        </a:lnSpc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учебного предмета, учебного курса </a:t>
                      </a:r>
                    </a:p>
                    <a:p>
                      <a:pPr marL="342900" indent="-342900" algn="l">
                        <a:lnSpc>
                          <a:spcPct val="95000"/>
                        </a:lnSpc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 освоения учебного предмета, учебного курса </a:t>
                      </a:r>
                    </a:p>
                    <a:p>
                      <a:pPr marL="342900" indent="-342900" algn="l">
                        <a:lnSpc>
                          <a:spcPct val="95000"/>
                        </a:lnSpc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Тематическое планирование с указанием количества часов, отводимых на освоение каждой темы </a:t>
                      </a:r>
                    </a:p>
                    <a:p>
                      <a:pPr marL="0" indent="0" algn="l">
                        <a:lnSpc>
                          <a:spcPct val="95000"/>
                        </a:lnSpc>
                        <a:buNone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 использования по этой теме электронных (цифровых) образовательных ресурсов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(мультимедийные программы, электронные учебники и задачники, электронные библиотеки, виртуальные лаборатории, игровые программы, коллекции цифровых образовательных ресурсов)</a:t>
                      </a:r>
                    </a:p>
                    <a:p>
                      <a:pPr marL="285750" indent="-285750" algn="l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600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Рабочие программы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формируются с учетом рабочей программы воспитания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60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опыта применения УУД в жизненных ситуациях</a:t>
                      </a:r>
                      <a:r>
                        <a:rPr lang="ru-RU" sz="1600" u="none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(функциональная грамотность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 </a:t>
                      </a:r>
                      <a:r>
                        <a:rPr lang="ru-RU" sz="1600" b="1" u="sng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формирования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компетенций в предметных областях, учебно-исследовательской и проектной деятельности;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60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знаний и навыков в области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финансовой грамотности</a:t>
                      </a:r>
                      <a:endParaRPr lang="ru-RU" sz="1600" b="1" u="sng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841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Рабочая программа воспитания п.32.3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Программа коррекционной работы п.32.4 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        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(при наличии лиц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 ОВЗ)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50379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 иметь модульную структуру и включать: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анализ воспитательного процесса в ОО;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цель и задачи воспитания обучающихся;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виды, формы и содержание воспитательной деятельности;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систему поощрения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социальной успешности и проявлений активной жизненной позиции обучающихся.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содержать: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особых образовательных потребностей обучающихся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ОВЗ </a:t>
                      </a:r>
                      <a:r>
                        <a:rPr lang="ru-RU" sz="1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(ранее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 и задачи);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 ориентированных диагностических и коррекционных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 </a:t>
                      </a:r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(ранее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направления)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рабочие программы коррекционных учебных курсов</a:t>
                      </a:r>
                      <a:r>
                        <a:rPr lang="ru-RU" sz="16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планируемые результаты коррекционной работы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подходы к их оценке с целью корректировки индивидуального плана</a:t>
                      </a:r>
                      <a:r>
                        <a:rPr lang="ru-RU" sz="1600" b="1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ранее - систему</a:t>
                      </a:r>
                      <a:r>
                        <a:rPr lang="ru-RU" sz="1600" b="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психолого-медико-социального сопровождения и поддержки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40238" y="-12874"/>
            <a:ext cx="3807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76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15464"/>
              </p:ext>
            </p:extLst>
          </p:nvPr>
        </p:nvGraphicFramePr>
        <p:xfrm>
          <a:off x="191069" y="356458"/>
          <a:ext cx="11750723" cy="7235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4890"/>
                <a:gridCol w="5895833"/>
              </a:tblGrid>
              <a:tr h="5572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план п.33.1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внеурочной деятельности п.33.2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71469"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Обеспечивает реализацию требований ФГОС, определяет учебную нагрузку, перечень учебных предметов, учебных курсов, учебных модулей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предметы: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(курсы «История России», «Всеобщая история»;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(курсы «Алгебра», «Геометрия», </a:t>
                      </a:r>
                      <a:r>
                        <a:rPr lang="ru-RU" sz="16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«Вероятность и статистика»</a:t>
                      </a:r>
                      <a:r>
                        <a:rPr lang="ru-RU" sz="1600" b="1" u="sng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ОДНКНР: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 одного из учебных курсов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(учебных модулей) из перечня, предлагаемого Организацией,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заявлению родителей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объем аудиторной работы обучающихся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5 учебных лет:</a:t>
                      </a:r>
                      <a:r>
                        <a:rPr lang="ru-RU" sz="16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5058</a:t>
                      </a:r>
                      <a:r>
                        <a:rPr lang="ru-RU" sz="1600" b="1" i="0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5549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академических часов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(ранее: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5267 часов и более 6020 )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 родного языка и родной литературы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числа языков народов Российской Федерации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осуществляется при наличии возможностей Организации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Определяет формы организации и объем внеурочной деятельности для обучающихся </a:t>
                      </a:r>
                      <a:r>
                        <a:rPr lang="ru-RU" sz="1600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1750 академических часов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пять лет обучения) с учетом образовательных потребностей и интересов обучающихся, запросов родителей (законных представителей)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реализации плана внеурочной деятельности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быть предусмотрена вариативность содержания внеурочной деятельности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учетом образовательных потребностей и интересов обучающихся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(ранее – направления: духовно-нравственное, физкультурно-спортивное и оздоровительное, социальное, </a:t>
                      </a:r>
                      <a:r>
                        <a:rPr lang="ru-RU" sz="1600" i="1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общеинтеллектуальное</a:t>
                      </a: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общекультурное)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8410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Календарный учебный график п.33.3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Календарный план воспитательной работы п.33.4</a:t>
                      </a:r>
                      <a:endParaRPr kumimoji="0" lang="ru-RU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5037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Определяет: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даты начала и окончания учебного года;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продолжительность учебного года;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сроки и продолжительность каникул;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сроки проведения промежуточной аттестации.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Должна содержать: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событий и мероприятий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воспитательной направленности (ОО проводит или участвует)</a:t>
                      </a:r>
                      <a:endParaRPr lang="ru-RU" sz="1600" b="1" i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40238" y="-12874"/>
            <a:ext cx="3807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0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3807417"/>
              </p:ext>
            </p:extLst>
          </p:nvPr>
        </p:nvGraphicFramePr>
        <p:xfrm>
          <a:off x="191069" y="356458"/>
          <a:ext cx="11750723" cy="6412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4890"/>
                <a:gridCol w="5895833"/>
              </a:tblGrid>
              <a:tr h="298635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Раздел.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ребования к условиям реализации ПООО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Раздел. Требования к результатам освоения ПООО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71469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95000"/>
                        </a:lnSpc>
                        <a:buAutoNum type="arabicPeriod"/>
                      </a:pP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Общесистемные требования</a:t>
                      </a:r>
                      <a:r>
                        <a:rPr lang="ru-RU" sz="1500" b="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комфортной развивающей образовательной среды,</a:t>
                      </a:r>
                    </a:p>
                    <a:p>
                      <a:pPr marL="0" indent="0" algn="just">
                        <a:lnSpc>
                          <a:spcPct val="95000"/>
                        </a:lnSpc>
                        <a:buNone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обучающихся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педагогов;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возможность: </a:t>
                      </a:r>
                      <a:r>
                        <a:rPr lang="ru-RU" sz="1400" i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формирования функциональной грамотности обучающихся;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indent="0" algn="just">
                        <a:lnSpc>
                          <a:spcPct val="95000"/>
                        </a:lnSpc>
                        <a:buNone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Информационно-образовательная среда Организации должна обеспечивать (пп.35.3-35.4):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 к учебно-методическим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ресурсам;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</a:t>
                      </a:r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использования электронных образовательных и информационных ресурсов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… с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применением электронного обучения, дистанционных образовательных технологий</a:t>
                      </a:r>
                      <a:r>
                        <a:rPr lang="ru-RU" sz="1500" b="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1500" b="0" u="sng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и хранение электронного портфолио;</a:t>
                      </a:r>
                    </a:p>
                    <a:p>
                      <a:pPr marL="285750" indent="-285750" algn="just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фиксацию и хранение информации об УВП; 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безопасность хранения информации</a:t>
                      </a:r>
                      <a:endParaRPr lang="ru-RU" sz="1500" b="1" u="sng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Личностные.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Указаны направления воспитательной деятельности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(гражданское,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патриотическое,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духовно-нравственное воспитание,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стетическое,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рудовое,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кологическое,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енности научного познания)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Метапредметные</a:t>
                      </a: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(выделены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блоки в каждом виде УУД)</a:t>
                      </a:r>
                      <a:endParaRPr lang="ru-RU" sz="1500" b="1" u="sng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50379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Требования к материально-техническому обеспечению: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указаны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перечни обеспечения кабинетов по предметным областям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Требования к у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чебно-методическому обеспечению: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1 учебника из ФПУ</a:t>
                      </a:r>
                      <a:r>
                        <a:rPr lang="ru-RU" sz="1500" b="1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каждого обучающегося по каждому учебному предмету;</a:t>
                      </a:r>
                    </a:p>
                    <a:p>
                      <a:pPr>
                        <a:lnSpc>
                          <a:spcPct val="95000"/>
                        </a:lnSpc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Требования к психолого-педагогическим, кадровым и финансовым условиям: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5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реализации ОП могут участвовать </a:t>
                      </a: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научные организации, медицинские организации, организации культуры, физкультурно-спортивные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иные организации, обладающие ресурсами, необходимыми для осуществления образовательной деятельности;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1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стажировка 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форма ДПО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95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ru-RU" sz="15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Предметные.  Формулируются  (в </a:t>
                      </a:r>
                      <a:r>
                        <a:rPr lang="ru-RU" sz="1500" b="0" i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5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 на основе </a:t>
                      </a:r>
                      <a:r>
                        <a:rPr lang="ru-RU" sz="1500" b="1" i="0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международных сравнительных исследований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500" b="1" i="0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 и углубленный уровни </a:t>
                      </a:r>
                      <a:r>
                        <a:rPr lang="ru-RU" sz="15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(математика,</a:t>
                      </a: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информатика, физика, химия, биология)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500" b="1" i="0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Овладение базовыми понятиями, умениями: </a:t>
                      </a: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сравнение,  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классификация, установление взаимосвязи, объяснение, преобразование информации в различных формах - таблица, схема, диаграмма, график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1" i="0" u="none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500" b="1" i="0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Интеграция </a:t>
                      </a: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предметных результатов в </a:t>
                      </a:r>
                      <a:r>
                        <a:rPr lang="ru-RU" sz="1500" b="0" i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метапредметные</a:t>
                      </a:r>
                      <a:endParaRPr lang="ru-RU" sz="1500" b="0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500" b="1" i="0" u="sng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Программное содержание учебных предметов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5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 результаты по предметной области «Основы духовно-нравственной культуры народов России» </a:t>
                      </a:r>
                      <a:r>
                        <a:rPr lang="ru-RU" sz="1500" b="1" i="0" u="sng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конкретизируются ОО с учетом выбранного по заявлению обучающихся, родителей </a:t>
                      </a:r>
                      <a:endParaRPr lang="ru-RU" sz="1500" b="1" i="0" u="sng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03797"/>
              </p:ext>
            </p:extLst>
          </p:nvPr>
        </p:nvGraphicFramePr>
        <p:xfrm>
          <a:off x="6168788" y="1842446"/>
          <a:ext cx="5595582" cy="2028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194"/>
                <a:gridCol w="1959550"/>
                <a:gridCol w="1770838"/>
              </a:tblGrid>
              <a:tr h="35262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Познавательные УУД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УУД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УУД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26231">
                <a:tc>
                  <a:txBody>
                    <a:bodyPr/>
                    <a:lstStyle/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базовые логические действия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базовые исследовательские действия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работа с информацией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общение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совместная деятельность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самоорганизация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самоконтроль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эмоциональный интеллект</a:t>
                      </a:r>
                    </a:p>
                    <a:p>
                      <a:pPr marL="0" indent="0">
                        <a:lnSpc>
                          <a:spcPct val="95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принятие себя и других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29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1217</Words>
  <Application>Microsoft Office PowerPoint</Application>
  <PresentationFormat>Широкоэкранный</PresentationFormat>
  <Paragraphs>122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Коллегия Министерства образования, науки и молодежи Республики Крым Секция: «Профессиональное развитие педагогов как фактор, обеспечивающий качество образовательной деятельности»                                     24.08.2021 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Коллегия Министерства образования, науки и молодежи Республики Крым Секция: «Профессиональное развитие педагогов как фактор, обеспечивающий качество образовательной деятельности»                                     24.08.2021 г.</dc:title>
  <dc:creator>Windows User</dc:creator>
  <cp:lastModifiedBy>Windows User</cp:lastModifiedBy>
  <cp:revision>60</cp:revision>
  <cp:lastPrinted>2021-08-24T07:16:39Z</cp:lastPrinted>
  <dcterms:created xsi:type="dcterms:W3CDTF">2021-08-22T17:33:52Z</dcterms:created>
  <dcterms:modified xsi:type="dcterms:W3CDTF">2021-12-01T09:45:06Z</dcterms:modified>
</cp:coreProperties>
</file>