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4" r:id="rId2"/>
    <p:sldId id="275" r:id="rId3"/>
    <p:sldId id="276" r:id="rId4"/>
    <p:sldId id="277" r:id="rId5"/>
    <p:sldId id="278" r:id="rId6"/>
    <p:sldId id="27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32866-CA67-43F5-A5FA-E03D70AFE51A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1048582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83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7263D-B73B-4969-8E0B-B98E8E5839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135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6B2225E-91E1-4E5A-A07D-AC62BF0383AA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5C293F7-9895-4C61-BDFA-8642D160CEEB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37064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375590-D85B-4B79-BFBD-4A9DC683C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16" y="97536"/>
            <a:ext cx="3523488" cy="5474154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0272B1F7-A366-4EA8-B3FB-88DD1E7F21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36882"/>
              </p:ext>
            </p:extLst>
          </p:nvPr>
        </p:nvGraphicFramePr>
        <p:xfrm>
          <a:off x="3803904" y="97536"/>
          <a:ext cx="8278368" cy="6662982"/>
        </p:xfrm>
        <a:graphic>
          <a:graphicData uri="http://schemas.openxmlformats.org/drawingml/2006/table">
            <a:tbl>
              <a:tblPr/>
              <a:tblGrid>
                <a:gridCol w="8278368">
                  <a:extLst>
                    <a:ext uri="{9D8B030D-6E8A-4147-A177-3AD203B41FA5}">
                      <a16:colId xmlns:a16="http://schemas.microsoft.com/office/drawing/2014/main" val="580489306"/>
                    </a:ext>
                  </a:extLst>
                </a:gridCol>
              </a:tblGrid>
              <a:tr h="6662982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r>
                        <a:rPr lang="ru-RU" sz="3200" b="0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2800" b="1" i="0" u="none" strike="noStrike" kern="1200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ПРОГРАММА ПРОСВЕЩЕНИЯ РОДИТЕЛЕЙ</a:t>
                      </a:r>
                    </a:p>
                    <a:p>
                      <a:pPr algn="ctr"/>
                      <a:r>
                        <a:rPr lang="ru-RU" sz="3200" b="0" i="0" u="none" strike="noStrike" kern="1200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200" b="0" i="1" u="none" strike="noStrike" kern="1200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3200" b="1" i="1" u="none" strike="noStrike" kern="1200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законных представителей) </a:t>
                      </a:r>
                    </a:p>
                    <a:p>
                      <a:pPr algn="ctr"/>
                      <a:r>
                        <a:rPr lang="ru-RU" sz="3200" b="1" i="0" u="none" strike="noStrike" kern="1200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детей дошкольного возраста, посещающих дошкольные образовательные организации» </a:t>
                      </a:r>
                      <a:r>
                        <a:rPr lang="ru-RU" sz="3200" b="1" i="0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3200" b="1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как мера государственной поддержки семьи и инструмент формирования единого образовательного пространства</a:t>
                      </a:r>
                    </a:p>
                    <a:p>
                      <a:pPr algn="ctr"/>
                      <a:endParaRPr lang="ru-RU" sz="24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Подготовила: Когут Н.М.,</a:t>
                      </a:r>
                    </a:p>
                    <a:p>
                      <a:pPr algn="r"/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старший воспитатель </a:t>
                      </a:r>
                    </a:p>
                    <a:p>
                      <a:pPr algn="r"/>
                      <a:r>
                        <a:rPr lang="ru-RU" sz="2000" b="0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МБДОУ №101 «Ладушки» г. Симферополя </a:t>
                      </a:r>
                    </a:p>
                    <a:p>
                      <a:pPr algn="ctr"/>
                      <a:endParaRPr lang="ru-RU" sz="12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4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0070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5775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0272B1F7-A366-4EA8-B3FB-88DD1E7F213C}"/>
              </a:ext>
            </a:extLst>
          </p:cNvPr>
          <p:cNvGraphicFramePr>
            <a:graphicFrameLocks noGrp="1"/>
          </p:cNvGraphicFramePr>
          <p:nvPr/>
        </p:nvGraphicFramePr>
        <p:xfrm>
          <a:off x="85344" y="97536"/>
          <a:ext cx="11996928" cy="6638490"/>
        </p:xfrm>
        <a:graphic>
          <a:graphicData uri="http://schemas.openxmlformats.org/drawingml/2006/table">
            <a:tbl>
              <a:tblPr/>
              <a:tblGrid>
                <a:gridCol w="11996928">
                  <a:extLst>
                    <a:ext uri="{9D8B030D-6E8A-4147-A177-3AD203B41FA5}">
                      <a16:colId xmlns:a16="http://schemas.microsoft.com/office/drawing/2014/main" val="580489306"/>
                    </a:ext>
                  </a:extLst>
                </a:gridCol>
              </a:tblGrid>
              <a:tr h="663849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ФАКТОРЫ, ВЫЗВАВШИЕ НЕОБХОДИМОСТЬ  ФОРМИРОВАНИЯ ЕДИНОГО ОБРАЗОВАТЕЛЬНОГО ПРОСТРАНСТВА </a:t>
                      </a:r>
                      <a:endParaRPr lang="ru-RU" sz="2400" b="1" i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/>
                      <a:endParaRPr lang="ru-RU" sz="2400" b="1" i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/>
                      <a:r>
                        <a:rPr lang="ru-RU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32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007044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CBB9FF4-13FA-48D3-88A1-2D14C58C5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4870596"/>
            <a:ext cx="1200524" cy="1865430"/>
          </a:xfrm>
          <a:prstGeom prst="rect">
            <a:avLst/>
          </a:prstGeom>
        </p:spPr>
      </p:pic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03DA5A71-9416-4707-AA7D-663AD20FE61D}"/>
              </a:ext>
            </a:extLst>
          </p:cNvPr>
          <p:cNvGraphicFramePr>
            <a:graphicFrameLocks noGrp="1"/>
          </p:cNvGraphicFramePr>
          <p:nvPr/>
        </p:nvGraphicFramePr>
        <p:xfrm>
          <a:off x="109728" y="914346"/>
          <a:ext cx="11972544" cy="588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0928">
                  <a:extLst>
                    <a:ext uri="{9D8B030D-6E8A-4147-A177-3AD203B41FA5}">
                      <a16:colId xmlns:a16="http://schemas.microsoft.com/office/drawing/2014/main" val="2960487487"/>
                    </a:ext>
                  </a:extLst>
                </a:gridCol>
                <a:gridCol w="6071616">
                  <a:extLst>
                    <a:ext uri="{9D8B030D-6E8A-4147-A177-3AD203B41FA5}">
                      <a16:colId xmlns:a16="http://schemas.microsoft.com/office/drawing/2014/main" val="3604498809"/>
                    </a:ext>
                  </a:extLst>
                </a:gridCol>
              </a:tblGrid>
              <a:tr h="584398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Современный родитель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Противоречия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5025998"/>
                  </a:ext>
                </a:extLst>
              </a:tr>
              <a:tr h="3895988">
                <a:tc>
                  <a:txBody>
                    <a:bodyPr/>
                    <a:lstStyle/>
                    <a:p>
                      <a:pPr algn="l"/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Имеет доступ к обширной информации  о воспитании, развитии и образовании ребенка.</a:t>
                      </a:r>
                    </a:p>
                    <a:p>
                      <a:pPr algn="l"/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2. Информации много, но затруднено критическое восприятие ее.</a:t>
                      </a:r>
                    </a:p>
                    <a:p>
                      <a:pPr algn="l"/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3.  Не видит в педагогах основной источник достоверной информации и надежного партнера.</a:t>
                      </a:r>
                    </a:p>
                    <a:p>
                      <a:pPr algn="l"/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4. Ориентирован на цифровую среду.</a:t>
                      </a: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1. Новые социальные запросы семей и старые технологии взаимодействия.</a:t>
                      </a:r>
                    </a:p>
                    <a:p>
                      <a:pPr algn="l"/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2. Необходимость диалога с родителями  </a:t>
                      </a:r>
                      <a:r>
                        <a:rPr lang="ru-RU" sz="2800" b="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(преобладание монологических форм общения)</a:t>
                      </a:r>
                    </a:p>
                    <a:p>
                      <a:pPr algn="l"/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3. Потребность родителей в профессиональной помощи и отсутствие видения педагога как носителя компетентной информации.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066568834"/>
                  </a:ext>
                </a:extLst>
              </a:tr>
              <a:tr h="547624"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Социализация в современном мире происходит с помощью: </a:t>
                      </a:r>
                    </a:p>
                    <a:p>
                      <a:pPr algn="ctr"/>
                      <a:r>
                        <a:rPr lang="ru-RU" sz="3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семьи</a:t>
                      </a:r>
                      <a:r>
                        <a:rPr lang="ru-RU" sz="3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, детского сада</a:t>
                      </a:r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, </a:t>
                      </a:r>
                      <a:r>
                        <a:rPr lang="ru-RU" sz="2800" b="1" u="sng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медиа и цифровой среды</a:t>
                      </a:r>
                    </a:p>
                  </a:txBody>
                  <a:tcPr marL="114300" marR="114300" marT="0" marB="0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Агенты социализации в современном мире: семья, детский сад, </a:t>
                      </a:r>
                      <a:r>
                        <a:rPr lang="ru-RU" sz="2800" b="1" u="sng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медиа и цифровая среда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643949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516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0272B1F7-A366-4EA8-B3FB-88DD1E7F21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569263"/>
              </p:ext>
            </p:extLst>
          </p:nvPr>
        </p:nvGraphicFramePr>
        <p:xfrm>
          <a:off x="85344" y="97536"/>
          <a:ext cx="11996928" cy="6638490"/>
        </p:xfrm>
        <a:graphic>
          <a:graphicData uri="http://schemas.openxmlformats.org/drawingml/2006/table">
            <a:tbl>
              <a:tblPr/>
              <a:tblGrid>
                <a:gridCol w="11996928">
                  <a:extLst>
                    <a:ext uri="{9D8B030D-6E8A-4147-A177-3AD203B41FA5}">
                      <a16:colId xmlns:a16="http://schemas.microsoft.com/office/drawing/2014/main" val="580489306"/>
                    </a:ext>
                  </a:extLst>
                </a:gridCol>
              </a:tblGrid>
              <a:tr h="6638490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Направления</a:t>
                      </a:r>
                      <a:r>
                        <a:rPr lang="ru-RU" sz="3600" b="1" baseline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программы</a:t>
                      </a:r>
                      <a:endParaRPr lang="ru-RU" sz="3600" b="1" i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/>
                      <a:endParaRPr lang="ru-RU" sz="2400" b="1" i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/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algn="ctr"/>
                      <a:r>
                        <a:rPr lang="ru-RU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32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007044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CBB9FF4-13FA-48D3-88A1-2D14C58C5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4870596"/>
            <a:ext cx="1200524" cy="186543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6185" y="2171700"/>
            <a:ext cx="4607169" cy="2524916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lIns="0" tIns="0" rIns="0" bIns="0">
            <a:noAutofit/>
          </a:bodyPr>
          <a:lstStyle/>
          <a:p>
            <a:pPr marL="495300" algn="ctr">
              <a:spcAft>
                <a:spcPts val="840"/>
              </a:spcAft>
            </a:pPr>
            <a:r>
              <a:rPr lang="ru" sz="2800" b="1" spc="-50" dirty="0">
                <a:solidFill>
                  <a:srgbClr val="0000FF"/>
                </a:solidFill>
                <a:latin typeface="Tahoma"/>
              </a:rPr>
              <a:t>Просвещение</a:t>
            </a:r>
          </a:p>
          <a:p>
            <a:pPr algn="ctr">
              <a:lnSpc>
                <a:spcPts val="1896"/>
              </a:lnSpc>
            </a:pPr>
            <a:r>
              <a:rPr lang="ru" sz="1500" dirty="0">
                <a:latin typeface="Tahoma"/>
              </a:rPr>
              <a:t> деятельность ДОО, направленная на       распространение знаний, опыта, формирование умений, навыков, ценностных установок, то есть компетенций родителей (законных представителей)    детей</a:t>
            </a:r>
          </a:p>
          <a:p>
            <a:pPr algn="ctr">
              <a:lnSpc>
                <a:spcPts val="1896"/>
              </a:lnSpc>
            </a:pPr>
            <a:r>
              <a:rPr lang="ru" sz="1500" dirty="0">
                <a:latin typeface="Tahoma"/>
              </a:rPr>
              <a:t>младенческого, раннего и дошкольного возрастов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49871" y="3267484"/>
            <a:ext cx="5829598" cy="1844095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5880"/>
              </a:spcBef>
              <a:spcAft>
                <a:spcPts val="840"/>
              </a:spcAft>
            </a:pPr>
            <a:r>
              <a:rPr lang="ru" sz="2800" b="1" spc="-50" dirty="0">
                <a:solidFill>
                  <a:srgbClr val="0000FF"/>
                </a:solidFill>
                <a:latin typeface="Tahoma"/>
              </a:rPr>
              <a:t>Консультирование</a:t>
            </a:r>
          </a:p>
          <a:p>
            <a:pPr algn="just">
              <a:lnSpc>
                <a:spcPts val="1872"/>
              </a:lnSpc>
            </a:pPr>
            <a:r>
              <a:rPr lang="ru" dirty="0">
                <a:latin typeface="Tahoma"/>
              </a:rPr>
              <a:t>предоставление соответствующей теоретической и практической информации по определённым вопросам, в соответствии с запросом родителей</a:t>
            </a:r>
          </a:p>
          <a:p>
            <a:pPr algn="just">
              <a:lnSpc>
                <a:spcPts val="1872"/>
              </a:lnSpc>
            </a:pPr>
            <a:endParaRPr lang="ru" dirty="0">
              <a:latin typeface="Tahoma"/>
            </a:endParaRPr>
          </a:p>
          <a:p>
            <a:pPr algn="just">
              <a:lnSpc>
                <a:spcPts val="1872"/>
              </a:lnSpc>
            </a:pPr>
            <a:endParaRPr lang="ru" dirty="0">
              <a:latin typeface="Tahoma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32845" y="893833"/>
            <a:ext cx="5070230" cy="1577355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1050"/>
              </a:spcAft>
            </a:pPr>
            <a:r>
              <a:rPr lang="ru" sz="2400" b="1" spc="-50" dirty="0">
                <a:solidFill>
                  <a:srgbClr val="0000FF"/>
                </a:solidFill>
                <a:latin typeface="Tahoma"/>
              </a:rPr>
              <a:t>Информирование</a:t>
            </a:r>
          </a:p>
          <a:p>
            <a:pPr algn="just">
              <a:lnSpc>
                <a:spcPts val="1920"/>
              </a:lnSpc>
            </a:pPr>
            <a:r>
              <a:rPr lang="ru" dirty="0">
                <a:latin typeface="Tahoma"/>
              </a:rPr>
              <a:t>деятельность по предоставлению информации,</a:t>
            </a:r>
          </a:p>
          <a:p>
            <a:pPr algn="just">
              <a:lnSpc>
                <a:spcPts val="1920"/>
              </a:lnSpc>
              <a:spcAft>
                <a:spcPts val="5880"/>
              </a:spcAft>
            </a:pPr>
            <a:r>
              <a:rPr lang="ru" dirty="0">
                <a:latin typeface="Tahoma"/>
              </a:rPr>
              <a:t>процесс доведения соответствующей информации до сведения адресата</a:t>
            </a:r>
          </a:p>
        </p:txBody>
      </p:sp>
    </p:spTree>
    <p:extLst>
      <p:ext uri="{BB962C8B-B14F-4D97-AF65-F5344CB8AC3E}">
        <p14:creationId xmlns:p14="http://schemas.microsoft.com/office/powerpoint/2010/main" val="58903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0272B1F7-A366-4EA8-B3FB-88DD1E7F21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098852"/>
              </p:ext>
            </p:extLst>
          </p:nvPr>
        </p:nvGraphicFramePr>
        <p:xfrm>
          <a:off x="4572" y="0"/>
          <a:ext cx="12187428" cy="6858000"/>
        </p:xfrm>
        <a:graphic>
          <a:graphicData uri="http://schemas.openxmlformats.org/drawingml/2006/table">
            <a:tbl>
              <a:tblPr/>
              <a:tblGrid>
                <a:gridCol w="12187428">
                  <a:extLst>
                    <a:ext uri="{9D8B030D-6E8A-4147-A177-3AD203B41FA5}">
                      <a16:colId xmlns:a16="http://schemas.microsoft.com/office/drawing/2014/main" val="580489306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ru-RU" sz="1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007044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153263" y="600947"/>
            <a:ext cx="8515129" cy="5821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630"/>
              </a:spcAft>
            </a:pPr>
            <a:r>
              <a:rPr lang="ru" sz="1700" b="1" dirty="0">
                <a:solidFill>
                  <a:srgbClr val="002060"/>
                </a:solidFill>
                <a:latin typeface="Tahoma"/>
              </a:rPr>
              <a:t>Содержание просвещения родителей (законных представителей) детей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10184" y="5477157"/>
            <a:ext cx="10585704" cy="908304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920"/>
              </a:lnSpc>
            </a:pPr>
            <a:r>
              <a:rPr lang="ru" sz="1600" b="1" i="1" dirty="0">
                <a:solidFill>
                  <a:srgbClr val="002060"/>
                </a:solidFill>
                <a:latin typeface="Calibri"/>
              </a:rPr>
              <a:t>Целью просвещения родителей</a:t>
            </a:r>
            <a:r>
              <a:rPr lang="ru" sz="1600" b="1" dirty="0">
                <a:solidFill>
                  <a:srgbClr val="002060"/>
                </a:solidFill>
                <a:latin typeface="Calibri"/>
              </a:rPr>
              <a:t> (законных представителей) детей младенческого, раннего и дошкольного возраста является обеспечение поддержки семьи в вопросах образования, охраны и укрепления здоровья каждого ребенка; обеспечение единства подходов к воспитанию и обучению детей в условиях детского сада и семьи; повышение воспитательного потенциала семьи.</a:t>
            </a:r>
          </a:p>
          <a:p>
            <a:pPr indent="0" algn="just">
              <a:lnSpc>
                <a:spcPts val="1920"/>
              </a:lnSpc>
            </a:pPr>
            <a:endParaRPr lang="ru" sz="1600" b="1" dirty="0">
              <a:solidFill>
                <a:srgbClr val="002060"/>
              </a:solidFill>
              <a:latin typeface="Calibri"/>
            </a:endParaRPr>
          </a:p>
          <a:p>
            <a:pPr indent="0" algn="just">
              <a:lnSpc>
                <a:spcPts val="1920"/>
              </a:lnSpc>
            </a:pPr>
            <a:endParaRPr lang="ru" sz="1600" b="1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53729" y="1183115"/>
            <a:ext cx="4247536" cy="8857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возрастного развития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53729" y="2310581"/>
            <a:ext cx="4247536" cy="8160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сохранения здоровья детей и их физического развития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53729" y="3291250"/>
            <a:ext cx="4247536" cy="7519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образования детей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53729" y="4188541"/>
            <a:ext cx="4247536" cy="8160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воспитания детей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636774" y="1183115"/>
            <a:ext cx="4218039" cy="9219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государственной поддержки семьи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623845" y="2293362"/>
            <a:ext cx="4243896" cy="7572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социализации детей с ОВЗ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636774" y="3303846"/>
            <a:ext cx="4345858" cy="7472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по воспитанию детей в приемных семьях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715432" y="4267200"/>
            <a:ext cx="4267200" cy="7374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вопросы</a:t>
            </a:r>
          </a:p>
        </p:txBody>
      </p:sp>
    </p:spTree>
    <p:extLst>
      <p:ext uri="{BB962C8B-B14F-4D97-AF65-F5344CB8AC3E}">
        <p14:creationId xmlns:p14="http://schemas.microsoft.com/office/powerpoint/2010/main" val="614675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0272B1F7-A366-4EA8-B3FB-88DD1E7F21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574654"/>
              </p:ext>
            </p:extLst>
          </p:nvPr>
        </p:nvGraphicFramePr>
        <p:xfrm>
          <a:off x="0" y="0"/>
          <a:ext cx="12187428" cy="6858000"/>
        </p:xfrm>
        <a:graphic>
          <a:graphicData uri="http://schemas.openxmlformats.org/drawingml/2006/table">
            <a:tbl>
              <a:tblPr/>
              <a:tblGrid>
                <a:gridCol w="12187428">
                  <a:extLst>
                    <a:ext uri="{9D8B030D-6E8A-4147-A177-3AD203B41FA5}">
                      <a16:colId xmlns:a16="http://schemas.microsoft.com/office/drawing/2014/main" val="580489306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endParaRPr lang="ru-RU" sz="1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007044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077496" y="600947"/>
            <a:ext cx="6823587" cy="5821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630"/>
              </a:spcAft>
            </a:pPr>
            <a:r>
              <a:rPr lang="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азделов программы просвещения</a:t>
            </a:r>
          </a:p>
        </p:txBody>
      </p:sp>
      <p:pic>
        <p:nvPicPr>
          <p:cNvPr id="13" name="Picture 713"/>
          <p:cNvPicPr/>
          <p:nvPr/>
        </p:nvPicPr>
        <p:blipFill>
          <a:blip r:embed="rId2"/>
          <a:stretch>
            <a:fillRect/>
          </a:stretch>
        </p:blipFill>
        <p:spPr>
          <a:xfrm>
            <a:off x="10212387" y="430107"/>
            <a:ext cx="1427210" cy="150601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905511" y="1503485"/>
            <a:ext cx="82384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РОДИТЕЛЬСТВО КАК ОСОБЫЙ ФЕНОМЕН В ЖИЗНИ ЧЕЛОВЕКА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05511" y="2083777"/>
            <a:ext cx="11148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ОСОБЕННОСТИ, ФОРМЫ И МЕТОДЫ ПРОСВЕЩЕНИЯ РОДИТЕЛЕЙ (ЗАКОННЫХ ПРЕДСТАВИТЕЛЕЙ) В ДОШКОЛЬНОЙ ОБРАЗОВАТЕЛЬНОЙ ОРГАНИЗАЦИ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914205" y="2828836"/>
            <a:ext cx="106916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ПРОСВЕЩЕНИЕ РОДИТЕЛЕЙ (ЗАКОННЫХ ПРЕДСТАВИТЕЛЕЙ) ПО ВОПРОСАМ ЗДОРОВЬЯ, ВОСПИТАНИЯ И РАЗВИТИЯ ДЕТЕЙ МЛАДЕНЧЕСКОГО, РАННЕГО И ДОШКОЛЬНОГО ВОЗРАСТОВ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05510" y="3532986"/>
            <a:ext cx="109992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ПОДДЕРЖКА И ПРОСВЕЩЕНИЕ РОДИТЕЛЕЙ (ЗАКОННЫХ ПРЕДСТАВИТЕЛЕЙ), ВОСПИТЫВАЮЩИХ РЕБЕНКА С ОГРАНИЧЕННЫМИ ВОЗМОЖНОСТЯМИ ЗДОРОВЬЯ, В ТОМ ЧИСЛЕ ДЕТЕЙ-ИНВАЛИДОВ.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14206" y="4183249"/>
            <a:ext cx="109905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ПРАВА РОДИТЕЛЕЙ (ЗАКОННЫХ ПРЕДСТАВИТЕЛЕЙ) И ГОСУДАРСТВЕННАЯ ПОДДЕРЖКА СЕМЕЙ С ДЕТЬМИ ДОШКОЛЬНОГО ВОЗРАСТА</a:t>
            </a:r>
          </a:p>
        </p:txBody>
      </p:sp>
      <p:sp>
        <p:nvSpPr>
          <p:cNvPr id="25" name="Прямоугольник 24"/>
          <p:cNvSpPr/>
          <p:nvPr/>
        </p:nvSpPr>
        <p:spPr>
          <a:xfrm rot="10800000" flipV="1">
            <a:off x="905510" y="4928711"/>
            <a:ext cx="11148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ЧАСТО ВСТРЕЧАЮЩИЕСЯ ВОПРОСЫ РОДИТЕЛЕЙ (ЗАКОННЫХ ПРЕДСТАВИТЕЛЕЙ) ДЕТЕЙ ДОШКОЛЬНОГО ВОЗРАСТА И ТИПИЧНЫЕ ПРОБЛЕМНЫЕ СИТУАЦИИ («ВЫ СПРАШИВАЛИ – МЫ ОТВЕЧАЕМ!»)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834880" y="5634899"/>
            <a:ext cx="50055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 ПРОСТРАНСТВО РОДИТЕЛЬСКИХ ИНИЦИАТИВ 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905510" y="6193254"/>
            <a:ext cx="105136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РЕКОМЕНДОВАННЫЙ КОНТЕНТ («СПЕЦИАЛИСТЫ РЕКОМЕНДУЮТ!»)</a:t>
            </a:r>
          </a:p>
        </p:txBody>
      </p:sp>
      <p:grpSp>
        <p:nvGrpSpPr>
          <p:cNvPr id="29" name="Group 14306"/>
          <p:cNvGrpSpPr/>
          <p:nvPr/>
        </p:nvGrpSpPr>
        <p:grpSpPr>
          <a:xfrm>
            <a:off x="357680" y="1596886"/>
            <a:ext cx="466090" cy="360680"/>
            <a:chOff x="0" y="0"/>
            <a:chExt cx="466344" cy="361188"/>
          </a:xfrm>
        </p:grpSpPr>
        <p:sp>
          <p:nvSpPr>
            <p:cNvPr id="30" name="Shape 998"/>
            <p:cNvSpPr/>
            <p:nvPr/>
          </p:nvSpPr>
          <p:spPr>
            <a:xfrm>
              <a:off x="0" y="0"/>
              <a:ext cx="466344" cy="361188"/>
            </a:xfrm>
            <a:custGeom>
              <a:avLst/>
              <a:gdLst/>
              <a:ahLst/>
              <a:cxnLst/>
              <a:rect l="0" t="0" r="0" b="0"/>
              <a:pathLst>
                <a:path w="466344" h="361188">
                  <a:moveTo>
                    <a:pt x="0" y="0"/>
                  </a:moveTo>
                  <a:lnTo>
                    <a:pt x="466344" y="0"/>
                  </a:lnTo>
                  <a:lnTo>
                    <a:pt x="233172" y="361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Shape 999"/>
            <p:cNvSpPr/>
            <p:nvPr/>
          </p:nvSpPr>
          <p:spPr>
            <a:xfrm>
              <a:off x="0" y="0"/>
              <a:ext cx="466344" cy="361188"/>
            </a:xfrm>
            <a:custGeom>
              <a:avLst/>
              <a:gdLst/>
              <a:ahLst/>
              <a:cxnLst/>
              <a:rect l="0" t="0" r="0" b="0"/>
              <a:pathLst>
                <a:path w="466344" h="361188">
                  <a:moveTo>
                    <a:pt x="466344" y="0"/>
                  </a:moveTo>
                  <a:lnTo>
                    <a:pt x="233172" y="36118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908" cap="flat" cmpd="sng" algn="ctr">
              <a:solidFill>
                <a:srgbClr val="FFFFFF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2" name="Group 14306"/>
          <p:cNvGrpSpPr/>
          <p:nvPr/>
        </p:nvGrpSpPr>
        <p:grpSpPr>
          <a:xfrm>
            <a:off x="368790" y="2271286"/>
            <a:ext cx="466090" cy="360680"/>
            <a:chOff x="0" y="0"/>
            <a:chExt cx="466344" cy="361188"/>
          </a:xfrm>
        </p:grpSpPr>
        <p:sp>
          <p:nvSpPr>
            <p:cNvPr id="33" name="Shape 998"/>
            <p:cNvSpPr/>
            <p:nvPr/>
          </p:nvSpPr>
          <p:spPr>
            <a:xfrm>
              <a:off x="0" y="0"/>
              <a:ext cx="466344" cy="361188"/>
            </a:xfrm>
            <a:custGeom>
              <a:avLst/>
              <a:gdLst/>
              <a:ahLst/>
              <a:cxnLst/>
              <a:rect l="0" t="0" r="0" b="0"/>
              <a:pathLst>
                <a:path w="466344" h="361188">
                  <a:moveTo>
                    <a:pt x="0" y="0"/>
                  </a:moveTo>
                  <a:lnTo>
                    <a:pt x="466344" y="0"/>
                  </a:lnTo>
                  <a:lnTo>
                    <a:pt x="233172" y="361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Shape 999"/>
            <p:cNvSpPr/>
            <p:nvPr/>
          </p:nvSpPr>
          <p:spPr>
            <a:xfrm>
              <a:off x="0" y="0"/>
              <a:ext cx="466344" cy="361188"/>
            </a:xfrm>
            <a:custGeom>
              <a:avLst/>
              <a:gdLst/>
              <a:ahLst/>
              <a:cxnLst/>
              <a:rect l="0" t="0" r="0" b="0"/>
              <a:pathLst>
                <a:path w="466344" h="361188">
                  <a:moveTo>
                    <a:pt x="466344" y="0"/>
                  </a:moveTo>
                  <a:lnTo>
                    <a:pt x="233172" y="36118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908" cap="flat" cmpd="sng" algn="ctr">
              <a:solidFill>
                <a:srgbClr val="FFFFFF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5" name="Group 14306"/>
          <p:cNvGrpSpPr/>
          <p:nvPr/>
        </p:nvGrpSpPr>
        <p:grpSpPr>
          <a:xfrm>
            <a:off x="390612" y="3017057"/>
            <a:ext cx="466090" cy="360680"/>
            <a:chOff x="0" y="0"/>
            <a:chExt cx="466344" cy="361188"/>
          </a:xfrm>
        </p:grpSpPr>
        <p:sp>
          <p:nvSpPr>
            <p:cNvPr id="36" name="Shape 998"/>
            <p:cNvSpPr/>
            <p:nvPr/>
          </p:nvSpPr>
          <p:spPr>
            <a:xfrm>
              <a:off x="0" y="0"/>
              <a:ext cx="466344" cy="361188"/>
            </a:xfrm>
            <a:custGeom>
              <a:avLst/>
              <a:gdLst/>
              <a:ahLst/>
              <a:cxnLst/>
              <a:rect l="0" t="0" r="0" b="0"/>
              <a:pathLst>
                <a:path w="466344" h="361188">
                  <a:moveTo>
                    <a:pt x="0" y="0"/>
                  </a:moveTo>
                  <a:lnTo>
                    <a:pt x="466344" y="0"/>
                  </a:lnTo>
                  <a:lnTo>
                    <a:pt x="233172" y="361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Shape 999"/>
            <p:cNvSpPr/>
            <p:nvPr/>
          </p:nvSpPr>
          <p:spPr>
            <a:xfrm>
              <a:off x="0" y="0"/>
              <a:ext cx="466344" cy="361188"/>
            </a:xfrm>
            <a:custGeom>
              <a:avLst/>
              <a:gdLst/>
              <a:ahLst/>
              <a:cxnLst/>
              <a:rect l="0" t="0" r="0" b="0"/>
              <a:pathLst>
                <a:path w="466344" h="361188">
                  <a:moveTo>
                    <a:pt x="466344" y="0"/>
                  </a:moveTo>
                  <a:lnTo>
                    <a:pt x="233172" y="36118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908" cap="flat" cmpd="sng" algn="ctr">
              <a:solidFill>
                <a:srgbClr val="FFFFFF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8" name="Group 14306"/>
          <p:cNvGrpSpPr/>
          <p:nvPr/>
        </p:nvGrpSpPr>
        <p:grpSpPr>
          <a:xfrm>
            <a:off x="389822" y="3675811"/>
            <a:ext cx="466090" cy="360680"/>
            <a:chOff x="0" y="0"/>
            <a:chExt cx="466344" cy="361188"/>
          </a:xfrm>
        </p:grpSpPr>
        <p:sp>
          <p:nvSpPr>
            <p:cNvPr id="39" name="Shape 998"/>
            <p:cNvSpPr/>
            <p:nvPr/>
          </p:nvSpPr>
          <p:spPr>
            <a:xfrm>
              <a:off x="0" y="0"/>
              <a:ext cx="466344" cy="361188"/>
            </a:xfrm>
            <a:custGeom>
              <a:avLst/>
              <a:gdLst/>
              <a:ahLst/>
              <a:cxnLst/>
              <a:rect l="0" t="0" r="0" b="0"/>
              <a:pathLst>
                <a:path w="466344" h="361188">
                  <a:moveTo>
                    <a:pt x="0" y="0"/>
                  </a:moveTo>
                  <a:lnTo>
                    <a:pt x="466344" y="0"/>
                  </a:lnTo>
                  <a:lnTo>
                    <a:pt x="233172" y="361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Shape 999"/>
            <p:cNvSpPr/>
            <p:nvPr/>
          </p:nvSpPr>
          <p:spPr>
            <a:xfrm>
              <a:off x="0" y="0"/>
              <a:ext cx="466344" cy="361188"/>
            </a:xfrm>
            <a:custGeom>
              <a:avLst/>
              <a:gdLst/>
              <a:ahLst/>
              <a:cxnLst/>
              <a:rect l="0" t="0" r="0" b="0"/>
              <a:pathLst>
                <a:path w="466344" h="361188">
                  <a:moveTo>
                    <a:pt x="466344" y="0"/>
                  </a:moveTo>
                  <a:lnTo>
                    <a:pt x="233172" y="36118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908" cap="flat" cmpd="sng" algn="ctr">
              <a:solidFill>
                <a:srgbClr val="FFFFFF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1" name="Group 14306"/>
          <p:cNvGrpSpPr/>
          <p:nvPr/>
        </p:nvGrpSpPr>
        <p:grpSpPr>
          <a:xfrm>
            <a:off x="413167" y="4335474"/>
            <a:ext cx="466090" cy="360680"/>
            <a:chOff x="0" y="0"/>
            <a:chExt cx="466344" cy="361188"/>
          </a:xfrm>
        </p:grpSpPr>
        <p:sp>
          <p:nvSpPr>
            <p:cNvPr id="42" name="Shape 998"/>
            <p:cNvSpPr/>
            <p:nvPr/>
          </p:nvSpPr>
          <p:spPr>
            <a:xfrm>
              <a:off x="0" y="0"/>
              <a:ext cx="466344" cy="361188"/>
            </a:xfrm>
            <a:custGeom>
              <a:avLst/>
              <a:gdLst/>
              <a:ahLst/>
              <a:cxnLst/>
              <a:rect l="0" t="0" r="0" b="0"/>
              <a:pathLst>
                <a:path w="466344" h="361188">
                  <a:moveTo>
                    <a:pt x="0" y="0"/>
                  </a:moveTo>
                  <a:lnTo>
                    <a:pt x="466344" y="0"/>
                  </a:lnTo>
                  <a:lnTo>
                    <a:pt x="233172" y="361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Shape 999"/>
            <p:cNvSpPr/>
            <p:nvPr/>
          </p:nvSpPr>
          <p:spPr>
            <a:xfrm>
              <a:off x="0" y="0"/>
              <a:ext cx="466344" cy="361188"/>
            </a:xfrm>
            <a:custGeom>
              <a:avLst/>
              <a:gdLst/>
              <a:ahLst/>
              <a:cxnLst/>
              <a:rect l="0" t="0" r="0" b="0"/>
              <a:pathLst>
                <a:path w="466344" h="361188">
                  <a:moveTo>
                    <a:pt x="466344" y="0"/>
                  </a:moveTo>
                  <a:lnTo>
                    <a:pt x="233172" y="36118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908" cap="flat" cmpd="sng" algn="ctr">
              <a:solidFill>
                <a:srgbClr val="FFFFFF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4" name="Group 14306"/>
          <p:cNvGrpSpPr/>
          <p:nvPr/>
        </p:nvGrpSpPr>
        <p:grpSpPr>
          <a:xfrm>
            <a:off x="393257" y="5030832"/>
            <a:ext cx="466090" cy="360680"/>
            <a:chOff x="0" y="0"/>
            <a:chExt cx="466344" cy="361188"/>
          </a:xfrm>
        </p:grpSpPr>
        <p:sp>
          <p:nvSpPr>
            <p:cNvPr id="45" name="Shape 998"/>
            <p:cNvSpPr/>
            <p:nvPr/>
          </p:nvSpPr>
          <p:spPr>
            <a:xfrm>
              <a:off x="0" y="0"/>
              <a:ext cx="466344" cy="361188"/>
            </a:xfrm>
            <a:custGeom>
              <a:avLst/>
              <a:gdLst/>
              <a:ahLst/>
              <a:cxnLst/>
              <a:rect l="0" t="0" r="0" b="0"/>
              <a:pathLst>
                <a:path w="466344" h="361188">
                  <a:moveTo>
                    <a:pt x="0" y="0"/>
                  </a:moveTo>
                  <a:lnTo>
                    <a:pt x="466344" y="0"/>
                  </a:lnTo>
                  <a:lnTo>
                    <a:pt x="233172" y="361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Shape 999"/>
            <p:cNvSpPr/>
            <p:nvPr/>
          </p:nvSpPr>
          <p:spPr>
            <a:xfrm>
              <a:off x="0" y="0"/>
              <a:ext cx="466344" cy="361188"/>
            </a:xfrm>
            <a:custGeom>
              <a:avLst/>
              <a:gdLst/>
              <a:ahLst/>
              <a:cxnLst/>
              <a:rect l="0" t="0" r="0" b="0"/>
              <a:pathLst>
                <a:path w="466344" h="361188">
                  <a:moveTo>
                    <a:pt x="466344" y="0"/>
                  </a:moveTo>
                  <a:lnTo>
                    <a:pt x="233172" y="36118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908" cap="flat" cmpd="sng" algn="ctr">
              <a:solidFill>
                <a:srgbClr val="FFFFFF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7" name="Group 14306"/>
          <p:cNvGrpSpPr/>
          <p:nvPr/>
        </p:nvGrpSpPr>
        <p:grpSpPr>
          <a:xfrm>
            <a:off x="393257" y="5707262"/>
            <a:ext cx="466090" cy="360680"/>
            <a:chOff x="0" y="0"/>
            <a:chExt cx="466344" cy="361188"/>
          </a:xfrm>
        </p:grpSpPr>
        <p:sp>
          <p:nvSpPr>
            <p:cNvPr id="48" name="Shape 998"/>
            <p:cNvSpPr/>
            <p:nvPr/>
          </p:nvSpPr>
          <p:spPr>
            <a:xfrm>
              <a:off x="0" y="0"/>
              <a:ext cx="466344" cy="361188"/>
            </a:xfrm>
            <a:custGeom>
              <a:avLst/>
              <a:gdLst/>
              <a:ahLst/>
              <a:cxnLst/>
              <a:rect l="0" t="0" r="0" b="0"/>
              <a:pathLst>
                <a:path w="466344" h="361188">
                  <a:moveTo>
                    <a:pt x="0" y="0"/>
                  </a:moveTo>
                  <a:lnTo>
                    <a:pt x="466344" y="0"/>
                  </a:lnTo>
                  <a:lnTo>
                    <a:pt x="233172" y="361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Shape 999"/>
            <p:cNvSpPr/>
            <p:nvPr/>
          </p:nvSpPr>
          <p:spPr>
            <a:xfrm>
              <a:off x="0" y="0"/>
              <a:ext cx="466344" cy="361188"/>
            </a:xfrm>
            <a:custGeom>
              <a:avLst/>
              <a:gdLst/>
              <a:ahLst/>
              <a:cxnLst/>
              <a:rect l="0" t="0" r="0" b="0"/>
              <a:pathLst>
                <a:path w="466344" h="361188">
                  <a:moveTo>
                    <a:pt x="466344" y="0"/>
                  </a:moveTo>
                  <a:lnTo>
                    <a:pt x="233172" y="36118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908" cap="flat" cmpd="sng" algn="ctr">
              <a:solidFill>
                <a:srgbClr val="FFFFFF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0" name="Group 14306"/>
          <p:cNvGrpSpPr/>
          <p:nvPr/>
        </p:nvGrpSpPr>
        <p:grpSpPr>
          <a:xfrm>
            <a:off x="415460" y="6270991"/>
            <a:ext cx="466090" cy="360680"/>
            <a:chOff x="0" y="0"/>
            <a:chExt cx="466344" cy="361188"/>
          </a:xfrm>
        </p:grpSpPr>
        <p:sp>
          <p:nvSpPr>
            <p:cNvPr id="51" name="Shape 998"/>
            <p:cNvSpPr/>
            <p:nvPr/>
          </p:nvSpPr>
          <p:spPr>
            <a:xfrm>
              <a:off x="0" y="0"/>
              <a:ext cx="466344" cy="361188"/>
            </a:xfrm>
            <a:custGeom>
              <a:avLst/>
              <a:gdLst/>
              <a:ahLst/>
              <a:cxnLst/>
              <a:rect l="0" t="0" r="0" b="0"/>
              <a:pathLst>
                <a:path w="466344" h="361188">
                  <a:moveTo>
                    <a:pt x="0" y="0"/>
                  </a:moveTo>
                  <a:lnTo>
                    <a:pt x="466344" y="0"/>
                  </a:lnTo>
                  <a:lnTo>
                    <a:pt x="233172" y="361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Shape 999"/>
            <p:cNvSpPr/>
            <p:nvPr/>
          </p:nvSpPr>
          <p:spPr>
            <a:xfrm>
              <a:off x="0" y="0"/>
              <a:ext cx="466344" cy="361188"/>
            </a:xfrm>
            <a:custGeom>
              <a:avLst/>
              <a:gdLst/>
              <a:ahLst/>
              <a:cxnLst/>
              <a:rect l="0" t="0" r="0" b="0"/>
              <a:pathLst>
                <a:path w="466344" h="361188">
                  <a:moveTo>
                    <a:pt x="466344" y="0"/>
                  </a:moveTo>
                  <a:lnTo>
                    <a:pt x="233172" y="36118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908" cap="flat" cmpd="sng" algn="ctr">
              <a:solidFill>
                <a:srgbClr val="FFFFFF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272944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Рисунок 1"/>
          <p:cNvPicPr>
            <a:picLocks noChangeAspect="1"/>
          </p:cNvPicPr>
          <p:nvPr/>
        </p:nvPicPr>
        <p:blipFill rotWithShape="1">
          <a:blip r:embed="rId2"/>
          <a:srcRect l="33786" t="10616" r="36651" b="15987"/>
          <a:stretch>
            <a:fillRect/>
          </a:stretch>
        </p:blipFill>
        <p:spPr>
          <a:xfrm>
            <a:off x="5798102" y="1031758"/>
            <a:ext cx="3903102" cy="54508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48584" name="TextBox 2"/>
          <p:cNvSpPr txBox="1"/>
          <p:nvPr/>
        </p:nvSpPr>
        <p:spPr>
          <a:xfrm rot="10800000" flipV="1">
            <a:off x="1178880" y="175846"/>
            <a:ext cx="47695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ЧЕК-ЛИСТЫ И ПАМЯТКИ ДЛЯ РОДИТЕЛЕЙ </a:t>
            </a:r>
            <a:r>
              <a:rPr lang="ru-RU" sz="1200" dirty="0"/>
              <a:t>(ИЗВЛЕЧЕНИЯ ИЗ ПРОЕКТА ПРОГРАММЫ ПРОСВЕЩЕНИЯ РОДИТЕЛЕЙ)</a:t>
            </a:r>
            <a:endParaRPr lang="ru-RU" dirty="0"/>
          </a:p>
        </p:txBody>
      </p:sp>
      <p:pic>
        <p:nvPicPr>
          <p:cNvPr id="2097153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489" y="1031758"/>
            <a:ext cx="2462501" cy="2462501"/>
          </a:xfrm>
          <a:prstGeom prst="rect">
            <a:avLst/>
          </a:prstGeom>
        </p:spPr>
      </p:pic>
      <p:sp>
        <p:nvSpPr>
          <p:cNvPr id="1048585" name="TextBox 5"/>
          <p:cNvSpPr txBox="1"/>
          <p:nvPr/>
        </p:nvSpPr>
        <p:spPr>
          <a:xfrm>
            <a:off x="2669780" y="3894852"/>
            <a:ext cx="250580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00FF"/>
                </a:solidFill>
              </a:rPr>
              <a:t>ПОЛНЫЙ ТЕКСТ ПРОЕКТА  ПРОГРАММЫ ПРОСВЕЩЕНИЯ РОДИТЕЛЕЙ</a:t>
            </a:r>
          </a:p>
        </p:txBody>
      </p:sp>
      <p:sp>
        <p:nvSpPr>
          <p:cNvPr id="1048586" name="Стрелка: вправо 6"/>
          <p:cNvSpPr/>
          <p:nvPr/>
        </p:nvSpPr>
        <p:spPr>
          <a:xfrm rot="16200000">
            <a:off x="3698524" y="3526960"/>
            <a:ext cx="186431" cy="15535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630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459</Words>
  <Application>Microsoft Office PowerPoint</Application>
  <PresentationFormat>Широкоэкранный</PresentationFormat>
  <Paragraphs>62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Tahoma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Microsoft Office User</dc:creator>
  <cp:keywords/>
  <cp:lastModifiedBy>Admin</cp:lastModifiedBy>
  <cp:revision>21</cp:revision>
  <dcterms:modified xsi:type="dcterms:W3CDTF">2025-12-18T06:15:56Z</dcterms:modified>
</cp:coreProperties>
</file>