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9"/>
  </p:notesMasterIdLst>
  <p:sldIdLst>
    <p:sldId id="278" r:id="rId2"/>
    <p:sldId id="279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6" r:id="rId17"/>
    <p:sldId id="297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0E1332-03DF-43CB-B1B3-7E71D549FF65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65CFE3-D6C8-4DB2-9197-27B566EC5D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4066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5CFE3-D6C8-4DB2-9197-27B566EC5D7D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194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1C661-570B-43C7-A1FE-0832F6BA0439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DFBF-784E-490C-AF41-6739F61694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546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1C661-570B-43C7-A1FE-0832F6BA0439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DFBF-784E-490C-AF41-6739F61694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758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1C661-570B-43C7-A1FE-0832F6BA0439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DFBF-784E-490C-AF41-6739F61694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4522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1C661-570B-43C7-A1FE-0832F6BA0439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DFBF-784E-490C-AF41-6739F61694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443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1C661-570B-43C7-A1FE-0832F6BA0439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DFBF-784E-490C-AF41-6739F61694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625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1C661-570B-43C7-A1FE-0832F6BA0439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DFBF-784E-490C-AF41-6739F61694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237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1C661-570B-43C7-A1FE-0832F6BA0439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DFBF-784E-490C-AF41-6739F61694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028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1C661-570B-43C7-A1FE-0832F6BA0439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DFBF-784E-490C-AF41-6739F61694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885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1C661-570B-43C7-A1FE-0832F6BA0439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DFBF-784E-490C-AF41-6739F61694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51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1C661-570B-43C7-A1FE-0832F6BA0439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DFBF-784E-490C-AF41-6739F61694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4977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1C661-570B-43C7-A1FE-0832F6BA0439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DFBF-784E-490C-AF41-6739F61694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081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4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1C661-570B-43C7-A1FE-0832F6BA0439}" type="datetimeFigureOut">
              <a:rPr lang="ru-RU" smtClean="0"/>
              <a:pPr/>
              <a:t>01.12.2022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7DFBF-784E-490C-AF41-6739F61694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100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06768" y="407963"/>
            <a:ext cx="8918917" cy="307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Calibri" pitchFamily="34" charset="0"/>
              </a:rPr>
              <a:t>Методическая разработка внеурочного занятия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Calibri" pitchFamily="34" charset="0"/>
              </a:rPr>
              <a:t>по «Финансовой грамотности»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Calibri" pitchFamily="34" charset="0"/>
              </a:rPr>
              <a:t>для </a:t>
            </a:r>
            <a:r>
              <a:rPr lang="ru-RU" sz="3200" smtClean="0">
                <a:latin typeface="+mj-lt"/>
                <a:ea typeface="Times New Roman" pitchFamily="18" charset="0"/>
                <a:cs typeface="Calibri" pitchFamily="34" charset="0"/>
              </a:rPr>
              <a:t>5-6</a:t>
            </a:r>
            <a:r>
              <a:rPr kumimoji="0" lang="ru-RU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Calibri" pitchFamily="34" charset="0"/>
              </a:rPr>
              <a:t>классов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Calibri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8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Calibri" pitchFamily="34" charset="0"/>
              </a:rPr>
              <a:t>Квест-игра</a:t>
            </a:r>
            <a:r>
              <a:rPr kumimoji="0" lang="ru-RU" sz="3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Calibri" pitchFamily="34" charset="0"/>
              </a:rPr>
              <a:t>: </a:t>
            </a:r>
            <a:r>
              <a:rPr kumimoji="0" lang="ru-RU" sz="3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«Мы, ребята, деловые»</a:t>
            </a:r>
            <a:endParaRPr kumimoji="0" lang="ru-RU" sz="3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675249" y="3770142"/>
            <a:ext cx="1102907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Calibri" pitchFamily="34" charset="0"/>
              </a:rPr>
              <a:t>Автор: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Calibri" pitchFamily="34" charset="0"/>
              </a:rPr>
              <a:t>Тасинова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Calibri" pitchFamily="34" charset="0"/>
              </a:rPr>
              <a:t> И.Н., учитель математики МБОУ «Вишенская СШ» Белогорского района Республики Крым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Calibri" pitchFamily="34" charset="0"/>
              </a:rPr>
              <a:t> 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5403" y="247916"/>
            <a:ext cx="69982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+mj-lt"/>
              </a:rPr>
              <a:t>7. "Несите ваши денежки, иначе быть беде" </a:t>
            </a:r>
            <a:endParaRPr lang="ru-RU" sz="2800" b="1" dirty="0">
              <a:latin typeface="+mj-lt"/>
            </a:endParaRPr>
          </a:p>
        </p:txBody>
      </p:sp>
      <p:pic>
        <p:nvPicPr>
          <p:cNvPr id="39938" name="Picture 2" descr="D:\imgprevi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9294" y="1026599"/>
            <a:ext cx="4584090" cy="35031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3817938" y="4932457"/>
            <a:ext cx="45400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+mj-lt"/>
              </a:rPr>
              <a:t>Кот </a:t>
            </a:r>
            <a:r>
              <a:rPr lang="ru-RU" sz="2000" b="1" dirty="0" err="1" smtClean="0">
                <a:latin typeface="+mj-lt"/>
              </a:rPr>
              <a:t>Базилио</a:t>
            </a:r>
            <a:r>
              <a:rPr lang="ru-RU" sz="2000" b="1" dirty="0" smtClean="0">
                <a:latin typeface="+mj-lt"/>
              </a:rPr>
              <a:t> из "Приключения Буратино"</a:t>
            </a:r>
            <a:endParaRPr lang="ru-RU" sz="2000" b="1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91050" y="374525"/>
            <a:ext cx="56344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+mj-lt"/>
              </a:rPr>
              <a:t>8. "Меньше можно, больше ни-ни" </a:t>
            </a:r>
            <a:endParaRPr lang="ru-RU" sz="2800" b="1" dirty="0">
              <a:latin typeface="+mj-lt"/>
            </a:endParaRPr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3263705" y="5641144"/>
            <a:ext cx="5655212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Беладонна</a:t>
            </a:r>
            <a:r>
              <a:rPr lang="ru-RU" sz="2000" b="1" dirty="0" smtClean="0">
                <a:solidFill>
                  <a:srgbClr val="000000"/>
                </a:solidFill>
                <a:latin typeface="+mj-lt"/>
                <a:ea typeface="Times New Roman" pitchFamily="18" charset="0"/>
                <a:cs typeface="Arial" pitchFamily="34" charset="0"/>
              </a:rPr>
              <a:t> из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"Приключение поросенка Фунтика"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pic>
        <p:nvPicPr>
          <p:cNvPr id="41986" name="Picture 2" descr="D:\imgprevi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99803" y="1192522"/>
            <a:ext cx="5026977" cy="37593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1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1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4192172" y="211015"/>
            <a:ext cx="3602268" cy="10772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Станция 3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Calibri" pitchFamily="34" charset="0"/>
              </a:rPr>
              <a:t> «МУЛЬТ-ВАЛЮТА»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025747" y="2165708"/>
          <a:ext cx="8257737" cy="3178174"/>
        </p:xfrm>
        <a:graphic>
          <a:graphicData uri="http://schemas.openxmlformats.org/drawingml/2006/table">
            <a:tbl>
              <a:tblPr/>
              <a:tblGrid>
                <a:gridCol w="3010147"/>
                <a:gridCol w="980633"/>
                <a:gridCol w="4266957"/>
              </a:tblGrid>
              <a:tr h="4106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/>
                        </a:rPr>
                        <a:t>Валюта</a:t>
                      </a:r>
                      <a:endParaRPr lang="ru-RU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/>
                        </a:rPr>
                        <a:t>Название мультфильма</a:t>
                      </a:r>
                      <a:endParaRPr lang="ru-RU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06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/>
                        </a:rPr>
                        <a:t>Сольдо</a:t>
                      </a:r>
                      <a:endParaRPr lang="ru-RU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/>
                        </a:rPr>
                        <a:t>Али-баба</a:t>
                      </a:r>
                      <a:r>
                        <a:rPr lang="ru-RU" sz="28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/>
                        </a:rPr>
                        <a:t> и 40 </a:t>
                      </a:r>
                      <a:r>
                        <a:rPr lang="ru-RU" sz="28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/>
                        </a:rPr>
                        <a:t>разбойнико</a:t>
                      </a:r>
                      <a:endParaRPr lang="ru-RU" sz="28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06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/>
                        </a:rPr>
                        <a:t>Пиастры</a:t>
                      </a:r>
                      <a:endParaRPr lang="ru-RU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/>
                        </a:rPr>
                        <a:t>Незнайка на луне</a:t>
                      </a:r>
                      <a:endParaRPr lang="ru-RU" sz="28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06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/>
                        </a:rPr>
                        <a:t>Эре</a:t>
                      </a:r>
                      <a:endParaRPr lang="ru-RU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/>
                        </a:rPr>
                        <a:t>Утиные истории</a:t>
                      </a:r>
                      <a:endParaRPr lang="ru-RU" sz="28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06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/>
                        </a:rPr>
                        <a:t>Доллар</a:t>
                      </a:r>
                      <a:endParaRPr lang="ru-RU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/>
                        </a:rPr>
                        <a:t>Малыш и </a:t>
                      </a:r>
                      <a:r>
                        <a:rPr lang="ru-RU" sz="2800" dirty="0" err="1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/>
                        </a:rPr>
                        <a:t>Карлсон</a:t>
                      </a:r>
                      <a:endParaRPr lang="ru-RU" sz="2000" dirty="0" smtClean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06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/>
                        </a:rPr>
                        <a:t>Сантик</a:t>
                      </a:r>
                      <a:endParaRPr lang="ru-RU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/>
                        </a:rPr>
                        <a:t>Остров сокровищ</a:t>
                      </a:r>
                      <a:endParaRPr lang="ru-RU" sz="2000" dirty="0" smtClean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78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/>
                        </a:rPr>
                        <a:t>Динары</a:t>
                      </a:r>
                      <a:endParaRPr lang="ru-RU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solidFill>
                          <a:srgbClr val="000000"/>
                        </a:solidFill>
                        <a:latin typeface="+mj-lt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solidFill>
                            <a:srgbClr val="000000"/>
                          </a:solidFill>
                          <a:latin typeface="+mj-lt"/>
                          <a:ea typeface="Times New Roman"/>
                          <a:cs typeface="Calibri"/>
                        </a:rPr>
                        <a:t>Приключение Буратино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40962" name="Picture 2" descr="D:\250px-Maria_Luigia_10_soldi_76876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123" y="182880"/>
            <a:ext cx="2623279" cy="1280160"/>
          </a:xfrm>
          <a:prstGeom prst="rect">
            <a:avLst/>
          </a:prstGeom>
          <a:noFill/>
        </p:spPr>
      </p:pic>
      <p:pic>
        <p:nvPicPr>
          <p:cNvPr id="40963" name="Picture 3" descr="D:\5piastresle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64784" y="171304"/>
            <a:ext cx="3031388" cy="1432414"/>
          </a:xfrm>
          <a:prstGeom prst="rect">
            <a:avLst/>
          </a:prstGeom>
          <a:noFill/>
        </p:spPr>
      </p:pic>
      <p:pic>
        <p:nvPicPr>
          <p:cNvPr id="40964" name="Picture 4" descr="D:\imgpreview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3995" y="5394228"/>
            <a:ext cx="2867025" cy="1266825"/>
          </a:xfrm>
          <a:prstGeom prst="rect">
            <a:avLst/>
          </a:prstGeom>
          <a:noFill/>
        </p:spPr>
      </p:pic>
      <p:pic>
        <p:nvPicPr>
          <p:cNvPr id="40965" name="Picture 5" descr="D:\word-image138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5400000">
            <a:off x="9725539" y="3147134"/>
            <a:ext cx="3014463" cy="15514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5" descr="D:\word-image138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5400000">
            <a:off x="-532154" y="3144789"/>
            <a:ext cx="3014463" cy="15514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Прямоугольник 8"/>
          <p:cNvSpPr/>
          <p:nvPr/>
        </p:nvSpPr>
        <p:spPr>
          <a:xfrm>
            <a:off x="2879188" y="1206697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dirty="0" smtClean="0">
                <a:latin typeface="+mj-lt"/>
              </a:rPr>
              <a:t>Соотнесите валюту, используемую в мультфильмах с названием</a:t>
            </a:r>
            <a:endParaRPr lang="ru-RU" sz="2800" dirty="0">
              <a:latin typeface="+mj-lt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rot="16200000" flipH="1">
            <a:off x="4346916" y="3137094"/>
            <a:ext cx="2138292" cy="160372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656406" y="3263705"/>
            <a:ext cx="1758462" cy="12801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628271" y="3671668"/>
            <a:ext cx="1871003" cy="4360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4642338" y="3643532"/>
            <a:ext cx="1885071" cy="42203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4586068" y="3235569"/>
            <a:ext cx="1786597" cy="13223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5400000" flipH="1" flipV="1">
            <a:off x="4157003" y="3115995"/>
            <a:ext cx="2236763" cy="157558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4740812" y="211015"/>
            <a:ext cx="224933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Станция 4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«МАГАЗИН»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2079" y="1377686"/>
            <a:ext cx="96973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+mj-lt"/>
              </a:rPr>
              <a:t>Вы пришли в магазин, расположите по порядку действия, которые надо предпринять, совершая покупку в супермаркете</a:t>
            </a:r>
            <a:r>
              <a:rPr lang="ru-RU" sz="2400" dirty="0" smtClean="0">
                <a:latin typeface="+mj-lt"/>
              </a:rPr>
              <a:t>.</a:t>
            </a:r>
            <a:endParaRPr lang="ru-RU" sz="2400" dirty="0">
              <a:latin typeface="+mj-lt"/>
            </a:endParaRPr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323557" y="2616591"/>
            <a:ext cx="474081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A.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Выложить продукты из тележки.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Б.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Получить сдачу.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В.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Проверить сроки годности.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Г.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Выбрать продукты.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Д.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Проверить чек.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Е.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Оплатить покупки.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Ё.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Занять очередь в кассу.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Ж.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Взять тележку.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492893" y="4027694"/>
          <a:ext cx="7267700" cy="1303960"/>
        </p:xfrm>
        <a:graphic>
          <a:graphicData uri="http://schemas.openxmlformats.org/drawingml/2006/table">
            <a:tbl>
              <a:tblPr/>
              <a:tblGrid>
                <a:gridCol w="908188"/>
                <a:gridCol w="908188"/>
                <a:gridCol w="908920"/>
                <a:gridCol w="908188"/>
                <a:gridCol w="908188"/>
                <a:gridCol w="908920"/>
                <a:gridCol w="908188"/>
                <a:gridCol w="908920"/>
              </a:tblGrid>
              <a:tr h="6519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latin typeface="+mj-lt"/>
                          <a:ea typeface="Calibri"/>
                          <a:cs typeface="Calibri"/>
                        </a:rPr>
                        <a:t>1</a:t>
                      </a:r>
                      <a:endParaRPr lang="ru-RU" sz="28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latin typeface="+mj-lt"/>
                          <a:ea typeface="Calibri"/>
                          <a:cs typeface="Calibri"/>
                        </a:rPr>
                        <a:t>2</a:t>
                      </a:r>
                      <a:endParaRPr lang="ru-RU" sz="28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latin typeface="+mj-lt"/>
                          <a:ea typeface="Calibri"/>
                          <a:cs typeface="Calibri"/>
                        </a:rPr>
                        <a:t>3</a:t>
                      </a:r>
                      <a:endParaRPr lang="ru-RU" sz="28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latin typeface="+mj-lt"/>
                          <a:ea typeface="Calibri"/>
                          <a:cs typeface="Calibri"/>
                        </a:rPr>
                        <a:t>4</a:t>
                      </a:r>
                      <a:endParaRPr lang="ru-RU" sz="28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latin typeface="+mj-lt"/>
                          <a:ea typeface="Calibri"/>
                          <a:cs typeface="Calibri"/>
                        </a:rPr>
                        <a:t>5</a:t>
                      </a:r>
                      <a:endParaRPr lang="ru-RU" sz="28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latin typeface="+mj-lt"/>
                          <a:ea typeface="Calibri"/>
                          <a:cs typeface="Calibri"/>
                        </a:rPr>
                        <a:t>6</a:t>
                      </a:r>
                      <a:endParaRPr lang="ru-RU" sz="28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latin typeface="+mj-lt"/>
                          <a:ea typeface="Calibri"/>
                          <a:cs typeface="Calibri"/>
                        </a:rPr>
                        <a:t>7</a:t>
                      </a:r>
                      <a:endParaRPr lang="ru-RU" sz="28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latin typeface="+mj-lt"/>
                          <a:ea typeface="Calibri"/>
                          <a:cs typeface="Calibri"/>
                        </a:rPr>
                        <a:t>8</a:t>
                      </a:r>
                      <a:endParaRPr lang="ru-RU" sz="28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9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latin typeface="+mj-lt"/>
                          <a:ea typeface="Calibri"/>
                          <a:cs typeface="Calibri"/>
                        </a:rPr>
                        <a:t>Ж</a:t>
                      </a:r>
                      <a:endParaRPr lang="ru-RU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latin typeface="+mj-lt"/>
                          <a:ea typeface="Calibri"/>
                          <a:cs typeface="Calibri"/>
                        </a:rPr>
                        <a:t>Г</a:t>
                      </a:r>
                      <a:endParaRPr lang="ru-RU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latin typeface="+mj-lt"/>
                          <a:ea typeface="Calibri"/>
                          <a:cs typeface="Calibri"/>
                        </a:rPr>
                        <a:t>В</a:t>
                      </a:r>
                      <a:endParaRPr lang="ru-RU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latin typeface="+mj-lt"/>
                          <a:ea typeface="Calibri"/>
                          <a:cs typeface="Calibri"/>
                        </a:rPr>
                        <a:t>Ё</a:t>
                      </a:r>
                      <a:endParaRPr lang="ru-RU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latin typeface="+mj-lt"/>
                          <a:ea typeface="Calibri"/>
                          <a:cs typeface="Calibri"/>
                        </a:rPr>
                        <a:t>А</a:t>
                      </a:r>
                      <a:endParaRPr lang="ru-RU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latin typeface="+mj-lt"/>
                          <a:ea typeface="Calibri"/>
                          <a:cs typeface="Calibri"/>
                        </a:rPr>
                        <a:t>Е</a:t>
                      </a:r>
                      <a:endParaRPr lang="ru-RU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latin typeface="+mj-lt"/>
                          <a:ea typeface="Calibri"/>
                          <a:cs typeface="Calibri"/>
                        </a:rPr>
                        <a:t>Б</a:t>
                      </a:r>
                      <a:endParaRPr lang="ru-RU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latin typeface="+mj-lt"/>
                          <a:ea typeface="Calibri"/>
                          <a:cs typeface="Calibri"/>
                        </a:rPr>
                        <a:t>Д</a:t>
                      </a:r>
                      <a:endParaRPr lang="ru-RU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4023360" y="182880"/>
            <a:ext cx="365997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Станция 5</a:t>
            </a:r>
            <a:endParaRPr lang="ru-RU" sz="3200" b="1" dirty="0" smtClean="0"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 Unicode MS" pitchFamily="34" charset="-128"/>
                <a:cs typeface="Times New Roman" pitchFamily="18" charset="0"/>
              </a:rPr>
              <a:t> «ВИЗИТКА ТОВАРА»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21058" y="1544320"/>
            <a:ext cx="807954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+mj-lt"/>
              </a:rPr>
              <a:t>Ребята у вас на столе лежит набор продуктов: </a:t>
            </a:r>
          </a:p>
          <a:p>
            <a:pPr algn="ctr"/>
            <a:r>
              <a:rPr lang="ru-RU" sz="2800" b="1" dirty="0" smtClean="0">
                <a:latin typeface="+mj-lt"/>
              </a:rPr>
              <a:t>сок, молоко, консервы, шоколад</a:t>
            </a:r>
            <a:r>
              <a:rPr lang="ru-RU" sz="2800" dirty="0" smtClean="0">
                <a:latin typeface="+mj-lt"/>
              </a:rPr>
              <a:t>.</a:t>
            </a:r>
          </a:p>
          <a:p>
            <a:pPr algn="ctr"/>
            <a:r>
              <a:rPr lang="ru-RU" sz="2800" dirty="0" smtClean="0">
                <a:latin typeface="+mj-lt"/>
              </a:rPr>
              <a:t> Заполните таблицу. </a:t>
            </a:r>
            <a:endParaRPr lang="ru-RU" sz="2800" dirty="0">
              <a:latin typeface="+mj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79829" y="3125546"/>
          <a:ext cx="11591777" cy="2782888"/>
        </p:xfrm>
        <a:graphic>
          <a:graphicData uri="http://schemas.openxmlformats.org/drawingml/2006/table">
            <a:tbl>
              <a:tblPr/>
              <a:tblGrid>
                <a:gridCol w="1931761"/>
                <a:gridCol w="1931761"/>
                <a:gridCol w="1931761"/>
                <a:gridCol w="1931761"/>
                <a:gridCol w="1931761"/>
                <a:gridCol w="1932972"/>
              </a:tblGrid>
              <a:tr h="14777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+mj-lt"/>
                          <a:ea typeface="Arial Unicode MS"/>
                          <a:cs typeface="Calibri"/>
                        </a:rPr>
                        <a:t>Название товара</a:t>
                      </a:r>
                      <a:endParaRPr lang="ru-RU" sz="1800" b="1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+mj-lt"/>
                          <a:ea typeface="Arial Unicode MS"/>
                          <a:cs typeface="Calibri"/>
                        </a:rPr>
                        <a:t>Дата изготовления</a:t>
                      </a:r>
                      <a:endParaRPr lang="ru-RU" sz="1800" b="1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+mj-lt"/>
                          <a:ea typeface="Arial Unicode MS"/>
                          <a:cs typeface="Calibri"/>
                        </a:rPr>
                        <a:t>Срок годности</a:t>
                      </a:r>
                      <a:endParaRPr lang="ru-RU" sz="1800" b="1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+mj-lt"/>
                          <a:ea typeface="Arial Unicode MS"/>
                          <a:cs typeface="Calibri"/>
                        </a:rPr>
                        <a:t>Условия хранения</a:t>
                      </a:r>
                      <a:endParaRPr lang="ru-RU" sz="1800" b="1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+mj-lt"/>
                          <a:ea typeface="Arial Unicode MS"/>
                          <a:cs typeface="Calibri"/>
                        </a:rPr>
                        <a:t>Состав</a:t>
                      </a:r>
                      <a:endParaRPr lang="ru-RU" sz="1800" b="1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+mj-lt"/>
                          <a:ea typeface="Arial Unicode MS"/>
                          <a:cs typeface="Calibri"/>
                        </a:rPr>
                        <a:t>Цена</a:t>
                      </a:r>
                      <a:endParaRPr lang="ru-RU" sz="1800" b="1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2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2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2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2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4867422" y="260252"/>
            <a:ext cx="278473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Станция 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«У ЗОЛУШКИ»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16479" y="1616837"/>
            <a:ext cx="805140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+mj-lt"/>
              </a:rPr>
              <a:t>Придумайте и нарисуйте на листе А4 рекламу новых конфет, которые вы бы хотели производить на своей кондитерской фабрике. </a:t>
            </a:r>
            <a:endParaRPr lang="ru-RU" sz="2800" dirty="0">
              <a:latin typeface="+mj-lt"/>
            </a:endParaRPr>
          </a:p>
        </p:txBody>
      </p:sp>
      <p:pic>
        <p:nvPicPr>
          <p:cNvPr id="6" name="Рисунок 5" descr="Konfeta_3288"/>
          <p:cNvPicPr/>
          <p:nvPr/>
        </p:nvPicPr>
        <p:blipFill>
          <a:blip r:embed="rId2" cstate="print"/>
          <a:srcRect l="15178" t="22060" r="15361" b="25275"/>
          <a:stretch>
            <a:fillRect/>
          </a:stretch>
        </p:blipFill>
        <p:spPr bwMode="auto">
          <a:xfrm>
            <a:off x="4379741" y="3291840"/>
            <a:ext cx="4004604" cy="29260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506437" y="337625"/>
            <a:ext cx="1124008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Подведение итогов: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Все команды собираются вместе, волонтеры подсчитывают жетоны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и объявляется победитель.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pic>
        <p:nvPicPr>
          <p:cNvPr id="49154" name="Picture 2" descr="D:\Фин.-грамотность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30369" y="1817004"/>
            <a:ext cx="4705856" cy="31348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Рисунок 3" descr="C:\Users\Alena\Downloads\Документ_от_6_февраля_396889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3294" y="2270321"/>
            <a:ext cx="3243630" cy="4228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Alena\Downloads\Документ_от_6_февраля_39688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95361" y="2138291"/>
            <a:ext cx="3263704" cy="4276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D:\международный-день-спасибо-деньги-37949.jpeg"/>
          <p:cNvPicPr>
            <a:picLocks noChangeAspect="1" noChangeArrowheads="1"/>
          </p:cNvPicPr>
          <p:nvPr/>
        </p:nvPicPr>
        <p:blipFill>
          <a:blip r:embed="rId2" cstate="print"/>
          <a:srcRect r="456" b="3918"/>
          <a:stretch>
            <a:fillRect/>
          </a:stretch>
        </p:blipFill>
        <p:spPr bwMode="auto">
          <a:xfrm>
            <a:off x="-707854" y="0"/>
            <a:ext cx="13821507" cy="6858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239151" y="0"/>
            <a:ext cx="11732456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Цель: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altLang="zh-CN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Развитие финансовой грамотности обучающихся начальной школы</a:t>
            </a:r>
            <a:r>
              <a:rPr lang="en-US" altLang="zh-CN" sz="3000" dirty="0" smtClean="0"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altLang="zh-CN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ru-RU" altLang="zh-CN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altLang="zh-CN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Задачи:</a:t>
            </a:r>
            <a:r>
              <a:rPr kumimoji="0" lang="ru-RU" altLang="zh-CN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endParaRPr kumimoji="0" lang="ru-RU" altLang="zh-CN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altLang="zh-CN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1.  Способствовать формированию экономического образа мышления.</a:t>
            </a:r>
            <a:endParaRPr kumimoji="0" lang="ru-RU" altLang="zh-CN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kumimoji="0" lang="en-US" altLang="zh-CN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2. </a:t>
            </a:r>
            <a:r>
              <a:rPr kumimoji="0" lang="ru-RU" altLang="zh-CN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Воспитывать ответственность и нравственное поведение в области экономических отношений в быту.</a:t>
            </a:r>
            <a:endParaRPr kumimoji="0" lang="ru-RU" altLang="zh-CN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kumimoji="0" lang="en-US" altLang="zh-CN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3. </a:t>
            </a:r>
            <a:r>
              <a:rPr kumimoji="0" lang="ru-RU" altLang="zh-CN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Формировать опыт применения полученных знаний и умений для решения элементарных вопросов в области финансовой грамотности учащихся.</a:t>
            </a:r>
            <a:endParaRPr kumimoji="0" lang="ru-RU" altLang="zh-CN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lang="en-US" altLang="zh-CN" sz="3000" dirty="0" smtClean="0">
                <a:latin typeface="+mj-lt"/>
                <a:ea typeface="Calibri" pitchFamily="34" charset="0"/>
                <a:cs typeface="Times New Roman" pitchFamily="18" charset="0"/>
              </a:rPr>
              <a:t>4. </a:t>
            </a:r>
            <a:r>
              <a:rPr kumimoji="0" lang="ru-RU" altLang="zh-CN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Формирование у учащихся навыков индивидуальной и групповой работы.</a:t>
            </a:r>
            <a:endParaRPr kumimoji="0" lang="ru-RU" altLang="zh-CN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39750" algn="l"/>
              </a:tabLst>
            </a:pPr>
            <a:r>
              <a:rPr kumimoji="0" lang="en-US" altLang="zh-CN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5. </a:t>
            </a:r>
            <a:r>
              <a:rPr kumimoji="0" lang="ru-RU" altLang="zh-CN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Р</a:t>
            </a:r>
            <a:r>
              <a:rPr kumimoji="0" lang="ru-RU" altLang="zh-CN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Calibri" pitchFamily="34" charset="0"/>
              </a:rPr>
              <a:t>азвитие мыслительной деятельности, самостоятельной работы, творческих возможностей и</a:t>
            </a:r>
            <a:r>
              <a:rPr kumimoji="0" lang="ru-RU" altLang="zh-CN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расширение  кругозора учащихся.</a:t>
            </a:r>
            <a:endParaRPr kumimoji="0" lang="ru-RU" altLang="zh-CN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41819" y="0"/>
          <a:ext cx="4861169" cy="1046568"/>
        </p:xfrm>
        <a:graphic>
          <a:graphicData uri="http://schemas.openxmlformats.org/drawingml/2006/table">
            <a:tbl>
              <a:tblPr/>
              <a:tblGrid>
                <a:gridCol w="4861169"/>
              </a:tblGrid>
              <a:tr h="10465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latin typeface="+mj-lt"/>
                          <a:ea typeface="Calibri"/>
                          <a:cs typeface="Calibri"/>
                        </a:rPr>
                        <a:t>Станция </a:t>
                      </a:r>
                      <a:r>
                        <a:rPr lang="ru-RU" sz="3200" b="1" dirty="0" smtClean="0">
                          <a:latin typeface="+mj-lt"/>
                          <a:ea typeface="Calibri"/>
                          <a:cs typeface="Calibri"/>
                        </a:rPr>
                        <a:t>1</a:t>
                      </a:r>
                      <a:endParaRPr lang="en-US" sz="3200" b="1" dirty="0" smtClean="0">
                        <a:latin typeface="+mj-lt"/>
                        <a:ea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latin typeface="+mj-lt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3200" b="1" dirty="0">
                          <a:latin typeface="+mj-lt"/>
                          <a:ea typeface="Calibri"/>
                          <a:cs typeface="Calibri"/>
                        </a:rPr>
                        <a:t>«ТРУД»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29995" y="1744398"/>
          <a:ext cx="10522633" cy="2804160"/>
        </p:xfrm>
        <a:graphic>
          <a:graphicData uri="http://schemas.openxmlformats.org/drawingml/2006/table">
            <a:tbl>
              <a:tblPr/>
              <a:tblGrid>
                <a:gridCol w="5260767"/>
                <a:gridCol w="5261866"/>
              </a:tblGrid>
              <a:tr h="5542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latin typeface="+mj-lt"/>
                          <a:ea typeface="Calibri"/>
                          <a:cs typeface="Calibri"/>
                        </a:rPr>
                        <a:t>А</a:t>
                      </a:r>
                      <a:r>
                        <a:rPr lang="ru-RU" sz="3200" dirty="0">
                          <a:latin typeface="+mj-lt"/>
                          <a:ea typeface="Calibri"/>
                          <a:cs typeface="Calibri"/>
                        </a:rPr>
                        <a:t>  «Без труда не вытащишь</a:t>
                      </a:r>
                      <a:endParaRPr lang="ru-RU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3200">
                          <a:latin typeface="+mj-lt"/>
                          <a:ea typeface="Calibri"/>
                          <a:cs typeface="Calibri"/>
                        </a:rPr>
                        <a:t>лучше большого безделья»</a:t>
                      </a:r>
                      <a:endParaRPr lang="ru-RU" sz="24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2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latin typeface="+mj-lt"/>
                          <a:ea typeface="Calibri"/>
                          <a:cs typeface="Calibri"/>
                        </a:rPr>
                        <a:t>Б  </a:t>
                      </a:r>
                      <a:r>
                        <a:rPr lang="ru-RU" sz="3200" dirty="0">
                          <a:latin typeface="+mj-lt"/>
                          <a:ea typeface="Calibri"/>
                          <a:cs typeface="Calibri"/>
                        </a:rPr>
                        <a:t>«От труда здоровеют,</a:t>
                      </a:r>
                      <a:endParaRPr lang="ru-RU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3200" dirty="0" smtClean="0">
                          <a:latin typeface="+mj-lt"/>
                          <a:ea typeface="Calibri"/>
                          <a:cs typeface="Calibri"/>
                        </a:rPr>
                        <a:t>2. </a:t>
                      </a:r>
                      <a:r>
                        <a:rPr lang="ru-RU" sz="3200" dirty="0" smtClean="0">
                          <a:latin typeface="+mj-lt"/>
                          <a:ea typeface="Calibri"/>
                          <a:cs typeface="Calibri"/>
                        </a:rPr>
                        <a:t>гуляй </a:t>
                      </a:r>
                      <a:r>
                        <a:rPr lang="ru-RU" sz="3200" dirty="0">
                          <a:latin typeface="+mj-lt"/>
                          <a:ea typeface="Calibri"/>
                          <a:cs typeface="Calibri"/>
                        </a:rPr>
                        <a:t>смело»</a:t>
                      </a:r>
                      <a:endParaRPr lang="ru-RU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2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latin typeface="+mj-lt"/>
                          <a:ea typeface="Calibri"/>
                          <a:cs typeface="Calibri"/>
                        </a:rPr>
                        <a:t>В </a:t>
                      </a:r>
                      <a:r>
                        <a:rPr lang="ru-RU" sz="3200" dirty="0">
                          <a:latin typeface="+mj-lt"/>
                          <a:ea typeface="Calibri"/>
                          <a:cs typeface="Calibri"/>
                        </a:rPr>
                        <a:t> «Маленькое дело</a:t>
                      </a:r>
                      <a:endParaRPr lang="ru-RU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3200" dirty="0" smtClean="0">
                          <a:latin typeface="+mj-lt"/>
                          <a:ea typeface="Calibri"/>
                          <a:cs typeface="Calibri"/>
                        </a:rPr>
                        <a:t>3. </a:t>
                      </a:r>
                      <a:r>
                        <a:rPr lang="ru-RU" sz="3200" dirty="0" smtClean="0">
                          <a:latin typeface="+mj-lt"/>
                          <a:ea typeface="Calibri"/>
                          <a:cs typeface="Calibri"/>
                        </a:rPr>
                        <a:t>и </a:t>
                      </a:r>
                      <a:r>
                        <a:rPr lang="ru-RU" sz="3200" dirty="0">
                          <a:latin typeface="+mj-lt"/>
                          <a:ea typeface="Calibri"/>
                          <a:cs typeface="Calibri"/>
                        </a:rPr>
                        <a:t>рыбку из пруда»</a:t>
                      </a:r>
                      <a:endParaRPr lang="ru-RU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2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+mj-lt"/>
                          <a:ea typeface="Calibri"/>
                          <a:cs typeface="Calibri"/>
                        </a:rPr>
                        <a:t>Г </a:t>
                      </a:r>
                      <a:r>
                        <a:rPr lang="ru-RU" sz="3200">
                          <a:latin typeface="+mj-lt"/>
                          <a:ea typeface="Calibri"/>
                          <a:cs typeface="Calibri"/>
                        </a:rPr>
                        <a:t>«Сделал дело,</a:t>
                      </a:r>
                      <a:endParaRPr lang="ru-RU" sz="24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3200" dirty="0" smtClean="0">
                          <a:latin typeface="+mj-lt"/>
                          <a:ea typeface="Calibri"/>
                          <a:cs typeface="Calibri"/>
                        </a:rPr>
                        <a:t>4. </a:t>
                      </a:r>
                      <a:r>
                        <a:rPr lang="ru-RU" sz="3200" dirty="0" smtClean="0">
                          <a:latin typeface="+mj-lt"/>
                          <a:ea typeface="Calibri"/>
                          <a:cs typeface="Calibri"/>
                        </a:rPr>
                        <a:t>а </a:t>
                      </a:r>
                      <a:r>
                        <a:rPr lang="ru-RU" sz="3200" dirty="0">
                          <a:latin typeface="+mj-lt"/>
                          <a:ea typeface="Calibri"/>
                          <a:cs typeface="Calibri"/>
                        </a:rPr>
                        <a:t>от лени болеют»</a:t>
                      </a:r>
                      <a:endParaRPr lang="ru-RU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2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3200" b="1">
                          <a:latin typeface="+mj-lt"/>
                          <a:ea typeface="Calibri"/>
                          <a:cs typeface="Calibri"/>
                        </a:rPr>
                        <a:t>Д  «</a:t>
                      </a:r>
                      <a:r>
                        <a:rPr lang="ru-RU" sz="3200">
                          <a:latin typeface="+mj-lt"/>
                          <a:ea typeface="Calibri"/>
                          <a:cs typeface="Calibri"/>
                        </a:rPr>
                        <a:t>Без денег торговать</a:t>
                      </a:r>
                      <a:endParaRPr lang="ru-RU" sz="24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3200" dirty="0" smtClean="0">
                          <a:latin typeface="+mj-lt"/>
                          <a:ea typeface="Calibri"/>
                          <a:cs typeface="Calibri"/>
                        </a:rPr>
                        <a:t>5</a:t>
                      </a:r>
                      <a:r>
                        <a:rPr lang="en-US" sz="3200" dirty="0" smtClean="0">
                          <a:latin typeface="+mj-lt"/>
                          <a:ea typeface="Calibri"/>
                          <a:cs typeface="Calibri"/>
                        </a:rPr>
                        <a:t>. </a:t>
                      </a:r>
                      <a:r>
                        <a:rPr lang="ru-RU" sz="3200" dirty="0" smtClean="0">
                          <a:latin typeface="+mj-lt"/>
                          <a:ea typeface="Calibri"/>
                          <a:cs typeface="Calibri"/>
                        </a:rPr>
                        <a:t>как </a:t>
                      </a:r>
                      <a:r>
                        <a:rPr lang="ru-RU" sz="3200" dirty="0">
                          <a:latin typeface="+mj-lt"/>
                          <a:ea typeface="Calibri"/>
                          <a:cs typeface="Calibri"/>
                        </a:rPr>
                        <a:t>без соли хлебать»</a:t>
                      </a:r>
                      <a:endParaRPr lang="ru-RU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523483" y="1148249"/>
            <a:ext cx="67810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+mj-lt"/>
              </a:rPr>
              <a:t>Отгадайте, какие пословицы зашифрованы.</a:t>
            </a:r>
            <a:endParaRPr lang="ru-RU" sz="2800" dirty="0">
              <a:latin typeface="+mj-lt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215711" y="4797083"/>
          <a:ext cx="7350319" cy="1361871"/>
        </p:xfrm>
        <a:graphic>
          <a:graphicData uri="http://schemas.openxmlformats.org/drawingml/2006/table">
            <a:tbl>
              <a:tblPr/>
              <a:tblGrid>
                <a:gridCol w="1469079"/>
                <a:gridCol w="1470310"/>
                <a:gridCol w="1470310"/>
                <a:gridCol w="1470310"/>
                <a:gridCol w="1470310"/>
              </a:tblGrid>
              <a:tr h="380647">
                <a:tc>
                  <a:txBody>
                    <a:bodyPr/>
                    <a:lstStyle/>
                    <a:p>
                      <a:pPr marL="201295" indent="-2012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latin typeface="+mj-lt"/>
                          <a:ea typeface="Calibri"/>
                          <a:cs typeface="Calibri"/>
                        </a:rPr>
                        <a:t>А</a:t>
                      </a:r>
                      <a:endParaRPr lang="ru-RU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latin typeface="+mj-lt"/>
                          <a:ea typeface="Calibri"/>
                          <a:cs typeface="Calibri"/>
                        </a:rPr>
                        <a:t>Б</a:t>
                      </a:r>
                      <a:endParaRPr lang="ru-RU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+mj-lt"/>
                          <a:ea typeface="Calibri"/>
                          <a:cs typeface="Calibri"/>
                        </a:rPr>
                        <a:t>В</a:t>
                      </a:r>
                      <a:endParaRPr lang="ru-RU" sz="24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+mj-lt"/>
                          <a:ea typeface="Calibri"/>
                          <a:cs typeface="Calibri"/>
                        </a:rPr>
                        <a:t>Г</a:t>
                      </a:r>
                      <a:endParaRPr lang="ru-RU" sz="24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+mj-lt"/>
                          <a:ea typeface="Calibri"/>
                          <a:cs typeface="Calibri"/>
                        </a:rPr>
                        <a:t>Д</a:t>
                      </a:r>
                      <a:endParaRPr lang="ru-RU" sz="24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10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+mj-lt"/>
                          <a:ea typeface="Calibri"/>
                          <a:cs typeface="Calibri"/>
                        </a:rPr>
                        <a:t>3</a:t>
                      </a:r>
                      <a:endParaRPr lang="ru-RU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+mj-lt"/>
                          <a:ea typeface="Calibri"/>
                          <a:cs typeface="Calibri"/>
                        </a:rPr>
                        <a:t>4</a:t>
                      </a:r>
                      <a:endParaRPr lang="ru-RU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+mj-lt"/>
                          <a:ea typeface="Calibri"/>
                          <a:cs typeface="Calibri"/>
                        </a:rPr>
                        <a:t>1</a:t>
                      </a:r>
                      <a:endParaRPr lang="ru-RU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+mj-lt"/>
                          <a:ea typeface="Calibri"/>
                          <a:cs typeface="Calibri"/>
                        </a:rPr>
                        <a:t>2</a:t>
                      </a:r>
                      <a:endParaRPr lang="ru-RU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+mj-lt"/>
                          <a:ea typeface="Calibri"/>
                          <a:cs typeface="Calibri"/>
                        </a:rPr>
                        <a:t>5</a:t>
                      </a:r>
                      <a:endParaRPr lang="ru-RU" sz="24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713873" y="182880"/>
            <a:ext cx="4600134" cy="10772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Станция 2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«УГАДАЙ, КТО СКАЗАЛ?»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815925" y="1392701"/>
            <a:ext cx="1080295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Кому из мультипликационных героев принадлежат следующие слова: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74198" y="2104850"/>
            <a:ext cx="70535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+mj-lt"/>
              </a:rPr>
              <a:t>1. "Средства у нас есть. У нас ума не хватает" </a:t>
            </a:r>
            <a:endParaRPr lang="ru-RU" sz="2800" b="1" dirty="0">
              <a:latin typeface="+mj-lt"/>
            </a:endParaRPr>
          </a:p>
        </p:txBody>
      </p:sp>
      <p:sp>
        <p:nvSpPr>
          <p:cNvPr id="16388" name="AutoShape 4" descr="http://purmix.ru/images/uroki/karand/sovetskie_multfilmy/kak_narisovat_kota_matroskina_iz_troe_iz_prostokvashin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90" name="AutoShape 6" descr="http://purmix.ru/images/uroki/karand/sovetskie_multfilmy/kak_narisovat_kota_matroskina_iz_troe_iz_prostokvashin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391" name="Picture 7" descr="D:\kak_narisovat_kota_matroskina_iz_troe_iz_prostokvashin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27767" y="2751627"/>
            <a:ext cx="4686300" cy="33242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Прямоугольник 7"/>
          <p:cNvSpPr/>
          <p:nvPr/>
        </p:nvSpPr>
        <p:spPr>
          <a:xfrm>
            <a:off x="3903194" y="6198548"/>
            <a:ext cx="40110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+mj-lt"/>
              </a:rPr>
              <a:t>Кот </a:t>
            </a:r>
            <a:r>
              <a:rPr lang="ru-RU" sz="2000" b="1" dirty="0" err="1" smtClean="0">
                <a:latin typeface="+mj-lt"/>
              </a:rPr>
              <a:t>Матроскин</a:t>
            </a:r>
            <a:r>
              <a:rPr lang="ru-RU" sz="2000" b="1" dirty="0" smtClean="0">
                <a:latin typeface="+mj-lt"/>
              </a:rPr>
              <a:t> из "</a:t>
            </a:r>
            <a:r>
              <a:rPr lang="ru-RU" sz="2000" b="1" dirty="0" err="1" smtClean="0">
                <a:latin typeface="+mj-lt"/>
              </a:rPr>
              <a:t>Простоквашино</a:t>
            </a:r>
            <a:r>
              <a:rPr lang="ru-RU" sz="2000" b="1" dirty="0" smtClean="0">
                <a:latin typeface="+mj-lt"/>
              </a:rPr>
              <a:t>"</a:t>
            </a:r>
            <a:endParaRPr lang="ru-RU" sz="2000" dirty="0">
              <a:latin typeface="+mj-lt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01858" y="324787"/>
            <a:ext cx="1056483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+mj-lt"/>
              </a:rPr>
              <a:t>2. "Ах, владеть подвалом хорошо, но еще лучше купаться в этих прохладных кругленьких монетах. Чудесно нырять в них как дельфин и как суслик в них зарываться, подбрасывать их вверх и этим дождем наслаждаться" </a:t>
            </a:r>
            <a:endParaRPr lang="ru-RU" sz="2800" b="1" dirty="0">
              <a:latin typeface="+mj-lt"/>
            </a:endParaRPr>
          </a:p>
        </p:txBody>
      </p:sp>
      <p:pic>
        <p:nvPicPr>
          <p:cNvPr id="34818" name="Picture 2" descr="D:\skrudzh620-92208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27656" y="2334724"/>
            <a:ext cx="5423975" cy="356057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3918998" y="6114143"/>
            <a:ext cx="40815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err="1" smtClean="0">
                <a:latin typeface="+mj-lt"/>
              </a:rPr>
              <a:t>Скрудж</a:t>
            </a:r>
            <a:r>
              <a:rPr lang="ru-RU" sz="2000" b="1" dirty="0" smtClean="0">
                <a:latin typeface="+mj-lt"/>
              </a:rPr>
              <a:t> </a:t>
            </a:r>
            <a:r>
              <a:rPr lang="ru-RU" sz="2000" b="1" dirty="0" err="1" smtClean="0">
                <a:latin typeface="+mj-lt"/>
              </a:rPr>
              <a:t>Макдак</a:t>
            </a:r>
            <a:r>
              <a:rPr lang="ru-RU" sz="2000" b="1" dirty="0" smtClean="0">
                <a:latin typeface="+mj-lt"/>
              </a:rPr>
              <a:t> из "Утиных историй"</a:t>
            </a:r>
            <a:endParaRPr lang="ru-RU" sz="2000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1519" y="418906"/>
            <a:ext cx="104944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+mj-lt"/>
              </a:rPr>
              <a:t>3. "В наше время даже сейфу нельзя доверять. </a:t>
            </a:r>
          </a:p>
          <a:p>
            <a:pPr algn="ctr"/>
            <a:r>
              <a:rPr lang="ru-RU" sz="2800" b="1" dirty="0" smtClean="0">
                <a:latin typeface="+mj-lt"/>
              </a:rPr>
              <a:t>Как это сложно иметь миллион" </a:t>
            </a:r>
            <a:endParaRPr lang="ru-RU" sz="2800" b="1" dirty="0">
              <a:latin typeface="+mj-lt"/>
            </a:endParaRPr>
          </a:p>
        </p:txBody>
      </p:sp>
      <p:pic>
        <p:nvPicPr>
          <p:cNvPr id="35842" name="Picture 2" descr="D:\23fc03194f5de4700307975d5015bf8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91840" y="1812093"/>
            <a:ext cx="5199185" cy="389938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3380453" y="5931264"/>
            <a:ext cx="52341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err="1" smtClean="0">
                <a:latin typeface="+mj-lt"/>
              </a:rPr>
              <a:t>Беладонна</a:t>
            </a:r>
            <a:r>
              <a:rPr lang="ru-RU" sz="2000" b="1" dirty="0" smtClean="0">
                <a:latin typeface="+mj-lt"/>
              </a:rPr>
              <a:t>, "Приключение поросенка Фунтика"</a:t>
            </a:r>
            <a:endParaRPr lang="ru-RU" sz="2000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56824" y="250094"/>
            <a:ext cx="888140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+mj-lt"/>
              </a:rPr>
              <a:t>4. "Чтобы продать что-нибудь ненужное, нужно сначала купить что-нибудь ненужное, а у нас денег нет" </a:t>
            </a:r>
            <a:endParaRPr lang="ru-RU" sz="2800" b="1" dirty="0">
              <a:latin typeface="+mj-lt"/>
            </a:endParaRPr>
          </a:p>
        </p:txBody>
      </p:sp>
      <p:pic>
        <p:nvPicPr>
          <p:cNvPr id="36866" name="Picture 2" descr="D:\imgprevi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9299" y="1621007"/>
            <a:ext cx="5627077" cy="38133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4033344" y="5678044"/>
            <a:ext cx="37689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+mj-lt"/>
              </a:rPr>
              <a:t>Дядя Федор из "</a:t>
            </a:r>
            <a:r>
              <a:rPr lang="ru-RU" sz="2000" b="1" dirty="0" err="1" smtClean="0">
                <a:latin typeface="+mj-lt"/>
              </a:rPr>
              <a:t>Простоквашино</a:t>
            </a:r>
            <a:r>
              <a:rPr lang="ru-RU" sz="2000" b="1" dirty="0" smtClean="0">
                <a:latin typeface="+mj-lt"/>
              </a:rPr>
              <a:t>"</a:t>
            </a:r>
            <a:endParaRPr lang="ru-RU" sz="2000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02688" y="444863"/>
            <a:ext cx="79512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+mj-lt"/>
              </a:rPr>
              <a:t>5. "А хотя бы я и жадничаю, зато от чистого сердца" </a:t>
            </a:r>
            <a:endParaRPr lang="ru-RU" sz="2800" b="1" dirty="0">
              <a:latin typeface="+mj-lt"/>
            </a:endParaRPr>
          </a:p>
        </p:txBody>
      </p:sp>
      <p:pic>
        <p:nvPicPr>
          <p:cNvPr id="37890" name="Picture 2" descr="D:\hqdefaul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9495" y="1362807"/>
            <a:ext cx="5826369" cy="436977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4204780" y="5931263"/>
            <a:ext cx="43508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+mj-lt"/>
              </a:rPr>
              <a:t>Мужик из "Падал прошлогодний снег"</a:t>
            </a:r>
            <a:endParaRPr lang="ru-RU" sz="2000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7955" y="205712"/>
            <a:ext cx="82926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+mj-lt"/>
              </a:rPr>
              <a:t>6. "А я ничего выписывать не буду! Я экономить буду" </a:t>
            </a:r>
            <a:endParaRPr lang="ru-RU" sz="2800" b="1" dirty="0">
              <a:latin typeface="+mj-lt"/>
            </a:endParaRPr>
          </a:p>
        </p:txBody>
      </p:sp>
      <p:pic>
        <p:nvPicPr>
          <p:cNvPr id="38914" name="Picture 2" descr="D:\42425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98631" y="1132595"/>
            <a:ext cx="4924864" cy="37182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4339292" y="5312285"/>
            <a:ext cx="382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Кот </a:t>
            </a:r>
            <a:r>
              <a:rPr lang="ru-RU" b="1" dirty="0" err="1" smtClean="0"/>
              <a:t>Матроскин</a:t>
            </a:r>
            <a:r>
              <a:rPr lang="ru-RU" b="1" dirty="0" smtClean="0"/>
              <a:t> из "</a:t>
            </a:r>
            <a:r>
              <a:rPr lang="ru-RU" b="1" dirty="0" err="1" smtClean="0"/>
              <a:t>Простоквашино</a:t>
            </a:r>
            <a:r>
              <a:rPr lang="ru-RU" b="1" dirty="0" smtClean="0"/>
              <a:t>"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609</Words>
  <Application>Microsoft Office PowerPoint</Application>
  <PresentationFormat>Широкоэкранный</PresentationFormat>
  <Paragraphs>122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 Unicode MS</vt:lpstr>
      <vt:lpstr>宋体</vt:lpstr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Вишенская СШ</cp:lastModifiedBy>
  <cp:revision>51</cp:revision>
  <dcterms:created xsi:type="dcterms:W3CDTF">2016-12-08T13:45:15Z</dcterms:created>
  <dcterms:modified xsi:type="dcterms:W3CDTF">2022-12-01T13:47:29Z</dcterms:modified>
</cp:coreProperties>
</file>