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65" r:id="rId4"/>
    <p:sldId id="257" r:id="rId5"/>
    <p:sldId id="259" r:id="rId6"/>
    <p:sldId id="260" r:id="rId7"/>
    <p:sldId id="263" r:id="rId8"/>
    <p:sldId id="264" r:id="rId9"/>
    <p:sldId id="267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1C9C4-4F7F-4F55-8A6D-13098E363EDE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5D252-155A-4740-9035-F8874DF6DB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5D252-155A-4740-9035-F8874DF6DB9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catherineasquithgallery.com/uploads/posts/2021-03/1614841533_40-p-fon-matematika-40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3994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1C45-2AAD-42A8-B3D9-F15838252CB6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45B58-47B7-4E79-8AC9-7E80EF842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.pinimg.com/originals/24/70/35/24703501b9da6f10e6749252e24d6bfa.jpg" TargetMode="External"/><Relationship Id="rId3" Type="http://schemas.openxmlformats.org/officeDocument/2006/relationships/hyperlink" Target="https://www.pngmart.com/files/12/Plain-Yellow-Easter-Egg-PNG-Transparent-Image.png" TargetMode="External"/><Relationship Id="rId7" Type="http://schemas.openxmlformats.org/officeDocument/2006/relationships/hyperlink" Target="https://st2.depositphotos.com/1020070/6444/v/950/depositphotos_64440215-stock-illustration-hens-incubating-their-eggs.jpg" TargetMode="External"/><Relationship Id="rId2" Type="http://schemas.openxmlformats.org/officeDocument/2006/relationships/hyperlink" Target="https://catherineasquithgallery.com/uploads/posts/2021-03/1614841533_40-p-fon-matematika-40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camper.com/portfolio/illustration/img/beckon-broken-egg.png" TargetMode="External"/><Relationship Id="rId5" Type="http://schemas.openxmlformats.org/officeDocument/2006/relationships/hyperlink" Target="http://www.clipartbest.com/cliparts/9cp/LzK/9cpLzK5oi.png" TargetMode="External"/><Relationship Id="rId4" Type="http://schemas.openxmlformats.org/officeDocument/2006/relationships/hyperlink" Target="https://catherineasquithgallery.com/uploads/posts/2021-03/1614593337_56-p-mishka-na-belom-fone-62.png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 rot="20264542">
            <a:off x="5765383" y="4626548"/>
            <a:ext cx="718240" cy="48167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https://st2.depositphotos.com/1020070/6444/v/950/depositphotos_64440215-stock-illustration-hens-incubating-their-egg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23" t="26260" r="49090" b="6912"/>
          <a:stretch>
            <a:fillRect/>
          </a:stretch>
        </p:blipFill>
        <p:spPr bwMode="auto">
          <a:xfrm flipH="1">
            <a:off x="5076056" y="3717032"/>
            <a:ext cx="1608928" cy="1584176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6205" y="3038183"/>
            <a:ext cx="81115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Про курочку 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800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ябу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, золотые и простые яйца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s://x-lines.ru/letters/i/cyrillicfancy/0691/dc2127/40/1/4n1pdy6ozzemiwcg4nhpbxsozzembwf54ggpbxqosdea6egosxeabwfo4n6pbxstomem5wf64gy7dyst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5659" y="332656"/>
            <a:ext cx="6562725" cy="533400"/>
          </a:xfrm>
          <a:prstGeom prst="rect">
            <a:avLst/>
          </a:prstGeom>
          <a:noFill/>
        </p:spPr>
      </p:pic>
      <p:pic>
        <p:nvPicPr>
          <p:cNvPr id="9222" name="Picture 6" descr="https://x-lines.ru/letters/i/cyrillicfancy/0588/51b749/40/1/4nqpbcgtomemmwfh4napdysozdeaxwfi4gy7bqsosdea6egosxeabwfo4n6pbxstomem5wf64gy7dysttoonycjy4n7pbq6osdeadwcb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546497"/>
            <a:ext cx="7219950" cy="514351"/>
          </a:xfrm>
          <a:prstGeom prst="rect">
            <a:avLst/>
          </a:prstGeom>
          <a:noFill/>
        </p:spPr>
      </p:pic>
      <p:pic>
        <p:nvPicPr>
          <p:cNvPr id="9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3635896" y="3933056"/>
            <a:ext cx="992542" cy="1224136"/>
          </a:xfrm>
          <a:prstGeom prst="rect">
            <a:avLst/>
          </a:prstGeom>
          <a:noFill/>
        </p:spPr>
      </p:pic>
      <p:pic>
        <p:nvPicPr>
          <p:cNvPr id="11" name="Picture 2" descr="https://catherineasquithgallery.com/uploads/posts/2021-03/1614593337_56-p-mishka-na-belom-fone-62.png"/>
          <p:cNvPicPr>
            <a:picLocks noChangeAspect="1" noChangeArrowheads="1"/>
          </p:cNvPicPr>
          <p:nvPr/>
        </p:nvPicPr>
        <p:blipFill>
          <a:blip r:embed="rId7" cstate="print"/>
          <a:srcRect l="36250" t="37500" r="27500" b="18750"/>
          <a:stretch>
            <a:fillRect/>
          </a:stretch>
        </p:blipFill>
        <p:spPr bwMode="auto">
          <a:xfrm flipH="1">
            <a:off x="2123728" y="3933056"/>
            <a:ext cx="894957" cy="108012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17C5CC-A501-E2D6-4A01-3C43D2D5E3B8}"/>
              </a:ext>
            </a:extLst>
          </p:cNvPr>
          <p:cNvSpPr txBox="1"/>
          <p:nvPr/>
        </p:nvSpPr>
        <p:spPr>
          <a:xfrm>
            <a:off x="1259632" y="2554192"/>
            <a:ext cx="55983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Работу выполнила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учитель начальных классов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МБОУ  «</a:t>
            </a:r>
            <a:r>
              <a:rPr lang="ru-RU" sz="1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Вишенская</a:t>
            </a: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СШ»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Белогорского района Республики Крым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Усенова </a:t>
            </a:r>
            <a:r>
              <a:rPr lang="ru-RU" sz="1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Эльзара</a:t>
            </a: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Кайсаровна</a:t>
            </a:r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586E7-E873-ADD3-3574-E7FA537A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атематическая грамотность младшего школьника как компонент функциональной  грамотности">
            <a:extLst>
              <a:ext uri="{FF2B5EF4-FFF2-40B4-BE49-F238E27FC236}">
                <a16:creationId xmlns:a16="http://schemas.microsoft.com/office/drawing/2014/main" id="{C0047738-64FB-F9A4-7B2B-6AD14E3713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4638"/>
            <a:ext cx="6984776" cy="524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512739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200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Comic Sans MS" pitchFamily="66" charset="0"/>
              </a:rPr>
              <a:t>                          </a:t>
            </a:r>
            <a:r>
              <a:rPr lang="ru-RU" sz="2000" b="1" dirty="0">
                <a:solidFill>
                  <a:srgbClr val="0070C0"/>
                </a:solidFill>
                <a:latin typeface="Comic Sans MS" pitchFamily="66" charset="0"/>
              </a:rPr>
              <a:t>Дорогой друг!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Comic Sans MS" pitchFamily="66" charset="0"/>
              </a:rPr>
              <a:t>     Для того, чтобы быть успешным в обучении, ты должен прежде всего уметь работать с информацией: находить её, отделять нужное от ненужного, проверять факты, анализировать, обобщать и – что очень важно – перекладывать на собственный опыт. 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Comic Sans MS" pitchFamily="66" charset="0"/>
              </a:rPr>
              <a:t>     Функциональная грамотность – это способность применять знания, полученные в школе, для решения повседневных задач.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Comic Sans MS" pitchFamily="66" charset="0"/>
              </a:rPr>
              <a:t>     В разделе «Математическая грамотность» ты будешь помогать героям сказок решать непростые задачи, применять математические законы и правила в жизни.</a:t>
            </a:r>
          </a:p>
          <a:p>
            <a:pPr algn="just"/>
            <a:r>
              <a:rPr lang="ru-RU" sz="2000" dirty="0">
                <a:solidFill>
                  <a:srgbClr val="0070C0"/>
                </a:solidFill>
                <a:latin typeface="Comic Sans MS" pitchFamily="66" charset="0"/>
              </a:rPr>
              <a:t>                          </a:t>
            </a:r>
            <a:r>
              <a:rPr lang="ru-RU" sz="2000" b="1" dirty="0">
                <a:solidFill>
                  <a:srgbClr val="0070C0"/>
                </a:solidFill>
                <a:latin typeface="Comic Sans MS" pitchFamily="66" charset="0"/>
              </a:rPr>
              <a:t>Желаю удачи!</a:t>
            </a: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79512" y="4401686"/>
            <a:ext cx="87849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Раскрась 3 яйца жёлтым цветом – это будут золотые яйца, а остальные – простые </a:t>
            </a:r>
          </a:p>
          <a:p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Сколько простых яиц?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851920" y="5517288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30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2555776" y="2708920"/>
            <a:ext cx="1224136" cy="1595086"/>
          </a:xfrm>
          <a:prstGeom prst="rect">
            <a:avLst/>
          </a:prstGeom>
          <a:noFill/>
        </p:spPr>
      </p:pic>
      <p:pic>
        <p:nvPicPr>
          <p:cNvPr id="28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1331640" y="2708920"/>
            <a:ext cx="1224136" cy="159508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99592" y="620688"/>
            <a:ext cx="7812868" cy="1055608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800" b="1" dirty="0"/>
              <a:t>Жили - были дед да баба. И была у них курочка Ряба. Снесла курочка простые и золотые яички.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1671191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Впиши пропущенное число.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227687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Курочка снесла всего      яиц</a:t>
            </a:r>
            <a:r>
              <a:rPr lang="ru-RU" sz="2400" dirty="0">
                <a:solidFill>
                  <a:srgbClr val="0070C0"/>
                </a:solidFill>
                <a:latin typeface="Comic Sans MS" pitchFamily="66" charset="0"/>
              </a:rPr>
              <a:t>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79912" y="2204864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5896" y="18864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Задание 1. </a:t>
            </a:r>
            <a:endParaRPr lang="ru-RU" sz="2400" dirty="0"/>
          </a:p>
        </p:txBody>
      </p:sp>
      <p:pic>
        <p:nvPicPr>
          <p:cNvPr id="20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6228184" y="2708920"/>
            <a:ext cx="1224136" cy="1595086"/>
          </a:xfrm>
          <a:prstGeom prst="rect">
            <a:avLst/>
          </a:prstGeom>
          <a:noFill/>
        </p:spPr>
      </p:pic>
      <p:pic>
        <p:nvPicPr>
          <p:cNvPr id="21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7452320" y="2708920"/>
            <a:ext cx="1224136" cy="1595086"/>
          </a:xfrm>
          <a:prstGeom prst="rect">
            <a:avLst/>
          </a:prstGeom>
          <a:noFill/>
        </p:spPr>
      </p:pic>
      <p:pic>
        <p:nvPicPr>
          <p:cNvPr id="22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5004048" y="2708920"/>
            <a:ext cx="1224136" cy="1595086"/>
          </a:xfrm>
          <a:prstGeom prst="rect">
            <a:avLst/>
          </a:prstGeom>
          <a:noFill/>
        </p:spPr>
      </p:pic>
      <p:pic>
        <p:nvPicPr>
          <p:cNvPr id="23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3779912" y="2708920"/>
            <a:ext cx="1224136" cy="1595086"/>
          </a:xfrm>
          <a:prstGeom prst="rect">
            <a:avLst/>
          </a:prstGeom>
          <a:noFill/>
        </p:spPr>
      </p:pic>
      <p:pic>
        <p:nvPicPr>
          <p:cNvPr id="25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/>
          <a:srcRect l="16349" t="10899" r="23705" b="10989"/>
          <a:stretch>
            <a:fillRect/>
          </a:stretch>
        </p:blipFill>
        <p:spPr bwMode="auto">
          <a:xfrm>
            <a:off x="107504" y="2708920"/>
            <a:ext cx="1224136" cy="1595086"/>
          </a:xfrm>
          <a:prstGeom prst="rect">
            <a:avLst/>
          </a:prstGeom>
          <a:noFill/>
        </p:spPr>
      </p:pic>
      <p:pic>
        <p:nvPicPr>
          <p:cNvPr id="26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6349" t="10899" r="23705" b="10989"/>
          <a:stretch>
            <a:fillRect/>
          </a:stretch>
        </p:blipFill>
        <p:spPr bwMode="auto">
          <a:xfrm>
            <a:off x="107504" y="2708920"/>
            <a:ext cx="1224136" cy="1595086"/>
          </a:xfrm>
          <a:prstGeom prst="rect">
            <a:avLst/>
          </a:prstGeom>
          <a:noFill/>
        </p:spPr>
      </p:pic>
      <p:pic>
        <p:nvPicPr>
          <p:cNvPr id="27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6349" t="10899" r="23705" b="10989"/>
          <a:stretch>
            <a:fillRect/>
          </a:stretch>
        </p:blipFill>
        <p:spPr bwMode="auto">
          <a:xfrm>
            <a:off x="1331640" y="2708920"/>
            <a:ext cx="1224136" cy="1595086"/>
          </a:xfrm>
          <a:prstGeom prst="rect">
            <a:avLst/>
          </a:prstGeom>
          <a:noFill/>
        </p:spPr>
      </p:pic>
      <p:pic>
        <p:nvPicPr>
          <p:cNvPr id="29" name="Picture 2" descr="http://www.clipartbest.com/cliparts/9cp/LzK/9cpLzK5o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6349" t="10899" r="23705" b="10989"/>
          <a:stretch>
            <a:fillRect/>
          </a:stretch>
        </p:blipFill>
        <p:spPr bwMode="auto">
          <a:xfrm>
            <a:off x="2555776" y="2708920"/>
            <a:ext cx="1224136" cy="1595086"/>
          </a:xfrm>
          <a:prstGeom prst="rect">
            <a:avLst/>
          </a:prstGeom>
          <a:noFill/>
        </p:spPr>
      </p:pic>
      <p:pic>
        <p:nvPicPr>
          <p:cNvPr id="24" name="Picture 2" descr="https://st2.depositphotos.com/1020070/6444/v/950/depositphotos_64440215-stock-illustration-hens-incubating-their-egg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910" b="31493"/>
          <a:stretch>
            <a:fillRect/>
          </a:stretch>
        </p:blipFill>
        <p:spPr bwMode="auto">
          <a:xfrm>
            <a:off x="4499992" y="5013176"/>
            <a:ext cx="1563781" cy="1512168"/>
          </a:xfrm>
          <a:prstGeom prst="rect">
            <a:avLst/>
          </a:prstGeom>
          <a:noFill/>
        </p:spPr>
      </p:pic>
      <p:sp>
        <p:nvSpPr>
          <p:cNvPr id="32" name="Стрелка вправо 31">
            <a:hlinkClick r:id="" action="ppaction://hlinkshowjump?jump=nextslide"/>
          </p:cNvPr>
          <p:cNvSpPr/>
          <p:nvPr/>
        </p:nvSpPr>
        <p:spPr>
          <a:xfrm>
            <a:off x="8532440" y="6525344"/>
            <a:ext cx="504056" cy="2880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187624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Клик!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51920" y="6021288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Клик!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39752" y="270892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Клик!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2834934"/>
          <a:ext cx="6984776" cy="2754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8102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70C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1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1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" name="Овал 43"/>
          <p:cNvSpPr/>
          <p:nvPr/>
        </p:nvSpPr>
        <p:spPr>
          <a:xfrm>
            <a:off x="2843808" y="2996952"/>
            <a:ext cx="432048" cy="57606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5400144" y="4851158"/>
            <a:ext cx="468000" cy="4680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940152" y="4851214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788024" y="4851214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940152" y="391511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8" name="Овал 37"/>
          <p:cNvSpPr/>
          <p:nvPr/>
        </p:nvSpPr>
        <p:spPr>
          <a:xfrm>
            <a:off x="5400144" y="3915054"/>
            <a:ext cx="468000" cy="4680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788024" y="391511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99892" y="18864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Задание 2.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653787"/>
            <a:ext cx="8244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Попросила бабушка мышку разложить золотые яйца по 5  на каждую полочку.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733907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Дорисуй или зачеркни столько яичек, чтобы их стало 5. Сделай записи к рисункам.</a:t>
            </a:r>
          </a:p>
        </p:txBody>
      </p:sp>
      <p:pic>
        <p:nvPicPr>
          <p:cNvPr id="7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06942"/>
            <a:ext cx="576064" cy="742350"/>
          </a:xfrm>
          <a:prstGeom prst="rect">
            <a:avLst/>
          </a:prstGeom>
          <a:noFill/>
        </p:spPr>
      </p:pic>
      <p:pic>
        <p:nvPicPr>
          <p:cNvPr id="8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906942"/>
            <a:ext cx="576064" cy="742350"/>
          </a:xfrm>
          <a:prstGeom prst="rect">
            <a:avLst/>
          </a:prstGeom>
          <a:noFill/>
        </p:spPr>
      </p:pic>
      <p:pic>
        <p:nvPicPr>
          <p:cNvPr id="9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906942"/>
            <a:ext cx="576064" cy="742350"/>
          </a:xfrm>
          <a:prstGeom prst="rect">
            <a:avLst/>
          </a:prstGeom>
          <a:noFill/>
        </p:spPr>
      </p:pic>
      <p:pic>
        <p:nvPicPr>
          <p:cNvPr id="11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906942"/>
            <a:ext cx="576064" cy="742350"/>
          </a:xfrm>
          <a:prstGeom prst="rect">
            <a:avLst/>
          </a:prstGeom>
          <a:noFill/>
        </p:spPr>
      </p:pic>
      <p:pic>
        <p:nvPicPr>
          <p:cNvPr id="12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843046"/>
            <a:ext cx="576064" cy="742350"/>
          </a:xfrm>
          <a:prstGeom prst="rect">
            <a:avLst/>
          </a:prstGeom>
          <a:noFill/>
        </p:spPr>
      </p:pic>
      <p:pic>
        <p:nvPicPr>
          <p:cNvPr id="13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43046"/>
            <a:ext cx="576064" cy="742350"/>
          </a:xfrm>
          <a:prstGeom prst="rect">
            <a:avLst/>
          </a:prstGeom>
          <a:noFill/>
        </p:spPr>
      </p:pic>
      <p:pic>
        <p:nvPicPr>
          <p:cNvPr id="14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843046"/>
            <a:ext cx="576064" cy="742350"/>
          </a:xfrm>
          <a:prstGeom prst="rect">
            <a:avLst/>
          </a:prstGeom>
          <a:noFill/>
        </p:spPr>
      </p:pic>
      <p:pic>
        <p:nvPicPr>
          <p:cNvPr id="15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843046"/>
            <a:ext cx="576064" cy="742350"/>
          </a:xfrm>
          <a:prstGeom prst="rect">
            <a:avLst/>
          </a:prstGeom>
          <a:noFill/>
        </p:spPr>
      </p:pic>
      <p:pic>
        <p:nvPicPr>
          <p:cNvPr id="16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843046"/>
            <a:ext cx="576064" cy="742350"/>
          </a:xfrm>
          <a:prstGeom prst="rect">
            <a:avLst/>
          </a:prstGeom>
          <a:noFill/>
        </p:spPr>
      </p:pic>
      <p:pic>
        <p:nvPicPr>
          <p:cNvPr id="17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56880"/>
            <a:ext cx="576064" cy="742350"/>
          </a:xfrm>
          <a:prstGeom prst="rect">
            <a:avLst/>
          </a:prstGeom>
          <a:noFill/>
        </p:spPr>
      </p:pic>
      <p:pic>
        <p:nvPicPr>
          <p:cNvPr id="18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56880"/>
            <a:ext cx="576064" cy="742350"/>
          </a:xfrm>
          <a:prstGeom prst="rect">
            <a:avLst/>
          </a:prstGeom>
          <a:noFill/>
        </p:spPr>
      </p:pic>
      <p:pic>
        <p:nvPicPr>
          <p:cNvPr id="19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56880"/>
            <a:ext cx="576064" cy="742350"/>
          </a:xfrm>
          <a:prstGeom prst="rect">
            <a:avLst/>
          </a:prstGeom>
          <a:noFill/>
        </p:spPr>
      </p:pic>
      <p:pic>
        <p:nvPicPr>
          <p:cNvPr id="20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756880"/>
            <a:ext cx="576064" cy="742350"/>
          </a:xfrm>
          <a:prstGeom prst="rect">
            <a:avLst/>
          </a:prstGeom>
          <a:noFill/>
        </p:spPr>
      </p:pic>
      <p:pic>
        <p:nvPicPr>
          <p:cNvPr id="21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756880"/>
            <a:ext cx="576064" cy="742350"/>
          </a:xfrm>
          <a:prstGeom prst="rect">
            <a:avLst/>
          </a:prstGeom>
          <a:noFill/>
        </p:spPr>
      </p:pic>
      <p:sp>
        <p:nvSpPr>
          <p:cNvPr id="22" name="Скругленный прямоугольник 21"/>
          <p:cNvSpPr/>
          <p:nvPr/>
        </p:nvSpPr>
        <p:spPr>
          <a:xfrm>
            <a:off x="4788080" y="3050958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40208" y="3050958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" name="Овал 27"/>
          <p:cNvSpPr/>
          <p:nvPr/>
        </p:nvSpPr>
        <p:spPr>
          <a:xfrm>
            <a:off x="5400144" y="3050958"/>
            <a:ext cx="468000" cy="46800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6216" y="2978950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=  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16216" y="4779150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=  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16216" y="3843046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=  5</a:t>
            </a:r>
          </a:p>
        </p:txBody>
      </p:sp>
      <p:pic>
        <p:nvPicPr>
          <p:cNvPr id="45" name="Picture 2" descr="https://catherineasquithgallery.com/uploads/posts/2021-03/1614593337_56-p-mishka-na-belom-fone-62.png"/>
          <p:cNvPicPr>
            <a:picLocks noChangeAspect="1" noChangeArrowheads="1"/>
          </p:cNvPicPr>
          <p:nvPr/>
        </p:nvPicPr>
        <p:blipFill>
          <a:blip r:embed="rId3" cstate="print"/>
          <a:srcRect l="36250" t="37500" r="27500" b="18750"/>
          <a:stretch>
            <a:fillRect/>
          </a:stretch>
        </p:blipFill>
        <p:spPr bwMode="auto">
          <a:xfrm>
            <a:off x="7390599" y="2852936"/>
            <a:ext cx="1789913" cy="2160240"/>
          </a:xfrm>
          <a:prstGeom prst="rect">
            <a:avLst/>
          </a:prstGeom>
          <a:noFill/>
        </p:spPr>
      </p:pic>
      <p:pic>
        <p:nvPicPr>
          <p:cNvPr id="40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924944"/>
            <a:ext cx="576064" cy="742350"/>
          </a:xfrm>
          <a:prstGeom prst="rect">
            <a:avLst/>
          </a:prstGeom>
          <a:noFill/>
        </p:spPr>
      </p:pic>
      <p:pic>
        <p:nvPicPr>
          <p:cNvPr id="46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843046"/>
            <a:ext cx="576064" cy="742350"/>
          </a:xfrm>
          <a:prstGeom prst="rect">
            <a:avLst/>
          </a:prstGeom>
          <a:noFill/>
        </p:spPr>
      </p:pic>
      <p:pic>
        <p:nvPicPr>
          <p:cNvPr id="47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861048"/>
            <a:ext cx="576064" cy="742350"/>
          </a:xfrm>
          <a:prstGeom prst="rect">
            <a:avLst/>
          </a:prstGeom>
          <a:noFill/>
        </p:spPr>
      </p:pic>
      <p:pic>
        <p:nvPicPr>
          <p:cNvPr id="48" name="Picture 2" descr="https://www.pngmart.com/files/12/Plain-Yellow-Easter-Egg-PNG-Transparent-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797152"/>
            <a:ext cx="576064" cy="742350"/>
          </a:xfrm>
          <a:prstGeom prst="rect">
            <a:avLst/>
          </a:prstGeom>
          <a:noFill/>
        </p:spPr>
      </p:pic>
      <p:sp>
        <p:nvSpPr>
          <p:cNvPr id="49" name="Стрелка вправо 48">
            <a:hlinkClick r:id="" action="ppaction://hlinkshowjump?jump=nextslide"/>
          </p:cNvPr>
          <p:cNvSpPr/>
          <p:nvPr/>
        </p:nvSpPr>
        <p:spPr>
          <a:xfrm>
            <a:off x="8532440" y="6525344"/>
            <a:ext cx="504056" cy="2880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2843808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Клик!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52120" y="2564904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Клик!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67544" y="3429000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Было –          яичек</a:t>
            </a:r>
          </a:p>
          <a:p>
            <a:endParaRPr lang="ru-RU" sz="2400" b="1" dirty="0"/>
          </a:p>
          <a:p>
            <a:r>
              <a:rPr lang="ru-RU" sz="2400" b="1" dirty="0"/>
              <a:t>Стало – ? , на            меньше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634926" y="188640"/>
            <a:ext cx="1874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Задание 3.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Курочка Ряба снесла 7 простых яичек. Мышонок </a:t>
            </a:r>
          </a:p>
          <a:p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пробежал и их стало на                        меньше. </a:t>
            </a:r>
          </a:p>
          <a:p>
            <a:endParaRPr lang="ru-RU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Сколько простых яиц стало? </a:t>
            </a:r>
          </a:p>
        </p:txBody>
      </p:sp>
      <p:pic>
        <p:nvPicPr>
          <p:cNvPr id="5122" name="Picture 2" descr="https://scamper.com/portfolio/illustration/img/beckon-broken-eg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</a:blip>
          <a:srcRect l="16971" t="11117" r="18230" b="19954"/>
          <a:stretch>
            <a:fillRect/>
          </a:stretch>
        </p:blipFill>
        <p:spPr bwMode="auto">
          <a:xfrm>
            <a:off x="4283968" y="1628800"/>
            <a:ext cx="878033" cy="648072"/>
          </a:xfrm>
          <a:prstGeom prst="rect">
            <a:avLst/>
          </a:prstGeom>
          <a:noFill/>
        </p:spPr>
      </p:pic>
      <p:pic>
        <p:nvPicPr>
          <p:cNvPr id="9" name="Picture 2" descr="https://scamper.com/portfolio/illustration/img/beckon-broken-eg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</a:blip>
          <a:srcRect l="16971" t="11117" r="18230" b="19954"/>
          <a:stretch>
            <a:fillRect/>
          </a:stretch>
        </p:blipFill>
        <p:spPr bwMode="auto">
          <a:xfrm>
            <a:off x="5364088" y="1628800"/>
            <a:ext cx="878033" cy="648072"/>
          </a:xfrm>
          <a:prstGeom prst="rect">
            <a:avLst/>
          </a:prstGeom>
          <a:noFill/>
        </p:spPr>
      </p:pic>
      <p:pic>
        <p:nvPicPr>
          <p:cNvPr id="10" name="Picture 2" descr="https://scamper.com/portfolio/illustration/img/beckon-broken-eg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</a:blip>
          <a:srcRect l="16971" t="11117" r="18230" b="19954"/>
          <a:stretch>
            <a:fillRect/>
          </a:stretch>
        </p:blipFill>
        <p:spPr bwMode="auto">
          <a:xfrm>
            <a:off x="6300192" y="1628800"/>
            <a:ext cx="878033" cy="648072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1619672" y="342900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414908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44" y="476753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Решение: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552" y="5229200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7 – 3 = 4(я.)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544" y="5805264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Ответ:           простых яичка                         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47664" y="5805264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18" name="Picture 2" descr="https://catherineasquithgallery.com/uploads/posts/2021-03/1614593337_56-p-mishka-na-belom-fone-62.png"/>
          <p:cNvPicPr>
            <a:picLocks noChangeAspect="1" noChangeArrowheads="1"/>
          </p:cNvPicPr>
          <p:nvPr/>
        </p:nvPicPr>
        <p:blipFill>
          <a:blip r:embed="rId3" cstate="print"/>
          <a:srcRect l="36250" t="37500" r="27500" b="18750"/>
          <a:stretch>
            <a:fillRect/>
          </a:stretch>
        </p:blipFill>
        <p:spPr bwMode="auto">
          <a:xfrm>
            <a:off x="5076056" y="2852936"/>
            <a:ext cx="2088232" cy="2520280"/>
          </a:xfrm>
          <a:prstGeom prst="rect">
            <a:avLst/>
          </a:prstGeom>
          <a:noFill/>
        </p:spPr>
      </p:pic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532440" y="6525344"/>
            <a:ext cx="504056" cy="2880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34926" y="188640"/>
            <a:ext cx="1874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Задание 4.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69269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Яички упали и раскололись. Бабушка взяла в руки осколки. Какие геометрические фигуры получились? Соедини точки и назови фигуры.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784" y="1916832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92000" y="1916832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36216" y="1916832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80432" y="1916832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7784" y="3861048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92000" y="3861048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36216" y="3861048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80432" y="3861048"/>
            <a:ext cx="1980000" cy="19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99592" y="278092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835696" y="220486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195736" y="50131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771800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915816" y="472514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7308304" y="342900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8028384" y="263691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876256" y="227687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995936" y="33569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843808" y="33569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995936" y="227687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843808" y="227687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899592" y="50131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899592" y="43651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2195736" y="43651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067944" y="51571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4067944" y="422108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788024" y="292494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156176" y="278092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940152" y="213285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4788024" y="227687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7380312" y="530120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652120" y="350100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8244408" y="47971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6660232" y="407707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740352" y="400506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6660232" y="458112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084168" y="544522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012160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788024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835696" y="3501008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>
            <a:hlinkClick r:id="" action="ppaction://hlinkshowjump?jump=nextslide"/>
          </p:cNvPr>
          <p:cNvSpPr/>
          <p:nvPr/>
        </p:nvSpPr>
        <p:spPr>
          <a:xfrm>
            <a:off x="8532440" y="6525344"/>
            <a:ext cx="504056" cy="2880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4926" y="188640"/>
            <a:ext cx="1874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Задание 5.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692696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Comic Sans MS" pitchFamily="66" charset="0"/>
              </a:rPr>
              <a:t>Летом курочка Ряба снесла 9 простых яичек и стала их насиживать. Сначала вывелось             цыплёнка, а затем ещё      . Сколько ещё яичек осталось у курочки?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55976" y="148484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1052736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2050" name="Picture 2" descr="https://st2.depositphotos.com/1020070/6444/v/950/depositphotos_64440215-stock-illustration-hens-incubating-their-egg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23" t="26260" r="49090" b="6912"/>
          <a:stretch>
            <a:fillRect/>
          </a:stretch>
        </p:blipFill>
        <p:spPr bwMode="auto">
          <a:xfrm flipH="1">
            <a:off x="6372200" y="2636912"/>
            <a:ext cx="2520280" cy="2481506"/>
          </a:xfrm>
          <a:prstGeom prst="rect">
            <a:avLst/>
          </a:prstGeom>
          <a:noFill/>
        </p:spPr>
      </p:pic>
      <p:pic>
        <p:nvPicPr>
          <p:cNvPr id="2054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395536" y="2348880"/>
            <a:ext cx="992542" cy="1224136"/>
          </a:xfrm>
          <a:prstGeom prst="rect">
            <a:avLst/>
          </a:prstGeom>
          <a:noFill/>
        </p:spPr>
      </p:pic>
      <p:pic>
        <p:nvPicPr>
          <p:cNvPr id="10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1187624" y="2348880"/>
            <a:ext cx="992542" cy="1224136"/>
          </a:xfrm>
          <a:prstGeom prst="rect">
            <a:avLst/>
          </a:prstGeom>
          <a:noFill/>
        </p:spPr>
      </p:pic>
      <p:pic>
        <p:nvPicPr>
          <p:cNvPr id="11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2123728" y="2348880"/>
            <a:ext cx="992542" cy="1224136"/>
          </a:xfrm>
          <a:prstGeom prst="rect">
            <a:avLst/>
          </a:prstGeom>
          <a:noFill/>
        </p:spPr>
      </p:pic>
      <p:pic>
        <p:nvPicPr>
          <p:cNvPr id="12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4427984" y="2348880"/>
            <a:ext cx="992542" cy="1224136"/>
          </a:xfrm>
          <a:prstGeom prst="rect">
            <a:avLst/>
          </a:prstGeom>
          <a:noFill/>
        </p:spPr>
      </p:pic>
      <p:pic>
        <p:nvPicPr>
          <p:cNvPr id="13" name="Picture 6" descr="https://i.pinimg.com/originals/24/70/35/24703501b9da6f10e6749252e24d6b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11" r="8108"/>
          <a:stretch>
            <a:fillRect/>
          </a:stretch>
        </p:blipFill>
        <p:spPr bwMode="auto">
          <a:xfrm>
            <a:off x="5364088" y="2348880"/>
            <a:ext cx="992542" cy="1224136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323528" y="3717032"/>
            <a:ext cx="4176464" cy="1368152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</a:rPr>
              <a:t>Было  -       яичек</a:t>
            </a:r>
          </a:p>
          <a:p>
            <a:r>
              <a:rPr lang="ru-RU" sz="3200" b="1" dirty="0">
                <a:solidFill>
                  <a:schemeClr val="tx1"/>
                </a:solidFill>
              </a:rPr>
              <a:t>Вывелось  -        и     </a:t>
            </a:r>
          </a:p>
          <a:p>
            <a:r>
              <a:rPr lang="ru-RU" sz="3200" b="1" dirty="0">
                <a:solidFill>
                  <a:schemeClr val="tx1"/>
                </a:solidFill>
              </a:rPr>
              <a:t>Осталось  -  ? яичек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544" y="515719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Решение: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544" y="558924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9 – 3 – 2 = 4 (я.)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5536" y="602128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Ответ:           яичка осталось у курочки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63688" y="3645024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55776" y="414908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635896" y="4149080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03648" y="6021288"/>
            <a:ext cx="504000" cy="50400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2" name="Стрелка вправо 21">
            <a:hlinkClick r:id="" action="ppaction://hlinkshowjump?jump=endshow"/>
          </p:cNvPr>
          <p:cNvSpPr/>
          <p:nvPr/>
        </p:nvSpPr>
        <p:spPr>
          <a:xfrm>
            <a:off x="8532440" y="6525344"/>
            <a:ext cx="504056" cy="2880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9F0EC3-B4B9-E15E-A108-90D231D38009}"/>
              </a:ext>
            </a:extLst>
          </p:cNvPr>
          <p:cNvSpPr txBox="1"/>
          <p:nvPr/>
        </p:nvSpPr>
        <p:spPr>
          <a:xfrm>
            <a:off x="323528" y="1628800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 золоте счастье</a:t>
            </a:r>
          </a:p>
        </p:txBody>
      </p:sp>
    </p:spTree>
    <p:extLst>
      <p:ext uri="{BB962C8B-B14F-4D97-AF65-F5344CB8AC3E}">
        <p14:creationId xmlns:p14="http://schemas.microsoft.com/office/powerpoint/2010/main" val="1062771829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36712"/>
            <a:ext cx="87129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https://catherineasquithgallery.com/uploads/posts/2021-03/1614841533_40-p-fon-matematika-40.jpg</a:t>
            </a:r>
            <a:r>
              <a:rPr lang="ru-RU" sz="1400" dirty="0"/>
              <a:t> - фон</a:t>
            </a:r>
          </a:p>
          <a:p>
            <a:r>
              <a:rPr lang="en-US" sz="1400" dirty="0">
                <a:hlinkClick r:id="rId3"/>
              </a:rPr>
              <a:t>https://www.pngmart.com/files/12/Plain-Yellow-Easter-Egg-PNG-Transparent-Image.png</a:t>
            </a:r>
            <a:r>
              <a:rPr lang="en-US" sz="1400" dirty="0"/>
              <a:t> </a:t>
            </a:r>
            <a:endParaRPr lang="ru-RU" sz="1400" dirty="0"/>
          </a:p>
          <a:p>
            <a:r>
              <a:rPr lang="en-US" sz="1400" dirty="0">
                <a:hlinkClick r:id="rId4"/>
              </a:rPr>
              <a:t>https://catherineasquithgallery.com/uploads/posts/2021-03/1614593337_56-p-mishka-na-belom-fone-62.png</a:t>
            </a:r>
            <a:r>
              <a:rPr lang="en-US" sz="1400" dirty="0"/>
              <a:t> </a:t>
            </a:r>
            <a:r>
              <a:rPr lang="en-US" sz="1400" dirty="0">
                <a:hlinkClick r:id="rId5"/>
              </a:rPr>
              <a:t>http://www.clipartbest.com/cliparts/9cp/LzK/9cpLzK5oi.png</a:t>
            </a:r>
            <a:endParaRPr lang="ru-RU" sz="1400" dirty="0"/>
          </a:p>
          <a:p>
            <a:r>
              <a:rPr lang="en-US" sz="1400" dirty="0">
                <a:hlinkClick r:id="rId6"/>
              </a:rPr>
              <a:t>https://scamper.com/portfolio/illustration/img/beckon-broken-egg.png</a:t>
            </a:r>
            <a:endParaRPr lang="ru-RU" sz="1400" dirty="0"/>
          </a:p>
          <a:p>
            <a:r>
              <a:rPr lang="en-US" sz="1400" dirty="0">
                <a:hlinkClick r:id="rId7"/>
              </a:rPr>
              <a:t>https://st2.depositphotos.com/1020070/6444/v/950/depositphotos_64440215-stock-illustration-hens-incubating-their-eggs.jpg</a:t>
            </a:r>
            <a:r>
              <a:rPr lang="ru-RU" sz="1400" dirty="0"/>
              <a:t> </a:t>
            </a:r>
            <a:r>
              <a:rPr lang="en-US" sz="1400" dirty="0">
                <a:hlinkClick r:id="rId8"/>
              </a:rPr>
              <a:t>https://i.pinimg.com/originals/24/70/35/24703501b9da6f10e6749252e24d6bfa.jpg</a:t>
            </a:r>
            <a:r>
              <a:rPr lang="ru-RU" sz="1400" dirty="0"/>
              <a:t>     </a:t>
            </a:r>
          </a:p>
        </p:txBody>
      </p:sp>
      <p:pic>
        <p:nvPicPr>
          <p:cNvPr id="1026" name="Picture 2" descr="https://catherineasquithgallery.com/uploads/posts/2021-03/1614593337_56-p-mishka-na-belom-fone-62.png"/>
          <p:cNvPicPr>
            <a:picLocks noChangeAspect="1" noChangeArrowheads="1"/>
          </p:cNvPicPr>
          <p:nvPr/>
        </p:nvPicPr>
        <p:blipFill>
          <a:blip r:embed="rId9" cstate="print"/>
          <a:srcRect l="36250" t="37500" r="27500" b="18750"/>
          <a:stretch>
            <a:fillRect/>
          </a:stretch>
        </p:blipFill>
        <p:spPr bwMode="auto">
          <a:xfrm>
            <a:off x="7164288" y="3356992"/>
            <a:ext cx="1491594" cy="1800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54868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Ссылки на интернет-ресурсы:</a:t>
            </a: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484</Words>
  <Application>Microsoft Office PowerPoint</Application>
  <PresentationFormat>Экран (4:3)</PresentationFormat>
  <Paragraphs>89</Paragraphs>
  <Slides>10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</dc:creator>
  <cp:lastModifiedBy>Acer</cp:lastModifiedBy>
  <cp:revision>12</cp:revision>
  <dcterms:created xsi:type="dcterms:W3CDTF">2022-11-07T16:23:50Z</dcterms:created>
  <dcterms:modified xsi:type="dcterms:W3CDTF">2025-11-19T19:32:55Z</dcterms:modified>
</cp:coreProperties>
</file>