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49" r:id="rId5"/>
  </p:sldMasterIdLst>
  <p:notesMasterIdLst>
    <p:notesMasterId r:id="rId25"/>
  </p:notesMasterIdLst>
  <p:handoutMasterIdLst>
    <p:handoutMasterId r:id="rId26"/>
  </p:handoutMasterIdLst>
  <p:sldIdLst>
    <p:sldId id="297" r:id="rId6"/>
    <p:sldId id="278" r:id="rId7"/>
    <p:sldId id="28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96" r:id="rId16"/>
    <p:sldId id="286" r:id="rId17"/>
    <p:sldId id="295" r:id="rId18"/>
    <p:sldId id="294" r:id="rId19"/>
    <p:sldId id="293" r:id="rId20"/>
    <p:sldId id="292" r:id="rId21"/>
    <p:sldId id="287" r:id="rId22"/>
    <p:sldId id="289" r:id="rId23"/>
    <p:sldId id="291" r:id="rId24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9103E4-E4E4-4703-9A11-AF0FB24E2894}" v="349" dt="2022-03-13T19:05:38.057"/>
    <p1510:client id="{699BFCEE-648A-4DDB-A60C-54E0E0EA8A31}" v="1" dt="2020-02-23T23:32:17.321"/>
    <p1510:client id="{A3DADBF1-E257-4E38-BCD2-9BD907E630D1}" v="473" dt="2022-03-07T20:52:50.9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995" autoAdjust="0"/>
    <p:restoredTop sz="94619" autoAdjust="0"/>
  </p:normalViewPr>
  <p:slideViewPr>
    <p:cSldViewPr snapToGrid="0">
      <p:cViewPr varScale="1">
        <p:scale>
          <a:sx n="110" d="100"/>
          <a:sy n="110" d="100"/>
        </p:scale>
        <p:origin x="-59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C959E0-A551-4B3A-8FF6-F7B28AB9FA8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4642140-EA9C-44A8-9C8B-A86033887944}">
      <dgm:prSet/>
      <dgm:spPr/>
      <dgm:t>
        <a:bodyPr/>
        <a:lstStyle/>
        <a:p>
          <a:r>
            <a:rPr lang="ru-RU"/>
            <a:t>Задачи на проценты</a:t>
          </a:r>
          <a:endParaRPr lang="en-US"/>
        </a:p>
      </dgm:t>
    </dgm:pt>
    <dgm:pt modelId="{BAEE1A59-03BC-4591-9BF9-436A1F2FC66C}" type="parTrans" cxnId="{4FB15BCB-1A78-425C-9B9B-4EE4E42280CA}">
      <dgm:prSet/>
      <dgm:spPr/>
      <dgm:t>
        <a:bodyPr/>
        <a:lstStyle/>
        <a:p>
          <a:endParaRPr lang="en-US"/>
        </a:p>
      </dgm:t>
    </dgm:pt>
    <dgm:pt modelId="{3D61797C-797A-4BD6-BF09-CF64879DD341}" type="sibTrans" cxnId="{4FB15BCB-1A78-425C-9B9B-4EE4E42280CA}">
      <dgm:prSet/>
      <dgm:spPr/>
      <dgm:t>
        <a:bodyPr/>
        <a:lstStyle/>
        <a:p>
          <a:endParaRPr lang="en-US"/>
        </a:p>
      </dgm:t>
    </dgm:pt>
    <dgm:pt modelId="{B4DFB526-22AC-47E8-95FF-535348E0B397}">
      <dgm:prSet/>
      <dgm:spPr/>
      <dgm:t>
        <a:bodyPr/>
        <a:lstStyle/>
        <a:p>
          <a:r>
            <a:rPr lang="ru-RU"/>
            <a:t>Геометрические задачи на нахождение периметра и площади</a:t>
          </a:r>
          <a:endParaRPr lang="en-US"/>
        </a:p>
      </dgm:t>
    </dgm:pt>
    <dgm:pt modelId="{DE23DE59-2E50-464B-914C-7AAB1EC8FFAE}" type="parTrans" cxnId="{B7EE67C3-3578-4B25-B140-2A8A2963DE8C}">
      <dgm:prSet/>
      <dgm:spPr/>
      <dgm:t>
        <a:bodyPr/>
        <a:lstStyle/>
        <a:p>
          <a:endParaRPr lang="en-US"/>
        </a:p>
      </dgm:t>
    </dgm:pt>
    <dgm:pt modelId="{8B9E0F8A-1008-4FE8-9A1B-4FBBD207A8F2}" type="sibTrans" cxnId="{B7EE67C3-3578-4B25-B140-2A8A2963DE8C}">
      <dgm:prSet/>
      <dgm:spPr/>
      <dgm:t>
        <a:bodyPr/>
        <a:lstStyle/>
        <a:p>
          <a:endParaRPr lang="en-US"/>
        </a:p>
      </dgm:t>
    </dgm:pt>
    <dgm:pt modelId="{07AC53E5-2A49-464B-B098-472D60D86CE2}">
      <dgm:prSet/>
      <dgm:spPr/>
      <dgm:t>
        <a:bodyPr/>
        <a:lstStyle/>
        <a:p>
          <a:r>
            <a:rPr lang="ru-RU"/>
            <a:t>Масштаб</a:t>
          </a:r>
          <a:endParaRPr lang="en-US"/>
        </a:p>
      </dgm:t>
    </dgm:pt>
    <dgm:pt modelId="{0E0654E3-CC64-4556-B52B-A7595A8D0FB5}" type="parTrans" cxnId="{1E3D3E61-286C-4D88-BB83-696E26127200}">
      <dgm:prSet/>
      <dgm:spPr/>
      <dgm:t>
        <a:bodyPr/>
        <a:lstStyle/>
        <a:p>
          <a:endParaRPr lang="en-US"/>
        </a:p>
      </dgm:t>
    </dgm:pt>
    <dgm:pt modelId="{7F5DCDAA-47E8-4882-9006-A9E9BF56AF30}" type="sibTrans" cxnId="{1E3D3E61-286C-4D88-BB83-696E26127200}">
      <dgm:prSet/>
      <dgm:spPr/>
      <dgm:t>
        <a:bodyPr/>
        <a:lstStyle/>
        <a:p>
          <a:endParaRPr lang="en-US"/>
        </a:p>
      </dgm:t>
    </dgm:pt>
    <dgm:pt modelId="{6E666073-3A9A-4816-9F08-968287B8565A}">
      <dgm:prSet/>
      <dgm:spPr/>
      <dgm:t>
        <a:bodyPr/>
        <a:lstStyle/>
        <a:p>
          <a:r>
            <a:rPr lang="ru-RU"/>
            <a:t>Задачи на деление числа в данном отношении.</a:t>
          </a:r>
          <a:endParaRPr lang="en-US"/>
        </a:p>
      </dgm:t>
    </dgm:pt>
    <dgm:pt modelId="{1D99277F-6318-4816-A47D-E2A9DB29A20A}" type="parTrans" cxnId="{9BD900E7-5F3F-4F28-958C-F8CAE0CD3909}">
      <dgm:prSet/>
      <dgm:spPr/>
      <dgm:t>
        <a:bodyPr/>
        <a:lstStyle/>
        <a:p>
          <a:endParaRPr lang="en-US"/>
        </a:p>
      </dgm:t>
    </dgm:pt>
    <dgm:pt modelId="{FC0F2C44-9342-4F72-A3AC-BFEE3E050CB2}" type="sibTrans" cxnId="{9BD900E7-5F3F-4F28-958C-F8CAE0CD3909}">
      <dgm:prSet/>
      <dgm:spPr/>
      <dgm:t>
        <a:bodyPr/>
        <a:lstStyle/>
        <a:p>
          <a:endParaRPr lang="en-US"/>
        </a:p>
      </dgm:t>
    </dgm:pt>
    <dgm:pt modelId="{EF09E20A-02D4-436F-9222-2D18C498225F}">
      <dgm:prSet/>
      <dgm:spPr/>
      <dgm:t>
        <a:bodyPr/>
        <a:lstStyle/>
        <a:p>
          <a:r>
            <a:rPr lang="ru-RU"/>
            <a:t>Задачи на совместную работу</a:t>
          </a:r>
          <a:endParaRPr lang="en-US"/>
        </a:p>
      </dgm:t>
    </dgm:pt>
    <dgm:pt modelId="{2490C5A7-FFAC-40F6-918F-07B701962C86}" type="parTrans" cxnId="{2525E5E4-B2D8-4EC9-BE66-55D3000D2D86}">
      <dgm:prSet/>
      <dgm:spPr/>
      <dgm:t>
        <a:bodyPr/>
        <a:lstStyle/>
        <a:p>
          <a:endParaRPr lang="en-US"/>
        </a:p>
      </dgm:t>
    </dgm:pt>
    <dgm:pt modelId="{BF5A0BFF-DB7F-4E8E-B008-764F32948A30}" type="sibTrans" cxnId="{2525E5E4-B2D8-4EC9-BE66-55D3000D2D86}">
      <dgm:prSet/>
      <dgm:spPr/>
      <dgm:t>
        <a:bodyPr/>
        <a:lstStyle/>
        <a:p>
          <a:endParaRPr lang="en-US"/>
        </a:p>
      </dgm:t>
    </dgm:pt>
    <dgm:pt modelId="{C6EFD687-E94E-4A4F-8141-077EE12E21AB}">
      <dgm:prSet/>
      <dgm:spPr/>
      <dgm:t>
        <a:bodyPr/>
        <a:lstStyle/>
        <a:p>
          <a:r>
            <a:rPr lang="ru-RU"/>
            <a:t>Задачи на движение</a:t>
          </a:r>
          <a:endParaRPr lang="en-US"/>
        </a:p>
      </dgm:t>
    </dgm:pt>
    <dgm:pt modelId="{AE6123B4-BA15-4DE0-B8F3-669C53AEE3CF}" type="parTrans" cxnId="{537CE14F-10FC-49B0-9DB6-739D00279130}">
      <dgm:prSet/>
      <dgm:spPr/>
      <dgm:t>
        <a:bodyPr/>
        <a:lstStyle/>
        <a:p>
          <a:endParaRPr lang="en-US"/>
        </a:p>
      </dgm:t>
    </dgm:pt>
    <dgm:pt modelId="{F0D18E48-DE1F-4BDA-9C4E-3E66A7F825EE}" type="sibTrans" cxnId="{537CE14F-10FC-49B0-9DB6-739D00279130}">
      <dgm:prSet/>
      <dgm:spPr/>
      <dgm:t>
        <a:bodyPr/>
        <a:lstStyle/>
        <a:p>
          <a:endParaRPr lang="en-US"/>
        </a:p>
      </dgm:t>
    </dgm:pt>
    <dgm:pt modelId="{202D4BCA-7770-4ACC-B04E-AED56AC12E7B}" type="pres">
      <dgm:prSet presAssocID="{85C959E0-A551-4B3A-8FF6-F7B28AB9FA8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895BCDD-1510-4683-9A99-CF508F72B304}" type="pres">
      <dgm:prSet presAssocID="{A4642140-EA9C-44A8-9C8B-A86033887944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5C1636-B63C-4F49-AA38-B023AA47C31C}" type="pres">
      <dgm:prSet presAssocID="{3D61797C-797A-4BD6-BF09-CF64879DD341}" presName="spacer" presStyleCnt="0"/>
      <dgm:spPr/>
    </dgm:pt>
    <dgm:pt modelId="{C4711608-9B0D-439F-9B8A-BE7AAFE13737}" type="pres">
      <dgm:prSet presAssocID="{B4DFB526-22AC-47E8-95FF-535348E0B397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76DE12-F04F-413F-B4A9-F7D49141D3AC}" type="pres">
      <dgm:prSet presAssocID="{8B9E0F8A-1008-4FE8-9A1B-4FBBD207A8F2}" presName="spacer" presStyleCnt="0"/>
      <dgm:spPr/>
    </dgm:pt>
    <dgm:pt modelId="{F1698377-789A-464F-B043-C7FA23BDFADD}" type="pres">
      <dgm:prSet presAssocID="{07AC53E5-2A49-464B-B098-472D60D86CE2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9ECC5B-3EEE-451A-AF8D-65B1CA02DDB0}" type="pres">
      <dgm:prSet presAssocID="{7F5DCDAA-47E8-4882-9006-A9E9BF56AF30}" presName="spacer" presStyleCnt="0"/>
      <dgm:spPr/>
    </dgm:pt>
    <dgm:pt modelId="{0C80FEC0-C79C-447D-B444-2C2D45D68071}" type="pres">
      <dgm:prSet presAssocID="{6E666073-3A9A-4816-9F08-968287B8565A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1E3C4A-B3F1-4430-8EED-A5F28A1DF2C9}" type="pres">
      <dgm:prSet presAssocID="{FC0F2C44-9342-4F72-A3AC-BFEE3E050CB2}" presName="spacer" presStyleCnt="0"/>
      <dgm:spPr/>
    </dgm:pt>
    <dgm:pt modelId="{C2003892-F28C-47E7-A08E-AB0A4E781504}" type="pres">
      <dgm:prSet presAssocID="{EF09E20A-02D4-436F-9222-2D18C498225F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6D7E96-0234-4878-B1A8-3CCA564D176A}" type="pres">
      <dgm:prSet presAssocID="{BF5A0BFF-DB7F-4E8E-B008-764F32948A30}" presName="spacer" presStyleCnt="0"/>
      <dgm:spPr/>
    </dgm:pt>
    <dgm:pt modelId="{066BCA43-405A-4AEA-B044-276BFE0114E4}" type="pres">
      <dgm:prSet presAssocID="{C6EFD687-E94E-4A4F-8141-077EE12E21AB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F21738F-37CA-437E-AB72-120814AF4B72}" type="presOf" srcId="{07AC53E5-2A49-464B-B098-472D60D86CE2}" destId="{F1698377-789A-464F-B043-C7FA23BDFADD}" srcOrd="0" destOrd="0" presId="urn:microsoft.com/office/officeart/2005/8/layout/vList2"/>
    <dgm:cxn modelId="{1E3D3E61-286C-4D88-BB83-696E26127200}" srcId="{85C959E0-A551-4B3A-8FF6-F7B28AB9FA89}" destId="{07AC53E5-2A49-464B-B098-472D60D86CE2}" srcOrd="2" destOrd="0" parTransId="{0E0654E3-CC64-4556-B52B-A7595A8D0FB5}" sibTransId="{7F5DCDAA-47E8-4882-9006-A9E9BF56AF30}"/>
    <dgm:cxn modelId="{5DB9FCD4-9C2A-4FC1-93D8-01853F64D903}" type="presOf" srcId="{EF09E20A-02D4-436F-9222-2D18C498225F}" destId="{C2003892-F28C-47E7-A08E-AB0A4E781504}" srcOrd="0" destOrd="0" presId="urn:microsoft.com/office/officeart/2005/8/layout/vList2"/>
    <dgm:cxn modelId="{2F701B03-CC5F-4A79-84CA-69A7260B4299}" type="presOf" srcId="{C6EFD687-E94E-4A4F-8141-077EE12E21AB}" destId="{066BCA43-405A-4AEA-B044-276BFE0114E4}" srcOrd="0" destOrd="0" presId="urn:microsoft.com/office/officeart/2005/8/layout/vList2"/>
    <dgm:cxn modelId="{2525E5E4-B2D8-4EC9-BE66-55D3000D2D86}" srcId="{85C959E0-A551-4B3A-8FF6-F7B28AB9FA89}" destId="{EF09E20A-02D4-436F-9222-2D18C498225F}" srcOrd="4" destOrd="0" parTransId="{2490C5A7-FFAC-40F6-918F-07B701962C86}" sibTransId="{BF5A0BFF-DB7F-4E8E-B008-764F32948A30}"/>
    <dgm:cxn modelId="{4FB15BCB-1A78-425C-9B9B-4EE4E42280CA}" srcId="{85C959E0-A551-4B3A-8FF6-F7B28AB9FA89}" destId="{A4642140-EA9C-44A8-9C8B-A86033887944}" srcOrd="0" destOrd="0" parTransId="{BAEE1A59-03BC-4591-9BF9-436A1F2FC66C}" sibTransId="{3D61797C-797A-4BD6-BF09-CF64879DD341}"/>
    <dgm:cxn modelId="{537CE14F-10FC-49B0-9DB6-739D00279130}" srcId="{85C959E0-A551-4B3A-8FF6-F7B28AB9FA89}" destId="{C6EFD687-E94E-4A4F-8141-077EE12E21AB}" srcOrd="5" destOrd="0" parTransId="{AE6123B4-BA15-4DE0-B8F3-669C53AEE3CF}" sibTransId="{F0D18E48-DE1F-4BDA-9C4E-3E66A7F825EE}"/>
    <dgm:cxn modelId="{F229F6F5-0967-4453-BDCC-07377F3A4A49}" type="presOf" srcId="{B4DFB526-22AC-47E8-95FF-535348E0B397}" destId="{C4711608-9B0D-439F-9B8A-BE7AAFE13737}" srcOrd="0" destOrd="0" presId="urn:microsoft.com/office/officeart/2005/8/layout/vList2"/>
    <dgm:cxn modelId="{B7EE67C3-3578-4B25-B140-2A8A2963DE8C}" srcId="{85C959E0-A551-4B3A-8FF6-F7B28AB9FA89}" destId="{B4DFB526-22AC-47E8-95FF-535348E0B397}" srcOrd="1" destOrd="0" parTransId="{DE23DE59-2E50-464B-914C-7AAB1EC8FFAE}" sibTransId="{8B9E0F8A-1008-4FE8-9A1B-4FBBD207A8F2}"/>
    <dgm:cxn modelId="{25547605-1F60-401C-A74B-88A688147BD1}" type="presOf" srcId="{6E666073-3A9A-4816-9F08-968287B8565A}" destId="{0C80FEC0-C79C-447D-B444-2C2D45D68071}" srcOrd="0" destOrd="0" presId="urn:microsoft.com/office/officeart/2005/8/layout/vList2"/>
    <dgm:cxn modelId="{9BD900E7-5F3F-4F28-958C-F8CAE0CD3909}" srcId="{85C959E0-A551-4B3A-8FF6-F7B28AB9FA89}" destId="{6E666073-3A9A-4816-9F08-968287B8565A}" srcOrd="3" destOrd="0" parTransId="{1D99277F-6318-4816-A47D-E2A9DB29A20A}" sibTransId="{FC0F2C44-9342-4F72-A3AC-BFEE3E050CB2}"/>
    <dgm:cxn modelId="{209E2E3B-06FE-4047-8225-AFE4737916DA}" type="presOf" srcId="{85C959E0-A551-4B3A-8FF6-F7B28AB9FA89}" destId="{202D4BCA-7770-4ACC-B04E-AED56AC12E7B}" srcOrd="0" destOrd="0" presId="urn:microsoft.com/office/officeart/2005/8/layout/vList2"/>
    <dgm:cxn modelId="{DD5FE12E-0218-4B88-A012-80362243231F}" type="presOf" srcId="{A4642140-EA9C-44A8-9C8B-A86033887944}" destId="{0895BCDD-1510-4683-9A99-CF508F72B304}" srcOrd="0" destOrd="0" presId="urn:microsoft.com/office/officeart/2005/8/layout/vList2"/>
    <dgm:cxn modelId="{449A0EC8-FD90-4AD3-9969-7B0E09B6DB90}" type="presParOf" srcId="{202D4BCA-7770-4ACC-B04E-AED56AC12E7B}" destId="{0895BCDD-1510-4683-9A99-CF508F72B304}" srcOrd="0" destOrd="0" presId="urn:microsoft.com/office/officeart/2005/8/layout/vList2"/>
    <dgm:cxn modelId="{D3BAC3A8-0652-4F19-B718-6944B395AD0B}" type="presParOf" srcId="{202D4BCA-7770-4ACC-B04E-AED56AC12E7B}" destId="{0F5C1636-B63C-4F49-AA38-B023AA47C31C}" srcOrd="1" destOrd="0" presId="urn:microsoft.com/office/officeart/2005/8/layout/vList2"/>
    <dgm:cxn modelId="{0630AE83-5BBE-4C91-86B9-2FA757D3EDBF}" type="presParOf" srcId="{202D4BCA-7770-4ACC-B04E-AED56AC12E7B}" destId="{C4711608-9B0D-439F-9B8A-BE7AAFE13737}" srcOrd="2" destOrd="0" presId="urn:microsoft.com/office/officeart/2005/8/layout/vList2"/>
    <dgm:cxn modelId="{0CDBEA65-0599-4670-8B56-B790053118B7}" type="presParOf" srcId="{202D4BCA-7770-4ACC-B04E-AED56AC12E7B}" destId="{3576DE12-F04F-413F-B4A9-F7D49141D3AC}" srcOrd="3" destOrd="0" presId="urn:microsoft.com/office/officeart/2005/8/layout/vList2"/>
    <dgm:cxn modelId="{5217F064-4F7A-4675-A681-03C15B7AFA7C}" type="presParOf" srcId="{202D4BCA-7770-4ACC-B04E-AED56AC12E7B}" destId="{F1698377-789A-464F-B043-C7FA23BDFADD}" srcOrd="4" destOrd="0" presId="urn:microsoft.com/office/officeart/2005/8/layout/vList2"/>
    <dgm:cxn modelId="{3D9263D2-8CB7-4F05-8B4C-8496804D422D}" type="presParOf" srcId="{202D4BCA-7770-4ACC-B04E-AED56AC12E7B}" destId="{399ECC5B-3EEE-451A-AF8D-65B1CA02DDB0}" srcOrd="5" destOrd="0" presId="urn:microsoft.com/office/officeart/2005/8/layout/vList2"/>
    <dgm:cxn modelId="{A3684057-80E7-4964-8659-0B5E57D161FB}" type="presParOf" srcId="{202D4BCA-7770-4ACC-B04E-AED56AC12E7B}" destId="{0C80FEC0-C79C-447D-B444-2C2D45D68071}" srcOrd="6" destOrd="0" presId="urn:microsoft.com/office/officeart/2005/8/layout/vList2"/>
    <dgm:cxn modelId="{B7239A48-0E6C-4D64-86EC-D8D4E33F8358}" type="presParOf" srcId="{202D4BCA-7770-4ACC-B04E-AED56AC12E7B}" destId="{981E3C4A-B3F1-4430-8EED-A5F28A1DF2C9}" srcOrd="7" destOrd="0" presId="urn:microsoft.com/office/officeart/2005/8/layout/vList2"/>
    <dgm:cxn modelId="{A6E7D78B-BBFD-488E-A8E1-EDCDFA3CCEA3}" type="presParOf" srcId="{202D4BCA-7770-4ACC-B04E-AED56AC12E7B}" destId="{C2003892-F28C-47E7-A08E-AB0A4E781504}" srcOrd="8" destOrd="0" presId="urn:microsoft.com/office/officeart/2005/8/layout/vList2"/>
    <dgm:cxn modelId="{AA4DD38F-2C42-49CA-B6E8-BB3054CA52E1}" type="presParOf" srcId="{202D4BCA-7770-4ACC-B04E-AED56AC12E7B}" destId="{E96D7E96-0234-4878-B1A8-3CCA564D176A}" srcOrd="9" destOrd="0" presId="urn:microsoft.com/office/officeart/2005/8/layout/vList2"/>
    <dgm:cxn modelId="{D78ED960-ED37-4FD5-9A79-0677D050936C}" type="presParOf" srcId="{202D4BCA-7770-4ACC-B04E-AED56AC12E7B}" destId="{066BCA43-405A-4AEA-B044-276BFE0114E4}" srcOrd="1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95BCDD-1510-4683-9A99-CF508F72B304}">
      <dsp:nvSpPr>
        <dsp:cNvPr id="0" name=""/>
        <dsp:cNvSpPr/>
      </dsp:nvSpPr>
      <dsp:spPr>
        <a:xfrm>
          <a:off x="0" y="57463"/>
          <a:ext cx="6411924" cy="7795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Задачи на проценты</a:t>
          </a:r>
          <a:endParaRPr lang="en-US" sz="2000" kern="1200"/>
        </a:p>
      </dsp:txBody>
      <dsp:txXfrm>
        <a:off x="38053" y="95516"/>
        <a:ext cx="6335818" cy="703406"/>
      </dsp:txXfrm>
    </dsp:sp>
    <dsp:sp modelId="{C4711608-9B0D-439F-9B8A-BE7AAFE13737}">
      <dsp:nvSpPr>
        <dsp:cNvPr id="0" name=""/>
        <dsp:cNvSpPr/>
      </dsp:nvSpPr>
      <dsp:spPr>
        <a:xfrm>
          <a:off x="0" y="894575"/>
          <a:ext cx="6411924" cy="7795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Геометрические задачи на нахождение периметра и площади</a:t>
          </a:r>
          <a:endParaRPr lang="en-US" sz="2000" kern="1200"/>
        </a:p>
      </dsp:txBody>
      <dsp:txXfrm>
        <a:off x="38053" y="932628"/>
        <a:ext cx="6335818" cy="703406"/>
      </dsp:txXfrm>
    </dsp:sp>
    <dsp:sp modelId="{F1698377-789A-464F-B043-C7FA23BDFADD}">
      <dsp:nvSpPr>
        <dsp:cNvPr id="0" name=""/>
        <dsp:cNvSpPr/>
      </dsp:nvSpPr>
      <dsp:spPr>
        <a:xfrm>
          <a:off x="0" y="1731688"/>
          <a:ext cx="6411924" cy="7795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Масштаб</a:t>
          </a:r>
          <a:endParaRPr lang="en-US" sz="2000" kern="1200"/>
        </a:p>
      </dsp:txBody>
      <dsp:txXfrm>
        <a:off x="38053" y="1769741"/>
        <a:ext cx="6335818" cy="703406"/>
      </dsp:txXfrm>
    </dsp:sp>
    <dsp:sp modelId="{0C80FEC0-C79C-447D-B444-2C2D45D68071}">
      <dsp:nvSpPr>
        <dsp:cNvPr id="0" name=""/>
        <dsp:cNvSpPr/>
      </dsp:nvSpPr>
      <dsp:spPr>
        <a:xfrm>
          <a:off x="0" y="2568800"/>
          <a:ext cx="6411924" cy="7795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Задачи на деление числа в данном отношении.</a:t>
          </a:r>
          <a:endParaRPr lang="en-US" sz="2000" kern="1200"/>
        </a:p>
      </dsp:txBody>
      <dsp:txXfrm>
        <a:off x="38053" y="2606853"/>
        <a:ext cx="6335818" cy="703406"/>
      </dsp:txXfrm>
    </dsp:sp>
    <dsp:sp modelId="{C2003892-F28C-47E7-A08E-AB0A4E781504}">
      <dsp:nvSpPr>
        <dsp:cNvPr id="0" name=""/>
        <dsp:cNvSpPr/>
      </dsp:nvSpPr>
      <dsp:spPr>
        <a:xfrm>
          <a:off x="0" y="3405913"/>
          <a:ext cx="6411924" cy="7795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Задачи на совместную работу</a:t>
          </a:r>
          <a:endParaRPr lang="en-US" sz="2000" kern="1200"/>
        </a:p>
      </dsp:txBody>
      <dsp:txXfrm>
        <a:off x="38053" y="3443966"/>
        <a:ext cx="6335818" cy="703406"/>
      </dsp:txXfrm>
    </dsp:sp>
    <dsp:sp modelId="{066BCA43-405A-4AEA-B044-276BFE0114E4}">
      <dsp:nvSpPr>
        <dsp:cNvPr id="0" name=""/>
        <dsp:cNvSpPr/>
      </dsp:nvSpPr>
      <dsp:spPr>
        <a:xfrm>
          <a:off x="0" y="4243025"/>
          <a:ext cx="6411924" cy="7795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Задачи на движение</a:t>
          </a:r>
          <a:endParaRPr lang="en-US" sz="2000" kern="1200"/>
        </a:p>
      </dsp:txBody>
      <dsp:txXfrm>
        <a:off x="38053" y="4281078"/>
        <a:ext cx="6335818" cy="7034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C69C81-4EC5-4722-BAE9-E72539FC9A57}" type="datetime1">
              <a:rPr lang="ru-RU" smtClean="0"/>
              <a:pPr/>
              <a:t>30.03.2022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FB6942-16F0-4EF9-BBA6-2C7C094FE3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518851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8ACD85-7CF5-4FB1-BE40-75950059E530}" type="datetime1">
              <a:rPr lang="ru-RU" smtClean="0"/>
              <a:pPr/>
              <a:t>30.03.2022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E6DE88F-1F85-4A27-9D34-D74A50E7B0DA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7300918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DE88F-1F85-4A27-9D34-D74A50E7B0DA}" type="slidenum">
              <a:rPr lang="ru-RU" smtClean="0"/>
              <a:pPr rtl="0"/>
              <a:t>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65735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ru-RU" sz="1200" b="0" i="0" u="none" strike="noStrike" kern="1200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7847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rtlCol="0" anchor="b">
            <a:normAutofit/>
          </a:bodyPr>
          <a:lstStyle>
            <a:lvl1pPr algn="ctr">
              <a:defRPr sz="5400"/>
            </a:lvl1pPr>
          </a:lstStyle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rtlCol="0"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0" dirty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5929AFA-961E-4893-B1AC-5C90CA61A9E4}" type="datetime1">
              <a:rPr lang="ru-RU" noProof="0" smtClean="0"/>
              <a:pPr rtl="0"/>
              <a:t>30.03.2022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150746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ы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Slate-V2-HD-panoPhotoInset.png">
            <a:extLst>
              <a:ext uri="{FF2B5EF4-FFF2-40B4-BE49-F238E27FC236}">
                <a16:creationId xmlns=""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rtlCol="0" anchor="b">
            <a:normAutofit/>
          </a:bodyPr>
          <a:lstStyle>
            <a:lvl1pPr algn="ctr">
              <a:defRPr sz="2800"/>
            </a:lvl1pPr>
          </a:lstStyle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dirty="0"/>
              <a:t>Щелкните значок, чтобы добавить изображение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5BD9DDF-F7B7-4DC8-9CF4-924589DFC2CA}" type="datetime1">
              <a:rPr lang="ru-RU" noProof="0" smtClean="0"/>
              <a:pPr rtl="0"/>
              <a:t>30.03.2022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009502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rtlCol="0" anchor="ctr">
            <a:normAutofit/>
          </a:bodyPr>
          <a:lstStyle>
            <a:lvl1pPr>
              <a:defRPr sz="4000"/>
            </a:lvl1pPr>
          </a:lstStyle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rtlCol="0"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066D812-FACB-4AA7-A377-6FC376AE2BA0}" type="datetime1">
              <a:rPr lang="ru-RU" noProof="0" smtClean="0"/>
              <a:pPr rtl="0"/>
              <a:t>30.03.2022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05385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half" idx="13" hasCustomPrompt="1"/>
          </p:nvPr>
        </p:nvSpPr>
        <p:spPr>
          <a:xfrm>
            <a:off x="1720644" y="3610032"/>
            <a:ext cx="8752299" cy="532749"/>
          </a:xfrm>
        </p:spPr>
        <p:txBody>
          <a:bodyPr rtlCol="0" anchor="t">
            <a:normAutofit/>
          </a:bodyPr>
          <a:lstStyle>
            <a:lvl1pPr marL="0" indent="0" algn="r" rtl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168340E-FD9E-45FF-ACC6-9B4969833E92}" type="datetime1">
              <a:rPr lang="ru-RU" noProof="0" smtClean="0"/>
              <a:pPr rtl="0"/>
              <a:t>30.03.2022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1" name="Надпись 10">
            <a:extLst>
              <a:ext uri="{FF2B5EF4-FFF2-40B4-BE49-F238E27FC236}">
                <a16:creationId xmlns=""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ru-RU" sz="8000" noProof="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«</a:t>
            </a:r>
          </a:p>
        </p:txBody>
      </p:sp>
      <p:sp>
        <p:nvSpPr>
          <p:cNvPr id="13" name="Надпись 12">
            <a:extLst>
              <a:ext uri="{FF2B5EF4-FFF2-40B4-BE49-F238E27FC236}">
                <a16:creationId xmlns=""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-RU" sz="8000" noProof="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="" xmlns:p14="http://schemas.microsoft.com/office/powerpoint/2010/main" val="2775291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имен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69D1B1D-FEE5-4EF5-B90E-510F2956260B}" type="datetime1">
              <a:rPr lang="ru-RU" noProof="0" smtClean="0"/>
              <a:pPr rtl="0"/>
              <a:t>30.03.2022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345092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 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 rtlCol="0"/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7" name="Текст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8" name="Текст 3"/>
          <p:cNvSpPr>
            <a:spLocks noGrp="1"/>
          </p:cNvSpPr>
          <p:nvPr>
            <p:ph type="body" sz="half" idx="15" hasCustomPrompt="1"/>
          </p:nvPr>
        </p:nvSpPr>
        <p:spPr>
          <a:xfrm>
            <a:off x="913795" y="2768112"/>
            <a:ext cx="3300984" cy="3023088"/>
          </a:xfrm>
        </p:spPr>
        <p:txBody>
          <a:bodyPr rtlCol="0" anchor="t">
            <a:normAutofit/>
          </a:bodyPr>
          <a:lstStyle>
            <a:lvl1pPr marL="0" indent="0" algn="ctr" rtl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11" name="Текст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half" idx="17" hasCustomPrompt="1"/>
          </p:nvPr>
        </p:nvSpPr>
        <p:spPr>
          <a:xfrm>
            <a:off x="7966572" y="2768110"/>
            <a:ext cx="3300984" cy="3023089"/>
          </a:xfrm>
        </p:spPr>
        <p:txBody>
          <a:bodyPr rtlCol="0" anchor="t">
            <a:normAutofit/>
          </a:bodyPr>
          <a:lstStyle>
            <a:lvl1pPr marL="0" indent="0" algn="ctr" rtl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D33B9C-EAA7-44CE-9E5B-7C8A0CE896FA}" type="datetime1">
              <a:rPr lang="ru-RU" noProof="0" smtClean="0"/>
              <a:pPr rtl="0"/>
              <a:t>30.03.2022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032647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late-V2-HD-3colPhotoInset.png">
            <a:extLst>
              <a:ext uri="{FF2B5EF4-FFF2-40B4-BE49-F238E27FC236}">
                <a16:creationId xmlns=""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Рисунок 35" descr="Slate-V2-HD-3colPhotoInset.png">
            <a:extLst>
              <a:ext uri="{FF2B5EF4-FFF2-40B4-BE49-F238E27FC236}">
                <a16:creationId xmlns=""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Рисунок 36" descr="Slate-V2-HD-3colPhotoInset.png">
            <a:extLst>
              <a:ext uri="{FF2B5EF4-FFF2-40B4-BE49-F238E27FC236}">
                <a16:creationId xmlns=""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Заголовок 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 rtlCol="0"/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20" name="Рисунок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 dirty="0"/>
              <a:t>Щелкните значок, чтобы добавить изображение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22" name="Текст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23" name="Рисунок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 dirty="0"/>
              <a:t>Щелкните значок, чтобы добавить изображение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half" idx="19" hasCustomPrompt="1"/>
          </p:nvPr>
        </p:nvSpPr>
        <p:spPr>
          <a:xfrm>
            <a:off x="4441435" y="4572442"/>
            <a:ext cx="3300984" cy="1218758"/>
          </a:xfrm>
        </p:spPr>
        <p:txBody>
          <a:bodyPr rtlCol="0" anchor="t">
            <a:normAutofit/>
          </a:bodyPr>
          <a:lstStyle>
            <a:lvl1pPr marL="0" indent="0" algn="ctr" rtl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25" name="Текст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26" name="Рисунок 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 dirty="0"/>
              <a:t>Щелкните значок, чтобы добавить изображение</a:t>
            </a:r>
          </a:p>
        </p:txBody>
      </p:sp>
      <p:sp>
        <p:nvSpPr>
          <p:cNvPr id="27" name="Текст 3"/>
          <p:cNvSpPr>
            <a:spLocks noGrp="1"/>
          </p:cNvSpPr>
          <p:nvPr>
            <p:ph type="body" sz="half" idx="20" hasCustomPrompt="1"/>
          </p:nvPr>
        </p:nvSpPr>
        <p:spPr>
          <a:xfrm>
            <a:off x="7966572" y="4572442"/>
            <a:ext cx="3300984" cy="1218758"/>
          </a:xfrm>
        </p:spPr>
        <p:txBody>
          <a:bodyPr rtlCol="0" anchor="t">
            <a:normAutofit/>
          </a:bodyPr>
          <a:lstStyle>
            <a:lvl1pPr marL="0" indent="0" algn="ctr" rtl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F7B9B1A-179D-467B-83D9-E9EEAC87016D}" type="datetime1">
              <a:rPr lang="ru-RU" noProof="0" smtClean="0"/>
              <a:pPr rtl="0"/>
              <a:t>30.03.2022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7932546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B58E14-23EC-4C25-974C-48FA83988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978408"/>
            <a:ext cx="5021183" cy="5074226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E9FEDD4-20A1-49F6-9E3E-0B26B426B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2167" y="3602038"/>
            <a:ext cx="5021183" cy="2244580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580A32F-E6F3-4C2E-B9E3-E47868E42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AA473-D82F-4EFF-9DF7-AE6D83C51288}" type="datetime1">
              <a:rPr lang="en-US" smtClean="0"/>
              <a:pPr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806724-A87A-4231-BFD9-277482AF7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30D1AF-36B8-4BB8-BD6A-71194F7BC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3FF94B3-6D3E-44FE-BB02-A9027C0003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08697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363D8A-C68D-4CF9-9D15-3E09BCC09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24D94C-E537-4FF3-AAF8-A85F05C31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824B1D4-6731-4993-8609-16C1D3327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8474-CC00-4A95-9D50-A41C12D1EEC4}" type="datetime1">
              <a:rPr lang="en-US" smtClean="0"/>
              <a:pPr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DFB7BBD-CEEB-4256-84B2-6D907E118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972A8B7-F430-4F4A-BB63-481F51E5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301300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7BAC1C-A332-4BA5-8C9C-FE0396C81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056" cy="4870974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0D8D137-710E-4125-B5E9-F63E7F1C9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7" y="3566639"/>
            <a:ext cx="5021183" cy="2279979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D5480C5-E9A6-425E-B050-03E444BE9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C8B4-7FBB-408F-BDB9-F0496874AFB2}" type="datetime1">
              <a:rPr lang="en-US" smtClean="0"/>
              <a:pPr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51B4831-6C0B-4E0B-A341-91E4C5D36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F011EE6-252D-46DD-94DF-C42657EF2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14997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B604B06-C54A-4B7B-B6D1-436428EAF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52076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5723919-9A2F-4D97-8F31-6E35BD597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63049" y="969264"/>
            <a:ext cx="5290751" cy="255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F8DA345-F684-4BAA-A22C-E725B3A60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63049" y="3621849"/>
            <a:ext cx="5290751" cy="255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6399C52-9753-45D8-9646-CF31BB015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8EE20-A5E2-47D3-8F6D-A2BA7AB2E093}" type="datetime1">
              <a:rPr lang="en-US" smtClean="0"/>
              <a:pPr/>
              <a:t>3/30/2022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F95E57-622C-4199-940E-F5462E1AC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01B7592-00E8-41EF-B749-2A5EA8E46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24049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62B31F0-3CAE-4384-BCA9-A49CDB79722E}" type="datetime1">
              <a:rPr lang="ru-RU" noProof="0" smtClean="0"/>
              <a:pPr rtl="0"/>
              <a:t>30.03.2022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1548654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F4AA536-072F-4374-926E-17E038EC7E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7995"/>
          </a:xfrm>
          <a:prstGeom prst="rect">
            <a:avLst/>
          </a:prstGeom>
          <a:solidFill>
            <a:schemeClr val="bg2">
              <a:lumMod val="9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A2291277-967B-4176-B40B-9EC360626994}"/>
              </a:ext>
            </a:extLst>
          </p:cNvPr>
          <p:cNvSpPr/>
          <p:nvPr/>
        </p:nvSpPr>
        <p:spPr>
          <a:xfrm>
            <a:off x="517869" y="508090"/>
            <a:ext cx="1115568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B11C00-F7CB-4484-807A-D12745CD3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978119"/>
            <a:ext cx="11165481" cy="10730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0FAAA6E-E243-48B3-9585-3C1420B3E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870" y="2178908"/>
            <a:ext cx="5020056" cy="65490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6ED01B8-0F2E-41A4-B21C-334393F6A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7870" y="2876085"/>
            <a:ext cx="5020056" cy="3322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A89B23F-3E60-415A-9CE7-0928B5CFB2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2168" y="2178908"/>
            <a:ext cx="5021182" cy="65490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0223446-0CDC-402B-8D71-D9D29F6DF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62168" y="2876085"/>
            <a:ext cx="5021182" cy="3322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02B77D3-C6EC-4FFD-9E10-24E1AC5420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870" y="6420414"/>
            <a:ext cx="2743200" cy="365125"/>
          </a:xfrm>
        </p:spPr>
        <p:txBody>
          <a:bodyPr/>
          <a:lstStyle/>
          <a:p>
            <a:fld id="{3382CF99-132F-413F-B7EF-71A5C33F2ED6}" type="datetime1">
              <a:rPr lang="en-US" smtClean="0"/>
              <a:pPr/>
              <a:t>3/30/2022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09DF31B-BD07-4DC2-95C2-B77E51AAE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454CE5A-3A0A-4AAB-81D2-F1C20636E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061262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8216B8-52AB-412B-BBE7-B6BE698FA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BF779C3-9D19-467E-A5D2-0920834D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7AE06-98E0-4D9F-A059-92C3548821BB}" type="datetime1">
              <a:rPr lang="en-US" smtClean="0"/>
              <a:pPr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272BB4-C8D8-4F74-9677-5AC97993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96B49B8-779F-4492-ABD9-96F0D042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655753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3B976BF-9339-48D6-881A-280D15492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A00CA-3DDC-4705-B840-978EF5EA0707}" type="datetime1">
              <a:rPr lang="en-US" smtClean="0"/>
              <a:pPr/>
              <a:t>3/30/2022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5277605-C9C8-432E-9662-D7D410B15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22432B6-4A12-46EF-98A7-B5D50BD51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284599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BF191C-AF68-4230-A7B2-F8F07B486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948" cy="2270641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58F9F11-5FCF-4D7E-BA51-38CB84277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3182" y="987423"/>
            <a:ext cx="502094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73B519B-06C0-41BC-95FB-FB1FE4363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61038"/>
            <a:ext cx="5020948" cy="2507949"/>
          </a:xfrm>
        </p:spPr>
        <p:txBody>
          <a:bodyPr>
            <a:normAutofit/>
          </a:bodyPr>
          <a:lstStyle>
            <a:lvl1pPr marL="0" indent="0">
              <a:buNone/>
              <a:defRPr sz="24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BB8B70C-015C-4832-AFF6-D033E0227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6D49-0BBA-4C5A-AD96-6448CA63451A}" type="datetime1">
              <a:rPr lang="en-US" smtClean="0"/>
              <a:pPr/>
              <a:t>3/30/2022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EF1A6FB-8C14-46D1-90A5-0FF11DE78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782C585-6FA1-4E94-9C1C-A1DEDE55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220582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198B43-D1CE-43F4-A367-EF1FE9688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948" cy="2270641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2B73978-8CDF-4C0E-ABA1-7291A0347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62168" y="987425"/>
            <a:ext cx="502700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5BECC62-ED45-451E-BEC5-A03C6A554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40442"/>
            <a:ext cx="5020948" cy="2528545"/>
          </a:xfrm>
        </p:spPr>
        <p:txBody>
          <a:bodyPr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31A7A86-B983-4315-9312-936B4FCF7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EB293-A316-472D-A8B4-6947CF1A12B7}" type="datetime1">
              <a:rPr lang="en-US" smtClean="0"/>
              <a:pPr/>
              <a:t>3/30/2022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E2E88C0-25A5-46F9-AB35-EAD50E6B9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A0F9EA8-45AD-478E-8606-9328245BC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E51E4AC6-B446-4768-97EF-CA4B8261433B}"/>
              </a:ext>
            </a:extLst>
          </p:cNvPr>
          <p:cNvCxnSpPr>
            <a:cxnSpLocks/>
          </p:cNvCxnSpPr>
          <p:nvPr/>
        </p:nvCxnSpPr>
        <p:spPr>
          <a:xfrm>
            <a:off x="11689174" y="2172428"/>
            <a:ext cx="0" cy="33547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9489701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DF6B8E-1D8E-4105-9BBB-D53AD24B7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3825530-6629-4FEA-9670-EB21A2F5B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C664C7A-A73F-46F5-BC33-696671DAE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F1F0-FE2D-4C1C-B320-8CB9BE735F0F}" type="datetime1">
              <a:rPr lang="en-US" smtClean="0"/>
              <a:pPr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12B3CC0-B649-4509-A4B6-DF9D20EFA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CECCCA-3F2A-46F3-BF45-7C862FF1D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365595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D7BD47B-C187-494C-812F-46BE0040B9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7995"/>
          </a:xfrm>
          <a:prstGeom prst="rect">
            <a:avLst/>
          </a:prstGeom>
          <a:solidFill>
            <a:schemeClr val="bg2">
              <a:lumMod val="9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A50133B-2446-4168-AA17-6538910668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62168" y="996791"/>
            <a:ext cx="5011962" cy="49569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006A9AD-2756-4C51-A958-6756301EB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17870" y="996791"/>
            <a:ext cx="5021183" cy="49569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E42995D-CCEA-43AF-973B-8B6B56A56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B96C-10FD-4EBC-9029-9652B7535D02}" type="datetime1">
              <a:rPr lang="en-US" smtClean="0"/>
              <a:pPr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A4029CF-BA62-4CCD-956E-FFA0B37B8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2CE0B3D-96AB-41B3-ABDD-5B0DE863D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618136A-0796-46EB-89BB-4C73C0258F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02585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rtlCol="0" anchor="b"/>
          <a:lstStyle>
            <a:lvl1pPr algn="ctr">
              <a:defRPr sz="4000" b="0" cap="none"/>
            </a:lvl1pPr>
          </a:lstStyle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rtlCol="0"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8203880-713D-4076-A347-1ECDECC1EB1D}" type="datetime1">
              <a:rPr lang="ru-RU" noProof="0" smtClean="0"/>
              <a:pPr rtl="0"/>
              <a:t>30.03.2022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84640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 rtlCol="0"/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rtlCol="0" anchor="t">
            <a:normAutofit/>
          </a:bodyPr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rtlCol="0" anchor="t">
            <a:normAutofit/>
          </a:bodyPr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20F2AA1-EE6B-477D-B390-2AA7AB50EE2A}" type="datetime1">
              <a:rPr lang="ru-RU" noProof="0" smtClean="0"/>
              <a:pPr rtl="0"/>
              <a:t>30.03.2022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988205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Slate-V2-HD-compPhotoInset.png">
            <a:extLst>
              <a:ext uri="{FF2B5EF4-FFF2-40B4-BE49-F238E27FC236}">
                <a16:creationId xmlns=""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Рисунок 20" descr="Slate-V2-HD-compPhotoInset.png">
            <a:extLst>
              <a:ext uri="{FF2B5EF4-FFF2-40B4-BE49-F238E27FC236}">
                <a16:creationId xmlns=""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82350A6-29D8-4AA7-85AF-B5778775BBE5}" type="datetime1">
              <a:rPr lang="ru-RU" noProof="0" smtClean="0"/>
              <a:pPr rtl="0"/>
              <a:t>30.03.2022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235120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CFD75B2-351B-444F-9DF9-677573D1CF7C}" type="datetime1">
              <a:rPr lang="ru-RU" noProof="0" smtClean="0"/>
              <a:pPr rtl="0"/>
              <a:t>30.03.2022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429094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52D3822-C74C-4BC2-B6B4-C0A69FB0DEFC}" type="datetime1">
              <a:rPr lang="ru-RU" noProof="0" smtClean="0"/>
              <a:pPr rtl="0"/>
              <a:t>30.03.2022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655130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rtlCol="0" anchor="b">
            <a:normAutofit/>
          </a:bodyPr>
          <a:lstStyle>
            <a:lvl1pPr algn="ctr">
              <a:defRPr sz="2800" b="0"/>
            </a:lvl1pPr>
          </a:lstStyle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 rtlCol="0">
            <a:normAutofit/>
          </a:bodyPr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2AABBE8-9301-4A0A-8319-9F80C1697F6E}" type="datetime1">
              <a:rPr lang="ru-RU" noProof="0" smtClean="0"/>
              <a:pPr rtl="0"/>
              <a:t>30.03.2022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79355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 descr="Slate-V2-HD-vertPhotoInset.png">
            <a:extLst>
              <a:ext uri="{FF2B5EF4-FFF2-40B4-BE49-F238E27FC236}">
                <a16:creationId xmlns=""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rtlCol="0" anchor="b">
            <a:noAutofit/>
          </a:bodyPr>
          <a:lstStyle>
            <a:lvl1pPr algn="ctr">
              <a:defRPr sz="3200" b="0"/>
            </a:lvl1pPr>
          </a:lstStyle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275D3DD-A2CE-4FD9-837D-F2EA10952F38}" type="datetime1">
              <a:rPr lang="ru-RU" noProof="0" smtClean="0"/>
              <a:pPr rtl="0"/>
              <a:t>30.03.2022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l"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53056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</a:defRPr>
            </a:lvl1pPr>
          </a:lstStyle>
          <a:p>
            <a:fld id="{46089B35-0E6F-4ABC-BF36-198BD6F6219A}" type="datetime1">
              <a:rPr lang="ru-RU" noProof="0" smtClean="0"/>
              <a:pPr/>
              <a:t>30.03.2022</a:t>
            </a:fld>
            <a:endParaRPr lang="ru-RU" noProof="0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</a:defRPr>
            </a:lvl1pPr>
          </a:lstStyle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</a:defRPr>
            </a:lvl1pPr>
          </a:lstStyle>
          <a:p>
            <a:fld id="{3A98EE3D-8CD1-4C3F-BD1C-C98C9596463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8589783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Times New Roman" panose="02020603050405020304" pitchFamily="18" charset="0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Times New Roman" panose="02020603050405020304" pitchFamily="18" charset="0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Times New Roman" panose="02020603050405020304" pitchFamily="18" charset="0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Times New Roman" panose="02020603050405020304" pitchFamily="18" charset="0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Times New Roman" panose="02020603050405020304" pitchFamily="18" charset="0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Times New Roman" panose="02020603050405020304" pitchFamily="18" charset="0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D61AD20-E240-4E6F-AF91-689F7AEEE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2E78801-35D1-4C19-BC2B-EAC7EE917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8" y="969264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1282A45-C5B9-4575-8E28-A35767B4D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7870" y="64204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734BCCD4-CEB1-405B-A443-DD9CBCBEA552}" type="datetime1">
              <a:rPr lang="en-US" smtClean="0"/>
              <a:pPr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E9D0933-AA03-4018-8E37-004CFB9F6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7870" y="977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CCF282A-DF4A-4A2D-9672-8F0F770A3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4317" y="6420414"/>
            <a:ext cx="6379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FDF98CC-160E-494C-8C3C-8CDC5FA257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ADE57300-C7FF-4578-99A0-42B0295B123C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31720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2" r:id="rId6"/>
    <p:sldLayoutId id="2147483738" r:id="rId7"/>
    <p:sldLayoutId id="2147483739" r:id="rId8"/>
    <p:sldLayoutId id="2147483740" r:id="rId9"/>
    <p:sldLayoutId id="2147483741" r:id="rId10"/>
    <p:sldLayoutId id="2147483743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3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91463" y="1427104"/>
            <a:ext cx="9440034" cy="1049867"/>
          </a:xfrm>
        </p:spPr>
        <p:txBody>
          <a:bodyPr>
            <a:noAutofit/>
          </a:bodyPr>
          <a:lstStyle/>
          <a:p>
            <a:r>
              <a:rPr lang="ru-RU" sz="3200" dirty="0" smtClean="0"/>
              <a:t>«Успешные практики урочной/внеурочной деятельности, направленные на развитие мотивации к изучению математики, реализуемые в МБОУ «</a:t>
            </a:r>
            <a:r>
              <a:rPr lang="ru-RU" sz="3200" dirty="0" err="1" smtClean="0"/>
              <a:t>Новосельская</a:t>
            </a:r>
            <a:r>
              <a:rPr lang="ru-RU" sz="3200" dirty="0" smtClean="0"/>
              <a:t> средняя школа».</a:t>
            </a:r>
          </a:p>
          <a:p>
            <a:endParaRPr lang="ru-RU" sz="3200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001992" y="5926347"/>
            <a:ext cx="897434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Марченко Татьяна Александровна,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учитель математики МБОУ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Новосельская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средняя школа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специалист 1 категории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Мужской и женский туалет">
            <a:extLst>
              <a:ext uri="{FF2B5EF4-FFF2-40B4-BE49-F238E27FC236}">
                <a16:creationId xmlns="" xmlns:a16="http://schemas.microsoft.com/office/drawing/2014/main" id="{807C151D-5A9F-4CC0-A454-0B46DCC168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85" r="8" b="11744"/>
          <a:stretch/>
        </p:blipFill>
        <p:spPr>
          <a:xfrm>
            <a:off x="-1" y="-2"/>
            <a:ext cx="12198915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85CC577-2AC9-4E83-9612-AA1D3395C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771" y="191952"/>
            <a:ext cx="4314776" cy="248117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dirty="0">
                <a:latin typeface="+mj-lt"/>
              </a:rPr>
              <a:t>Функциональная грамотность в 5-6 </a:t>
            </a:r>
            <a:r>
              <a:rPr lang="en-US" sz="4000" dirty="0" err="1">
                <a:latin typeface="+mj-lt"/>
              </a:rPr>
              <a:t>классах</a:t>
            </a:r>
            <a:endParaRPr lang="en-US" sz="40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+mj-lt"/>
            </a:endParaRPr>
          </a:p>
        </p:txBody>
      </p:sp>
      <p:graphicFrame>
        <p:nvGraphicFramePr>
          <p:cNvPr id="14" name="Объект 3">
            <a:extLst>
              <a:ext uri="{FF2B5EF4-FFF2-40B4-BE49-F238E27FC236}">
                <a16:creationId xmlns="" xmlns:a16="http://schemas.microsoft.com/office/drawing/2014/main" id="{3EB1B307-D70E-4FA2-B414-E6BF9834AA7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55633" y="609600"/>
          <a:ext cx="6411924" cy="5080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="" xmlns:p14="http://schemas.microsoft.com/office/powerpoint/2010/main" val="4133313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0">
            <a:extLst>
              <a:ext uri="{FF2B5EF4-FFF2-40B4-BE49-F238E27FC236}">
                <a16:creationId xmlns="" xmlns:a16="http://schemas.microsoft.com/office/drawing/2014/main" id="{67A7C490-FB0D-4946-BDB7-1CF2F58DAE0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6C4F662-DCA6-4134-B9BB-B8FA62C667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978408"/>
            <a:ext cx="6117661" cy="2334247"/>
          </a:xfrm>
        </p:spPr>
        <p:txBody>
          <a:bodyPr anchor="t">
            <a:norm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/>
              <a:buChar char="•"/>
            </a:pPr>
            <a:r>
              <a:rPr lang="ru-RU" sz="4600" dirty="0">
                <a:latin typeface="Times New Roman" pitchFamily="18" charset="0"/>
                <a:cs typeface="Times New Roman" pitchFamily="18" charset="0"/>
              </a:rPr>
              <a:t>Мои решения. </a:t>
            </a:r>
            <a:r>
              <a:rPr lang="ru-RU" sz="4600" b="0" dirty="0">
                <a:latin typeface="Times New Roman" pitchFamily="18" charset="0"/>
                <a:ea typeface="+mj-lt"/>
                <a:cs typeface="Times New Roman" pitchFamily="18" charset="0"/>
              </a:rPr>
              <a:t>Метод интерактивного обучения.</a:t>
            </a:r>
            <a:endParaRPr lang="en-US" sz="4600" b="0" dirty="0">
              <a:latin typeface="Times New Roman" pitchFamily="18" charset="0"/>
              <a:ea typeface="+mj-lt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ru-RU" sz="4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960D3B6-AF8C-44B0-B0A5-8A11595040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7870" y="3017974"/>
            <a:ext cx="6270941" cy="3202883"/>
          </a:xfrm>
        </p:spPr>
        <p:txBody>
          <a:bodyPr anchor="t">
            <a:normAutofit/>
          </a:bodyPr>
          <a:lstStyle/>
          <a:p>
            <a:r>
              <a:rPr lang="ru-RU" sz="2800" dirty="0"/>
              <a:t>Использование интерактивных заданий, создание маршрута самостоятельного изучения какой-либо темы с целью актуализации, закрепления и контроля знаний  как индивидуально, так и для всего класса.</a:t>
            </a:r>
          </a:p>
        </p:txBody>
      </p:sp>
      <p:sp>
        <p:nvSpPr>
          <p:cNvPr id="14" name="Rectangle 12">
            <a:extLst>
              <a:ext uri="{FF2B5EF4-FFF2-40B4-BE49-F238E27FC236}">
                <a16:creationId xmlns="" xmlns:a16="http://schemas.microsoft.com/office/drawing/2014/main" id="{B2C335F7-F61C-4EB4-80F2-4B1438FE66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17870" y="508090"/>
            <a:ext cx="612648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46B48303-09CB-4948-9B9F-40CCD73E5C6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7470462" y="240424"/>
            <a:ext cx="4155855" cy="2095115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A09F3629-3F8F-4237-89F4-EAC92B283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638" y="2566335"/>
            <a:ext cx="4867323" cy="1529938"/>
          </a:xfrm>
          <a:prstGeom prst="rect">
            <a:avLst/>
          </a:prstGeom>
        </p:spPr>
      </p:pic>
      <p:pic>
        <p:nvPicPr>
          <p:cNvPr id="6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14E407B1-16E6-47C7-8B56-AE4F311AF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9802" y="4617956"/>
            <a:ext cx="5039852" cy="1512221"/>
          </a:xfrm>
          <a:prstGeom prst="rect">
            <a:avLst/>
          </a:prstGeom>
        </p:spPr>
      </p:pic>
      <p:sp>
        <p:nvSpPr>
          <p:cNvPr id="16" name="Rectangle 14">
            <a:extLst>
              <a:ext uri="{FF2B5EF4-FFF2-40B4-BE49-F238E27FC236}">
                <a16:creationId xmlns="" xmlns:a16="http://schemas.microsoft.com/office/drawing/2014/main" id="{DFE15FB3-1415-45E1-A607-27FE3B9C11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340028" y="6209925"/>
            <a:ext cx="33375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51178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8">
            <a:extLst>
              <a:ext uri="{FF2B5EF4-FFF2-40B4-BE49-F238E27FC236}">
                <a16:creationId xmlns="" xmlns:a16="http://schemas.microsoft.com/office/drawing/2014/main" id="{72CA733A-8D25-4E63-8273-CC14052E0E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04C13E94-2343-4D39-B714-FD23877A2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693" y="4406537"/>
            <a:ext cx="9440034" cy="10883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latin typeface="+mj-lt"/>
              </a:rPr>
              <a:t>Задачи 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FEEBCE5D-3245-48E9-AC35-2E022E6C56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0693" y="5494872"/>
            <a:ext cx="9440034" cy="6216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 err="1">
                <a:solidFill>
                  <a:srgbClr val="E43B10"/>
                </a:solidFill>
                <a:latin typeface="+mn-lt"/>
              </a:rPr>
              <a:t>Задачи</a:t>
            </a:r>
            <a:r>
              <a:rPr lang="en-US" sz="2000" dirty="0">
                <a:solidFill>
                  <a:srgbClr val="E43B1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E43B10"/>
                </a:solidFill>
                <a:latin typeface="+mn-lt"/>
              </a:rPr>
              <a:t>на</a:t>
            </a:r>
            <a:r>
              <a:rPr lang="en-US" sz="2000" dirty="0">
                <a:solidFill>
                  <a:srgbClr val="E43B1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E43B10"/>
                </a:solidFill>
                <a:latin typeface="+mn-lt"/>
              </a:rPr>
              <a:t>движение</a:t>
            </a:r>
            <a:endParaRPr lang="en-US" sz="2000">
              <a:solidFill>
                <a:srgbClr val="E43B10"/>
              </a:solidFill>
              <a:latin typeface="+mn-lt"/>
            </a:endParaRPr>
          </a:p>
        </p:txBody>
      </p:sp>
      <p:pic>
        <p:nvPicPr>
          <p:cNvPr id="17" name="Picture 20">
            <a:extLst>
              <a:ext uri="{FF2B5EF4-FFF2-40B4-BE49-F238E27FC236}">
                <a16:creationId xmlns="" xmlns:a16="http://schemas.microsoft.com/office/drawing/2014/main" id="{2BFB581C-2142-4222-9A3B-905AD6C095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1" y="0"/>
            <a:ext cx="12192001" cy="4322278"/>
          </a:xfrm>
          <a:prstGeom prst="rect">
            <a:avLst/>
          </a:prstGeom>
        </p:spPr>
      </p:pic>
      <p:pic>
        <p:nvPicPr>
          <p:cNvPr id="8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FF3D7848-1856-42BE-9183-60BEDBBC48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3215" r="12404" b="1"/>
          <a:stretch/>
        </p:blipFill>
        <p:spPr>
          <a:xfrm>
            <a:off x="0" y="-1"/>
            <a:ext cx="6095986" cy="4220682"/>
          </a:xfrm>
          <a:prstGeom prst="rect">
            <a:avLst/>
          </a:prstGeom>
        </p:spPr>
      </p:pic>
      <p:pic>
        <p:nvPicPr>
          <p:cNvPr id="9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DEAAE728-AF67-47D4-BF07-C4B6A563DF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692" r="11693" b="1"/>
          <a:stretch/>
        </p:blipFill>
        <p:spPr>
          <a:xfrm>
            <a:off x="6090710" y="10"/>
            <a:ext cx="6101290" cy="42206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6261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7">
            <a:extLst>
              <a:ext uri="{FF2B5EF4-FFF2-40B4-BE49-F238E27FC236}">
                <a16:creationId xmlns="" xmlns:a16="http://schemas.microsoft.com/office/drawing/2014/main" id="{879269E7-26D7-4201-9D3F-3CDD42D76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07" y="321734"/>
            <a:ext cx="5355153" cy="290517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417CDA24-35F8-4540-8C52-3096D6D949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6">
            <a:extLst>
              <a:ext uri="{FF2B5EF4-FFF2-40B4-BE49-F238E27FC236}">
                <a16:creationId xmlns="" xmlns:a16="http://schemas.microsoft.com/office/drawing/2014/main" id="{5FF51198-CC93-4F3F-B404-79A0B2F7C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445" y="321734"/>
            <a:ext cx="4401772" cy="2905170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8658BFE0-4E65-4174-9C75-687C94E882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="" xmlns:a16="http://schemas.microsoft.com/office/drawing/2014/main" id="{FA75DFED-A0C1-4A83-BE1D-0271C1826E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3190B589-0925-4E8E-87BB-41B3682A37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94" r="2895" b="3"/>
          <a:stretch/>
        </p:blipFill>
        <p:spPr>
          <a:xfrm>
            <a:off x="494371" y="3834837"/>
            <a:ext cx="5389594" cy="2353077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1B0DAF04-4C31-4ED7-A620-7216725259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" b="8663"/>
          <a:stretch/>
        </p:blipFill>
        <p:spPr>
          <a:xfrm>
            <a:off x="6456077" y="3631096"/>
            <a:ext cx="4816508" cy="27605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64592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5DAD7C3A-B204-449E-9D0E-C32C05FCAFF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92927" y="1786673"/>
            <a:ext cx="5498057" cy="1562488"/>
          </a:xfr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86C9EB9-DE4B-495F-AD91-036E511154B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6561" y="567473"/>
            <a:ext cx="5021263" cy="1933575"/>
          </a:xfrm>
        </p:spPr>
        <p:txBody>
          <a:bodyPr>
            <a:normAutofit/>
          </a:bodyPr>
          <a:lstStyle/>
          <a:p>
            <a:r>
              <a:rPr lang="ru-RU"/>
              <a:t>Ресурсы. </a:t>
            </a:r>
          </a:p>
        </p:txBody>
      </p:sp>
      <p:pic>
        <p:nvPicPr>
          <p:cNvPr id="5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4D2E4BC9-9CD4-4155-BFF5-E94841C2CD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95" r="11474"/>
          <a:stretch/>
        </p:blipFill>
        <p:spPr>
          <a:xfrm>
            <a:off x="5623041" y="3753380"/>
            <a:ext cx="5903914" cy="2941741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="" xmlns:a16="http://schemas.microsoft.com/office/drawing/2014/main" id="{B240927E-731A-4C51-8CA4-D5E0FBB3A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21" y="3533968"/>
            <a:ext cx="4313664" cy="3187328"/>
          </a:xfrm>
          <a:prstGeom prst="rect">
            <a:avLst/>
          </a:prstGeom>
        </p:spPr>
      </p:pic>
      <p:pic>
        <p:nvPicPr>
          <p:cNvPr id="9" name="Рисунок 14">
            <a:extLst>
              <a:ext uri="{FF2B5EF4-FFF2-40B4-BE49-F238E27FC236}">
                <a16:creationId xmlns="" xmlns:a16="http://schemas.microsoft.com/office/drawing/2014/main" id="{EB28E737-3E04-42EA-A95C-69731BF381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9206" y="150"/>
            <a:ext cx="5150004" cy="36888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48399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442044B-C275-4A13-B39F-958024F7B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 descr="Изображение выглядит как внутренний, стена, потолок, окно&#10;&#10;Автоматически созданное описание">
            <a:extLst>
              <a:ext uri="{FF2B5EF4-FFF2-40B4-BE49-F238E27FC236}">
                <a16:creationId xmlns="" xmlns:a16="http://schemas.microsoft.com/office/drawing/2014/main" id="{DE69202B-B359-4D5C-8DCE-E6FB122C8C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144" t="646" r="11285" b="209"/>
          <a:stretch/>
        </p:blipFill>
        <p:spPr>
          <a:xfrm rot="5400000">
            <a:off x="88907" y="53787"/>
            <a:ext cx="4301777" cy="4403149"/>
          </a:xfrm>
        </p:spPr>
      </p:pic>
      <p:pic>
        <p:nvPicPr>
          <p:cNvPr id="5" name="Рисунок 5" descr="Изображение выглядит как текст, внутренний, стена, пол&#10;&#10;Автоматически созданное описание">
            <a:extLst>
              <a:ext uri="{FF2B5EF4-FFF2-40B4-BE49-F238E27FC236}">
                <a16:creationId xmlns="" xmlns:a16="http://schemas.microsoft.com/office/drawing/2014/main" id="{9100BC5F-0CC2-496A-9080-DFA1F1545B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44" r="6022" b="-242"/>
          <a:stretch/>
        </p:blipFill>
        <p:spPr>
          <a:xfrm rot="5400000">
            <a:off x="3291124" y="2420667"/>
            <a:ext cx="4800276" cy="4448160"/>
          </a:xfrm>
          <a:prstGeom prst="rect">
            <a:avLst/>
          </a:prstGeom>
        </p:spPr>
      </p:pic>
      <p:pic>
        <p:nvPicPr>
          <p:cNvPr id="7" name="Рисунок 7" descr="Изображение выглядит как текст, внутренний, потолок, стол&#10;&#10;Автоматически созданное описание">
            <a:extLst>
              <a:ext uri="{FF2B5EF4-FFF2-40B4-BE49-F238E27FC236}">
                <a16:creationId xmlns="" xmlns:a16="http://schemas.microsoft.com/office/drawing/2014/main" id="{004225A0-10E6-40BE-B2D7-122EF3F7C4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494" t="216" b="-216"/>
          <a:stretch/>
        </p:blipFill>
        <p:spPr>
          <a:xfrm rot="5400000">
            <a:off x="7285927" y="224802"/>
            <a:ext cx="4977278" cy="4626288"/>
          </a:xfrm>
          <a:prstGeom prst="rect">
            <a:avLst/>
          </a:prstGeom>
        </p:spPr>
      </p:pic>
      <p:pic>
        <p:nvPicPr>
          <p:cNvPr id="3" name="Рисунок 5" descr="Ничего себе (пчела)">
            <a:extLst>
              <a:ext uri="{FF2B5EF4-FFF2-40B4-BE49-F238E27FC236}">
                <a16:creationId xmlns="" xmlns:a16="http://schemas.microsoft.com/office/drawing/2014/main" id="{6C051191-0477-4E10-8110-273DCE3FB6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546" y="4250474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87630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человек, внутренний, ноутбук&#10;&#10;Автоматически созданное описание">
            <a:extLst>
              <a:ext uri="{FF2B5EF4-FFF2-40B4-BE49-F238E27FC236}">
                <a16:creationId xmlns="" xmlns:a16="http://schemas.microsoft.com/office/drawing/2014/main" id="{41132754-246A-470A-9235-87103CD623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496862" y="719061"/>
            <a:ext cx="4870450" cy="3652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5" descr="Изображение выглядит как текст, человек, компьютер, рабочий стол&#10;&#10;Автоматически созданное описание">
            <a:extLst>
              <a:ext uri="{FF2B5EF4-FFF2-40B4-BE49-F238E27FC236}">
                <a16:creationId xmlns="" xmlns:a16="http://schemas.microsoft.com/office/drawing/2014/main" id="{FF8D646D-9285-43D1-959E-40F6D8D58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468899" y="1574776"/>
            <a:ext cx="5296618" cy="3950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6" descr="Изображение выглядит как текст, человек, внутренний, ноутбук&#10;&#10;Автоматически созданное описание">
            <a:extLst>
              <a:ext uri="{FF2B5EF4-FFF2-40B4-BE49-F238E27FC236}">
                <a16:creationId xmlns="" xmlns:a16="http://schemas.microsoft.com/office/drawing/2014/main" id="{70E6B116-4086-4EFA-9571-1D908257FB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516703" y="1125397"/>
            <a:ext cx="5037825" cy="37783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303808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Синяя стрелки, указывающие на кнопку красного">
            <a:extLst>
              <a:ext uri="{FF2B5EF4-FFF2-40B4-BE49-F238E27FC236}">
                <a16:creationId xmlns="" xmlns:a16="http://schemas.microsoft.com/office/drawing/2014/main" id="{525EB65A-7EC2-D854-04E4-E9F1F3A0BF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12" r="-2" b="4791"/>
          <a:stretch/>
        </p:blipFill>
        <p:spPr>
          <a:xfrm>
            <a:off x="-2" y="10"/>
            <a:ext cx="12191995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CF5812-D068-48BC-B506-BD9957962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200">
                <a:latin typeface="+mj-lt"/>
              </a:rPr>
              <a:t>И еще задачи.</a:t>
            </a:r>
          </a:p>
        </p:txBody>
      </p:sp>
      <p:pic>
        <p:nvPicPr>
          <p:cNvPr id="3" name="Рисунок 5" descr="Итак (пчела)">
            <a:extLst>
              <a:ext uri="{FF2B5EF4-FFF2-40B4-BE49-F238E27FC236}">
                <a16:creationId xmlns="" xmlns:a16="http://schemas.microsoft.com/office/drawing/2014/main" id="{FAAE154F-BD23-4489-9F72-140EFE16664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397437" y="2076450"/>
            <a:ext cx="3622675" cy="3622675"/>
          </a:xfrm>
        </p:spPr>
      </p:pic>
    </p:spTree>
    <p:extLst>
      <p:ext uri="{BB962C8B-B14F-4D97-AF65-F5344CB8AC3E}">
        <p14:creationId xmlns="" xmlns:p14="http://schemas.microsoft.com/office/powerpoint/2010/main" val="1290953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Лупа и вопросительный знак">
            <a:extLst>
              <a:ext uri="{FF2B5EF4-FFF2-40B4-BE49-F238E27FC236}">
                <a16:creationId xmlns="" xmlns:a16="http://schemas.microsoft.com/office/drawing/2014/main" id="{F7DEFE3A-696F-0A87-5ECF-A597468B1A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-2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683D043-25BB-4AC9-8130-64117967261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0347C48-3B23-4090-940F-C8A98F5BB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290195"/>
            <a:ext cx="11548532" cy="42608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11500">
                <a:solidFill>
                  <a:schemeClr val="tx1"/>
                </a:solidFill>
                <a:latin typeface="+mj-lt"/>
              </a:rPr>
              <a:t>Как скачать?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A61CCAC-6875-474C-8E9E-F57ABF078C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3" descr="В пути (пчела)">
            <a:extLst>
              <a:ext uri="{FF2B5EF4-FFF2-40B4-BE49-F238E27FC236}">
                <a16:creationId xmlns="" xmlns:a16="http://schemas.microsoft.com/office/drawing/2014/main" id="{ABFD34D9-9E34-4795-93F5-6371DC95C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083" y="3107473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56625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Blanket on the ground">
            <a:extLst>
              <a:ext uri="{FF2B5EF4-FFF2-40B4-BE49-F238E27FC236}">
                <a16:creationId xmlns="" xmlns:a16="http://schemas.microsoft.com/office/drawing/2014/main" id="{185026A0-71E8-D920-3090-07DA43A9D8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33" r="1" b="8042"/>
          <a:stretch/>
        </p:blipFill>
        <p:spPr>
          <a:xfrm>
            <a:off x="5" y="0"/>
            <a:ext cx="12191995" cy="685799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11DD454E-060A-4347-B22F-E1DF4219BB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452688" y="1262063"/>
            <a:ext cx="7286625" cy="4333875"/>
          </a:xfrm>
          <a:prstGeom prst="roundRect">
            <a:avLst>
              <a:gd name="adj" fmla="val 2837"/>
            </a:avLst>
          </a:prstGeom>
          <a:ln w="0">
            <a:noFill/>
            <a:prstDash val="solid"/>
            <a:round/>
            <a:headEnd/>
            <a:tailEnd/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A780C75-2BBC-4C56-B635-B590FBB38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189" y="1778558"/>
            <a:ext cx="3717704" cy="20599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800">
                <a:solidFill>
                  <a:srgbClr val="E3E3E3"/>
                </a:solidFill>
                <a:latin typeface="+mj-lt"/>
              </a:rPr>
              <a:t>Спасибо за внимание. </a:t>
            </a:r>
          </a:p>
        </p:txBody>
      </p:sp>
      <p:pic>
        <p:nvPicPr>
          <p:cNvPr id="3" name="Рисунок 3" descr="Люблю (пчела)">
            <a:extLst>
              <a:ext uri="{FF2B5EF4-FFF2-40B4-BE49-F238E27FC236}">
                <a16:creationId xmlns="" xmlns:a16="http://schemas.microsoft.com/office/drawing/2014/main" id="{D17484BC-38F7-4B9A-BF93-4AAF5F5D92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290" r="13429" b="-2"/>
          <a:stretch/>
        </p:blipFill>
        <p:spPr>
          <a:xfrm>
            <a:off x="6954547" y="1426464"/>
            <a:ext cx="2614486" cy="4005072"/>
          </a:xfrm>
          <a:custGeom>
            <a:avLst/>
            <a:gdLst/>
            <a:ahLst/>
            <a:cxnLst/>
            <a:rect l="l" t="t" r="r" b="b"/>
            <a:pathLst>
              <a:path w="2614486" h="4005072">
                <a:moveTo>
                  <a:pt x="0" y="0"/>
                </a:moveTo>
                <a:lnTo>
                  <a:pt x="2475150" y="0"/>
                </a:lnTo>
                <a:cubicBezTo>
                  <a:pt x="2552103" y="0"/>
                  <a:pt x="2614486" y="62383"/>
                  <a:pt x="2614486" y="139336"/>
                </a:cubicBezTo>
                <a:lnTo>
                  <a:pt x="2614486" y="3865736"/>
                </a:lnTo>
                <a:cubicBezTo>
                  <a:pt x="2614486" y="3942689"/>
                  <a:pt x="2552103" y="4005072"/>
                  <a:pt x="2475150" y="4005072"/>
                </a:cubicBezTo>
                <a:lnTo>
                  <a:pt x="0" y="400507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="" xmlns:p14="http://schemas.microsoft.com/office/powerpoint/2010/main" val="3123707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107">
            <a:extLst>
              <a:ext uri="{FF2B5EF4-FFF2-40B4-BE49-F238E27FC236}">
                <a16:creationId xmlns="" xmlns:a16="http://schemas.microsoft.com/office/drawing/2014/main" id="{D30579BA-22EC-41CB-82B7-65D5DFCA603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0" name="Freeform 5">
            <a:extLst>
              <a:ext uri="{FF2B5EF4-FFF2-40B4-BE49-F238E27FC236}">
                <a16:creationId xmlns="" xmlns:a16="http://schemas.microsoft.com/office/drawing/2014/main" id="{FE469E50-3893-4ED6-92BA-2985C32B0C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 rot="5400000">
            <a:off x="1028777" y="1385982"/>
            <a:ext cx="4031414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4="http://schemas.microsoft.com/office/drawing/2010/main" xmlns:p14="http://schemas.microsoft.com/office/powerpoint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D1F047C-C727-42A7-85C5-68C5AA1B1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6965" y="1673524"/>
            <a:ext cx="3485073" cy="242050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/>
            <a:r>
              <a:rPr lang="ru-RU" sz="2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</a:rPr>
              <a:t>Успешные практики урочной/внеурочной деятельности, направленные на развитие мотивации к изучению математики, реализуемые в МБОУ "Новосельская средняя школа" ( из опыта работы)</a:t>
            </a:r>
            <a:endParaRPr lang="ru-RU" sz="2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B93FB3F-A8D4-46D3-A1C6-C79C64563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1480" y="4157933"/>
            <a:ext cx="3981656" cy="1026544"/>
          </a:xfrm>
        </p:spPr>
        <p:txBody>
          <a:bodyPr rtlCol="0">
            <a:normAutofit/>
          </a:bodyPr>
          <a:lstStyle/>
          <a:p>
            <a:pPr algn="l"/>
            <a:r>
              <a:rPr lang="ru-RU" dirty="0">
                <a:latin typeface="Times New Roman"/>
                <a:cs typeface="Times New Roman"/>
              </a:rPr>
              <a:t>Функциональная грамотность</a:t>
            </a:r>
            <a:br>
              <a:rPr lang="ru-RU" dirty="0">
                <a:latin typeface="Times New Roman"/>
                <a:cs typeface="Times New Roman"/>
              </a:rPr>
            </a:br>
            <a:endParaRPr lang="ru-RU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cs typeface="Times New Roman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8A1C807-B9AD-4C9B-BF9F-60F03428998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/>
        </p:blipFill>
        <p:spPr>
          <a:xfrm>
            <a:off x="5738160" y="1794832"/>
            <a:ext cx="5810373" cy="32683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67884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Пользовательская запись в блокноте">
            <a:extLst>
              <a:ext uri="{FF2B5EF4-FFF2-40B4-BE49-F238E27FC236}">
                <a16:creationId xmlns="" xmlns:a16="http://schemas.microsoft.com/office/drawing/2014/main" id="{EA3B6CFE-75FF-B1B1-E228-3F1FC80DDD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91" b="12531"/>
          <a:stretch/>
        </p:blipFill>
        <p:spPr>
          <a:xfrm>
            <a:off x="1" y="10"/>
            <a:ext cx="12192000" cy="6857990"/>
          </a:xfrm>
          <a:prstGeom prst="rect">
            <a:avLst/>
          </a:prstGeom>
        </p:spPr>
      </p:pic>
      <p:sp useBgFill="1">
        <p:nvSpPr>
          <p:cNvPr id="25" name="Freeform 5">
            <a:extLst>
              <a:ext uri="{FF2B5EF4-FFF2-40B4-BE49-F238E27FC236}">
                <a16:creationId xmlns="" xmlns:a16="http://schemas.microsoft.com/office/drawing/2014/main" id="{37D54B6C-87D0-4C03-8335-3955179D2B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 rot="5400000">
            <a:off x="-118536" y="1371603"/>
            <a:ext cx="5624423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198FFCB-FB7F-4142-B300-7D342784A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845388"/>
            <a:ext cx="3596420" cy="979016"/>
          </a:xfrm>
        </p:spPr>
        <p:txBody>
          <a:bodyPr anchor="b">
            <a:normAutofit/>
          </a:bodyPr>
          <a:lstStyle/>
          <a:p>
            <a:pPr algn="l"/>
            <a:r>
              <a:rPr lang="ru-RU" sz="24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</a:rPr>
              <a:t>Цели</a:t>
            </a:r>
            <a:br>
              <a:rPr lang="ru-RU" sz="24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</a:rPr>
            </a:br>
            <a:endParaRPr lang="ru-RU" sz="240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0B5B14E-7D23-49AC-BA07-56B34C7C2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4" y="1968237"/>
            <a:ext cx="3830733" cy="3679189"/>
          </a:xfrm>
        </p:spPr>
        <p:txBody>
          <a:bodyPr anchor="t">
            <a:normAutofit/>
          </a:bodyPr>
          <a:lstStyle/>
          <a:p>
            <a:pPr>
              <a:buNone/>
            </a:pPr>
            <a:r>
              <a:rPr lang="ru-RU" sz="1600" dirty="0" smtClean="0"/>
              <a:t> развитие мыслительных навыков учащихся, необходимых не только в учебе, но и в дальнейшей жизни (умение принимать взвешенные решения, работать с информацией, анализировать различные стороны явлений).</a:t>
            </a:r>
          </a:p>
          <a:p>
            <a:r>
              <a:rPr lang="ru-RU" sz="1600" dirty="0" smtClean="0"/>
              <a:t>развитие умения работать с информацией, логически мыслить, решать проблемы, аргументировать свое мнение, самообучаться, сотрудничать и работать в группе. </a:t>
            </a:r>
          </a:p>
          <a:p>
            <a:pPr indent="-305435"/>
            <a:endParaRPr lang="ru-RU" sz="1600" dirty="0">
              <a:ln>
                <a:solidFill>
                  <a:prstClr val="white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white">
                    <a:alpha val="30000"/>
                  </a:prst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5" name="Рисунок 5" descr="Скучаю (пчела)">
            <a:extLst>
              <a:ext uri="{FF2B5EF4-FFF2-40B4-BE49-F238E27FC236}">
                <a16:creationId xmlns="" xmlns:a16="http://schemas.microsoft.com/office/drawing/2014/main" id="{76D0BFAC-4CCB-4973-85F8-E56245581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4641" y="0"/>
            <a:ext cx="2743200" cy="2743200"/>
          </a:xfrm>
          <a:prstGeom prst="rect">
            <a:avLst/>
          </a:prstGeom>
        </p:spPr>
      </p:pic>
      <p:pic>
        <p:nvPicPr>
          <p:cNvPr id="6" name="Рисунок 6" descr="Итак (пчела)">
            <a:extLst>
              <a:ext uri="{FF2B5EF4-FFF2-40B4-BE49-F238E27FC236}">
                <a16:creationId xmlns="" xmlns:a16="http://schemas.microsoft.com/office/drawing/2014/main" id="{05189045-FEDB-42B4-9A7D-EDD6304685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0132" y="78059"/>
            <a:ext cx="2743200" cy="2743200"/>
          </a:xfrm>
          <a:prstGeom prst="rect">
            <a:avLst/>
          </a:prstGeom>
        </p:spPr>
      </p:pic>
      <p:pic>
        <p:nvPicPr>
          <p:cNvPr id="7" name="Рисунок 7" descr="Нравится (пчела)">
            <a:extLst>
              <a:ext uri="{FF2B5EF4-FFF2-40B4-BE49-F238E27FC236}">
                <a16:creationId xmlns="" xmlns:a16="http://schemas.microsoft.com/office/drawing/2014/main" id="{878D59B3-BF20-4EF9-8ABA-237C35E156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9171" y="2669034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07513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Прямоугольник 54">
            <a:extLst>
              <a:ext uri="{FF2B5EF4-FFF2-40B4-BE49-F238E27FC236}">
                <a16:creationId xmlns="" xmlns:a16="http://schemas.microsoft.com/office/drawing/2014/main" id="{0EF2A0DA-AE81-4A45-972E-646AC2870C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2B2D6DE-C9B5-4678-91EF-77E85F2350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-1"/>
          <a:stretch/>
        </p:blipFill>
        <p:spPr>
          <a:xfrm>
            <a:off x="-8622" y="10"/>
            <a:ext cx="6096000" cy="6857990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="" xmlns:a16="http://schemas.microsoft.com/office/drawing/2014/main" id="{B536FA4E-0152-4E27-91DA-0FC22D1846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6257026" y="1"/>
            <a:ext cx="5934973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9559F60-4CE1-4E2F-86EA-1B60679F1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0493" y="609600"/>
            <a:ext cx="4538124" cy="970450"/>
          </a:xfrm>
        </p:spPr>
        <p:txBody>
          <a:bodyPr rtlCol="0" anchor="b">
            <a:normAutofit/>
          </a:bodyPr>
          <a:lstStyle/>
          <a:p>
            <a:pPr algn="l"/>
            <a:r>
              <a:rPr lang="ru-RU" sz="4000" dirty="0">
                <a:latin typeface="Times New Roman"/>
              </a:rPr>
              <a:t>Марченко Татьяна  </a:t>
            </a:r>
          </a:p>
        </p:txBody>
      </p:sp>
      <p:sp>
        <p:nvSpPr>
          <p:cNvPr id="24" name="Объект 2">
            <a:extLst>
              <a:ext uri="{FF2B5EF4-FFF2-40B4-BE49-F238E27FC236}">
                <a16:creationId xmlns="" xmlns:a16="http://schemas.microsoft.com/office/drawing/2014/main" id="{F260476B-CCA6-412B-A9C5-399C34AE6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0493" y="1732449"/>
            <a:ext cx="4403596" cy="4058751"/>
          </a:xfrm>
        </p:spPr>
        <p:txBody>
          <a:bodyPr rtlCol="0" anchor="t">
            <a:normAutofit/>
          </a:bodyPr>
          <a:lstStyle/>
          <a:p>
            <a:pPr marL="36830" indent="0">
              <a:buNone/>
            </a:pPr>
            <a:r>
              <a:rPr lang="ru-RU" sz="2400" dirty="0">
                <a:latin typeface="Times New Roman"/>
                <a:cs typeface="Times New Roman"/>
              </a:rPr>
              <a:t>Математика </a:t>
            </a:r>
            <a:endParaRPr lang="ru-RU" sz="24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cs typeface="Times New Roman" panose="02020603050405020304" pitchFamily="18" charset="0"/>
            </a:endParaRPr>
          </a:p>
          <a:p>
            <a:pPr marL="36830" indent="0">
              <a:buNone/>
            </a:pPr>
            <a:r>
              <a:rPr lang="ru-RU" sz="2400" dirty="0">
                <a:latin typeface="Times New Roman"/>
                <a:cs typeface="Times New Roman"/>
              </a:rPr>
              <a:t>5-6 классы</a:t>
            </a:r>
            <a:endParaRPr lang="ru-RU" sz="24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cs typeface="Times New Roman" panose="02020603050405020304" pitchFamily="18" charset="0"/>
            </a:endParaRPr>
          </a:p>
          <a:p>
            <a:pPr marL="36830" indent="0">
              <a:buNone/>
            </a:pPr>
            <a:r>
              <a:rPr lang="ru-RU" sz="2400" dirty="0">
                <a:latin typeface="Times New Roman"/>
                <a:cs typeface="Times New Roman"/>
              </a:rPr>
              <a:t>Алгебра и геометрия</a:t>
            </a:r>
            <a:endParaRPr lang="ru-RU" sz="24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cs typeface="Times New Roman" panose="02020603050405020304" pitchFamily="18" charset="0"/>
            </a:endParaRPr>
          </a:p>
          <a:p>
            <a:pPr marL="36830" indent="0">
              <a:buNone/>
            </a:pPr>
            <a:r>
              <a:rPr lang="ru-RU" sz="2400" dirty="0">
                <a:latin typeface="Times New Roman"/>
                <a:cs typeface="Times New Roman"/>
              </a:rPr>
              <a:t>7-9 классы</a:t>
            </a:r>
            <a:endParaRPr lang="ru-RU" sz="24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cs typeface="Times New Roman" panose="02020603050405020304" pitchFamily="18" charset="0"/>
            </a:endParaRPr>
          </a:p>
          <a:p>
            <a:pPr marL="36830" lvl="0" indent="0" rtl="0">
              <a:buNone/>
            </a:pPr>
            <a:endParaRPr lang="ru-RU" sz="24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cs typeface="Times New Roman" panose="02020603050405020304" pitchFamily="18" charset="0"/>
            </a:endParaRPr>
          </a:p>
          <a:p>
            <a:pPr indent="-305435" rtl="0"/>
            <a:endParaRPr lang="ru-RU" sz="24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4" name="Рисунок 4" descr="Изображение выглядит как человек, внутренний, стол, пол&#10;&#10;Автоматически созданное описание">
            <a:extLst>
              <a:ext uri="{FF2B5EF4-FFF2-40B4-BE49-F238E27FC236}">
                <a16:creationId xmlns="" xmlns:a16="http://schemas.microsoft.com/office/drawing/2014/main" id="{92B823C5-73BA-43D9-AD92-29AF891D0E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765" y="1173665"/>
            <a:ext cx="5261516" cy="3943814"/>
          </a:xfrm>
          <a:prstGeom prst="rect">
            <a:avLst/>
          </a:prstGeom>
        </p:spPr>
      </p:pic>
      <p:pic>
        <p:nvPicPr>
          <p:cNvPr id="5" name="Рисунок 5" descr="Пристыженная пчела">
            <a:extLst>
              <a:ext uri="{FF2B5EF4-FFF2-40B4-BE49-F238E27FC236}">
                <a16:creationId xmlns="" xmlns:a16="http://schemas.microsoft.com/office/drawing/2014/main" id="{C7494193-50E9-4F62-8DEF-C01C1D4415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4839" y="3953107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20235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22">
            <a:extLst>
              <a:ext uri="{FF2B5EF4-FFF2-40B4-BE49-F238E27FC236}">
                <a16:creationId xmlns="" xmlns:a16="http://schemas.microsoft.com/office/drawing/2014/main" id="{72CA733A-8D25-4E63-8273-CC14052E0E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3B0EB48-AA1A-45D3-AB44-8544F27E7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693" y="4406537"/>
            <a:ext cx="9440034" cy="10883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latin typeface="+mj-lt"/>
              </a:rPr>
              <a:t>Мотивация</a:t>
            </a:r>
          </a:p>
        </p:txBody>
      </p:sp>
      <p:pic>
        <p:nvPicPr>
          <p:cNvPr id="21" name="Picture 24">
            <a:extLst>
              <a:ext uri="{FF2B5EF4-FFF2-40B4-BE49-F238E27FC236}">
                <a16:creationId xmlns="" xmlns:a16="http://schemas.microsoft.com/office/drawing/2014/main" id="{2BFB581C-2142-4222-9A3B-905AD6C095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1" y="0"/>
            <a:ext cx="12192001" cy="4322278"/>
          </a:xfrm>
          <a:prstGeom prst="rect">
            <a:avLst/>
          </a:prstGeom>
        </p:spPr>
      </p:pic>
      <p:pic>
        <p:nvPicPr>
          <p:cNvPr id="5" name="Picture 4" descr="Один в толпе">
            <a:extLst>
              <a:ext uri="{FF2B5EF4-FFF2-40B4-BE49-F238E27FC236}">
                <a16:creationId xmlns="" xmlns:a16="http://schemas.microsoft.com/office/drawing/2014/main" id="{357F0201-375A-481F-824D-D384C4DB91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684"/>
          <a:stretch/>
        </p:blipFill>
        <p:spPr>
          <a:xfrm>
            <a:off x="-1" y="-1"/>
            <a:ext cx="6095987" cy="4220682"/>
          </a:xfrm>
          <a:prstGeom prst="rect">
            <a:avLst/>
          </a:prstGeom>
        </p:spPr>
      </p:pic>
      <p:pic>
        <p:nvPicPr>
          <p:cNvPr id="4" name="Рисунок 5" descr="Изображение выглядит как текст, стол, визит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D9E7661C-8D61-49DC-8B5F-EB51687B97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51" r="-1" b="1072"/>
          <a:stretch/>
        </p:blipFill>
        <p:spPr>
          <a:xfrm>
            <a:off x="6090710" y="10"/>
            <a:ext cx="6101290" cy="42206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7430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98CCEB25-E2E3-481F-A03A-19767D3E72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75159C5-A5EE-46E1-866A-5387124E4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3078749" cy="970450"/>
          </a:xfrm>
        </p:spPr>
        <p:txBody>
          <a:bodyPr anchor="b">
            <a:normAutofit/>
          </a:bodyPr>
          <a:lstStyle/>
          <a:p>
            <a:pPr algn="l"/>
            <a:r>
              <a:rPr lang="ru-RU" sz="28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</a:rPr>
              <a:t>Мотивация</a:t>
            </a:r>
            <a:br>
              <a:rPr lang="ru-RU" sz="28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</a:rPr>
            </a:br>
            <a:endParaRPr lang="ru-RU" sz="280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170C2E4-6632-4D21-BCDA-6C4F4F0FF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045" y="1732449"/>
            <a:ext cx="4347713" cy="4058751"/>
          </a:xfrm>
        </p:spPr>
        <p:txBody>
          <a:bodyPr anchor="t">
            <a:normAutofit/>
          </a:bodyPr>
          <a:lstStyle/>
          <a:p>
            <a:pPr indent="-305435">
              <a:lnSpc>
                <a:spcPct val="100000"/>
              </a:lnSpc>
            </a:pPr>
            <a:r>
              <a:rPr lang="ru-RU" sz="1800" u="sng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Мотивация обучения - это</a:t>
            </a:r>
            <a:r>
              <a:rPr lang="ru-RU" sz="18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 </a:t>
            </a:r>
            <a:r>
              <a:rPr lang="ru-RU" sz="1800" u="sng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общее название для процессов, методов, средств побуждения учащихся к продуктивной познавательной деятельности, к активному освоению содержания образования.</a:t>
            </a:r>
            <a:r>
              <a:rPr lang="ru-RU" sz="18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 Образно говоря, образы мотивации держат в своих руках совместно преподаватели (мотивация обучения, их отношение к профессиональным обязанностям) и учащиеся (мотивация учения, внутренняя, </a:t>
            </a:r>
            <a:r>
              <a:rPr lang="ru-RU" sz="1800" dirty="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автомотивация</a:t>
            </a:r>
            <a:r>
              <a:rPr lang="ru-RU" sz="18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)</a:t>
            </a:r>
            <a:endParaRPr lang="ru-RU" sz="18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Times New Roman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536FA4E-0152-4E27-91DA-0FC22D1846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4552950" y="1"/>
            <a:ext cx="763905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3DDC3EB-7A5E-4996-8AE5-0C30975D26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13" r="6562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51586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30579BA-22EC-41CB-82B7-65D5DFCA603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 5">
            <a:extLst>
              <a:ext uri="{FF2B5EF4-FFF2-40B4-BE49-F238E27FC236}">
                <a16:creationId xmlns="" xmlns:a16="http://schemas.microsoft.com/office/drawing/2014/main" id="{FE469E50-3893-4ED6-92BA-2985C32B0C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 rot="5400000">
            <a:off x="1028777" y="1385982"/>
            <a:ext cx="4031414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4="http://schemas.microsoft.com/office/drawing/2010/main" xmlns:p14="http://schemas.microsoft.com/office/powerpoint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C92B496-4D13-438A-B822-BD3ADD480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965" y="1673524"/>
            <a:ext cx="3789873" cy="24205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000" dirty="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Структура</a:t>
            </a:r>
            <a:r>
              <a:rPr lang="en-US" sz="4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dirty="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мотивации</a:t>
            </a:r>
            <a:r>
              <a:rPr lang="en-US" sz="4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 </a:t>
            </a:r>
            <a:r>
              <a:rPr lang="ru-RU" sz="4000" dirty="0" smtClean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/>
            </a:r>
            <a:br>
              <a:rPr lang="ru-RU" sz="4000" dirty="0" smtClean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</a:br>
            <a:r>
              <a:rPr lang="en-US" sz="4000" dirty="0" err="1" smtClean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обучения</a:t>
            </a:r>
            <a:r>
              <a:rPr lang="en-US" sz="4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.</a:t>
            </a:r>
            <a:endParaRPr lang="ru-RU" dirty="0"/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505B3601-67EE-4F15-9B49-889E6EB876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23926" y="643467"/>
            <a:ext cx="5438840" cy="5571065"/>
          </a:xfrm>
          <a:prstGeom prst="rect">
            <a:avLst/>
          </a:prstGeom>
        </p:spPr>
      </p:pic>
      <p:pic>
        <p:nvPicPr>
          <p:cNvPr id="3" name="Рисунок 4" descr="Кулачки (пчела)">
            <a:extLst>
              <a:ext uri="{FF2B5EF4-FFF2-40B4-BE49-F238E27FC236}">
                <a16:creationId xmlns="" xmlns:a16="http://schemas.microsoft.com/office/drawing/2014/main" id="{1BC9C713-8BFB-4BD2-883F-6D64F7A76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9132" y="396240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71101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="" xmlns:a16="http://schemas.microsoft.com/office/drawing/2014/main" id="{1E70A317-DCED-4E80-AA2D-467D8702E5C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4D6F926-E1C4-410A-AA7D-4A531AB5F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791" y="835383"/>
            <a:ext cx="3382832" cy="34995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200" dirty="0" err="1">
                <a:latin typeface="Bookman Old Style" pitchFamily="18" charset="0"/>
              </a:rPr>
              <a:t>Что</a:t>
            </a:r>
            <a:r>
              <a:rPr lang="en-US" sz="4200" dirty="0">
                <a:latin typeface="Bookman Old Style" pitchFamily="18" charset="0"/>
              </a:rPr>
              <a:t> </a:t>
            </a:r>
            <a:r>
              <a:rPr lang="en-US" sz="4200" dirty="0" err="1">
                <a:latin typeface="Bookman Old Style" pitchFamily="18" charset="0"/>
              </a:rPr>
              <a:t>интересно</a:t>
            </a:r>
            <a:r>
              <a:rPr lang="en-US" sz="4200" dirty="0">
                <a:latin typeface="Bookman Old Style" pitchFamily="18" charset="0"/>
              </a:rPr>
              <a:t> </a:t>
            </a:r>
            <a:r>
              <a:rPr lang="en-US" sz="4200" dirty="0" err="1">
                <a:latin typeface="Bookman Old Style" pitchFamily="18" charset="0"/>
              </a:rPr>
              <a:t>детям</a:t>
            </a:r>
            <a:r>
              <a:rPr lang="en-US" sz="4200" dirty="0">
                <a:latin typeface="Bookman Old Style" pitchFamily="18" charset="0"/>
              </a:rPr>
              <a:t>?</a:t>
            </a:r>
            <a:br>
              <a:rPr lang="en-US" sz="4200" dirty="0">
                <a:latin typeface="Bookman Old Style" pitchFamily="18" charset="0"/>
              </a:rPr>
            </a:br>
            <a:endParaRPr lang="en-US" sz="4200" dirty="0">
              <a:latin typeface="Bookman Old Style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A6D87845-294F-40CB-BC48-46455460D2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55671" y="0"/>
            <a:ext cx="75363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5" descr="Изображение выглядит как LEGO, игруш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FA05FFC7-6764-4332-97D8-07E02761D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315" y="1639424"/>
            <a:ext cx="6197668" cy="35791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97534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4DBC183-DDC2-4D6F-95C7-26E937AC4D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65069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A4EDD11-078F-45BC-852D-3474DE59FF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852794" y="0"/>
            <a:ext cx="9339206" cy="6858000"/>
          </a:xfrm>
          <a:prstGeom prst="rect">
            <a:avLst/>
          </a:prstGeom>
          <a:gradFill flip="none" rotWithShape="1"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8D58D06-B5A7-4D4B-88C3-421C4A8E6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555" y="2901842"/>
            <a:ext cx="6436104" cy="105242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ru-RU" sz="3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</a:rPr>
            </a:br>
            <a:r>
              <a:rPr lang="en-US" sz="3400" dirty="0" err="1" smtClean="0">
                <a:solidFill>
                  <a:schemeClr val="bg1"/>
                </a:solidFill>
                <a:latin typeface="+mj-lt"/>
              </a:rPr>
              <a:t>Познавательная</a:t>
            </a:r>
            <a:r>
              <a:rPr lang="en-US" sz="3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+mj-lt"/>
              </a:rPr>
              <a:t>деятельность</a:t>
            </a:r>
            <a:r>
              <a:rPr lang="en-US" sz="3400" dirty="0">
                <a:solidFill>
                  <a:schemeClr val="bg1"/>
                </a:solidFill>
                <a:latin typeface="+mj-lt"/>
              </a:rPr>
              <a:t>.</a:t>
            </a:r>
            <a:br>
              <a:rPr lang="en-US" sz="3400" dirty="0">
                <a:solidFill>
                  <a:schemeClr val="bg1"/>
                </a:solidFill>
                <a:latin typeface="+mj-lt"/>
              </a:rPr>
            </a:br>
            <a:r>
              <a:rPr lang="en-US" sz="3400" dirty="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bg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+mj-lt"/>
              </a:rPr>
              <a:t>Творчество</a:t>
            </a:r>
            <a:r>
              <a:rPr lang="en-US" sz="34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bg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+mj-lt"/>
              </a:rPr>
              <a:t>.</a:t>
            </a:r>
            <a:br>
              <a:rPr lang="en-US" sz="34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bg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+mj-lt"/>
              </a:rPr>
            </a:br>
            <a:r>
              <a:rPr lang="en-US" sz="3400" dirty="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bg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+mj-lt"/>
              </a:rPr>
              <a:t>Новые</a:t>
            </a:r>
            <a:r>
              <a:rPr lang="en-US" sz="34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bg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+mj-lt"/>
              </a:rPr>
              <a:t> </a:t>
            </a:r>
            <a:r>
              <a:rPr lang="en-US" sz="3400" dirty="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bg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+mj-lt"/>
              </a:rPr>
              <a:t>форматы</a:t>
            </a:r>
            <a:r>
              <a:rPr lang="en-US" sz="34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bg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+mj-lt"/>
              </a:rPr>
              <a:t> </a:t>
            </a:r>
            <a:r>
              <a:rPr lang="en-US" sz="3400" dirty="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bg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+mj-lt"/>
              </a:rPr>
              <a:t>работы</a:t>
            </a:r>
            <a:r>
              <a:rPr lang="en-US" sz="34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bg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+mj-lt"/>
              </a:rPr>
              <a:t>.</a:t>
            </a:r>
            <a:br>
              <a:rPr lang="en-US" sz="34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bg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+mj-lt"/>
              </a:rPr>
            </a:br>
            <a:r>
              <a:rPr lang="en-US" sz="3400" dirty="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bg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+mj-lt"/>
              </a:rPr>
              <a:t>Гаджеты</a:t>
            </a:r>
            <a:r>
              <a:rPr lang="en-US" sz="34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bg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+mj-lt"/>
              </a:rPr>
              <a:t> </a:t>
            </a:r>
            <a:r>
              <a:rPr lang="en-US" sz="3400" dirty="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bg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+mj-lt"/>
              </a:rPr>
              <a:t>или</a:t>
            </a:r>
            <a:r>
              <a:rPr lang="en-US" sz="34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bg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+mj-lt"/>
              </a:rPr>
              <a:t> </a:t>
            </a:r>
            <a:r>
              <a:rPr lang="en-US" sz="3400" dirty="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bg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+mj-lt"/>
              </a:rPr>
              <a:t>интерактив</a:t>
            </a:r>
            <a:r>
              <a:rPr lang="en-US" sz="34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bg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+mj-lt"/>
              </a:rPr>
              <a:t/>
            </a:r>
            <a:br>
              <a:rPr lang="en-US" sz="34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bg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+mj-lt"/>
              </a:rPr>
            </a:br>
            <a:r>
              <a:rPr lang="en-US" sz="34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bg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+mj-lt"/>
              </a:rPr>
              <a:t/>
            </a:r>
            <a:br>
              <a:rPr lang="en-US" sz="34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bg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+mj-lt"/>
              </a:rPr>
            </a:br>
            <a:endParaRPr lang="en-US" sz="34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bg1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+mj-lt"/>
            </a:endParaRPr>
          </a:p>
        </p:txBody>
      </p:sp>
      <p:pic>
        <p:nvPicPr>
          <p:cNvPr id="3" name="Рисунок 3" descr="Скучно (пчела)">
            <a:extLst>
              <a:ext uri="{FF2B5EF4-FFF2-40B4-BE49-F238E27FC236}">
                <a16:creationId xmlns="" xmlns:a16="http://schemas.microsoft.com/office/drawing/2014/main" id="{00353103-4453-4B40-A51D-0E1F49349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376" y="3730083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22579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ланецVTI">
  <a:themeElements>
    <a:clrScheme name="Custom 35">
      <a:dk1>
        <a:sysClr val="windowText" lastClr="000000"/>
      </a:dk1>
      <a:lt1>
        <a:sysClr val="window" lastClr="FFFFFF"/>
      </a:lt1>
      <a:dk2>
        <a:srgbClr val="4E3B30"/>
      </a:dk2>
      <a:lt2>
        <a:srgbClr val="F4EDD8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ustom 4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ateVTI" id="{35C4A07C-0176-4A32-9BCB-B016516853F0}" vid="{9B70D35C-BCA8-4715-BB49-8BE54A7FC07C}"/>
    </a:ext>
  </a:extLst>
</a:theme>
</file>

<file path=ppt/theme/theme2.xml><?xml version="1.0" encoding="utf-8"?>
<a:theme xmlns:a="http://schemas.openxmlformats.org/drawingml/2006/main" name="GestaltVTI">
  <a:themeElements>
    <a:clrScheme name="Custom 86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Bierstad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GestaltVTI" id="{4F87C71D-53D1-4B71-BF97-FD0EA4B25665}" vid="{A110AFC4-8D8A-4C02-8885-7BA370B379B5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2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4D590D-28CA-4FA8-91F0-B6B7E0C703A4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63D38F1F-4760-49B9-B932-28FBC1D6D94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A87E85C-0CEC-459D-BBD7-FA4EF075C7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203</Words>
  <Application>Microsoft Office PowerPoint</Application>
  <PresentationFormat>Произвольный</PresentationFormat>
  <Paragraphs>38</Paragraphs>
  <Slides>19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СланецVTI</vt:lpstr>
      <vt:lpstr>GestaltVTI</vt:lpstr>
      <vt:lpstr> </vt:lpstr>
      <vt:lpstr>Успешные практики урочной/внеурочной деятельности, направленные на развитие мотивации к изучению математики, реализуемые в МБОУ "Новосельская средняя школа" ( из опыта работы)</vt:lpstr>
      <vt:lpstr>Цели </vt:lpstr>
      <vt:lpstr>Марченко Татьяна  </vt:lpstr>
      <vt:lpstr>Мотивация</vt:lpstr>
      <vt:lpstr>Мотивация </vt:lpstr>
      <vt:lpstr>Структура мотивации  обучения.</vt:lpstr>
      <vt:lpstr>Что интересно детям? </vt:lpstr>
      <vt:lpstr>                                             Познавательная деятельность. Творчество. Новые форматы работы. Гаджеты или интерактив  </vt:lpstr>
      <vt:lpstr>Функциональная грамотность в 5-6 классах</vt:lpstr>
      <vt:lpstr>Мои решения. Метод интерактивного обучения. </vt:lpstr>
      <vt:lpstr>Задачи </vt:lpstr>
      <vt:lpstr>Слайд 13</vt:lpstr>
      <vt:lpstr>Ресурсы. </vt:lpstr>
      <vt:lpstr>Слайд 15</vt:lpstr>
      <vt:lpstr>Слайд 16</vt:lpstr>
      <vt:lpstr>И еще задачи.</vt:lpstr>
      <vt:lpstr>Как скачать?</vt:lpstr>
      <vt:lpstr>Спасибо за внимание.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Lorem Ipsum</dc:title>
  <dc:creator/>
  <cp:lastModifiedBy>Елена Анатольевна</cp:lastModifiedBy>
  <cp:revision>243</cp:revision>
  <dcterms:created xsi:type="dcterms:W3CDTF">2022-03-07T19:52:47Z</dcterms:created>
  <dcterms:modified xsi:type="dcterms:W3CDTF">2022-03-30T12:21:22Z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